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61" r:id="rId3"/>
    <p:sldMasterId id="2147483672" r:id="rId4"/>
    <p:sldMasterId id="2147483674" r:id="rId5"/>
    <p:sldMasterId id="2147483677" r:id="rId6"/>
    <p:sldMasterId id="2147483689" r:id="rId7"/>
  </p:sldMasterIdLst>
  <p:notesMasterIdLst>
    <p:notesMasterId r:id="rId89"/>
  </p:notesMasterIdLst>
  <p:sldIdLst>
    <p:sldId id="404" r:id="rId8"/>
    <p:sldId id="405" r:id="rId9"/>
    <p:sldId id="534" r:id="rId10"/>
    <p:sldId id="535" r:id="rId11"/>
    <p:sldId id="536" r:id="rId12"/>
    <p:sldId id="537" r:id="rId13"/>
    <p:sldId id="538" r:id="rId14"/>
    <p:sldId id="539" r:id="rId15"/>
    <p:sldId id="540" r:id="rId16"/>
    <p:sldId id="541" r:id="rId17"/>
    <p:sldId id="542" r:id="rId18"/>
    <p:sldId id="543" r:id="rId19"/>
    <p:sldId id="544" r:id="rId20"/>
    <p:sldId id="545" r:id="rId21"/>
    <p:sldId id="546" r:id="rId22"/>
    <p:sldId id="547" r:id="rId23"/>
    <p:sldId id="699" r:id="rId24"/>
    <p:sldId id="700" r:id="rId25"/>
    <p:sldId id="701" r:id="rId26"/>
    <p:sldId id="702" r:id="rId27"/>
    <p:sldId id="703" r:id="rId28"/>
    <p:sldId id="704" r:id="rId29"/>
    <p:sldId id="727" r:id="rId30"/>
    <p:sldId id="728" r:id="rId31"/>
    <p:sldId id="705" r:id="rId32"/>
    <p:sldId id="706" r:id="rId33"/>
    <p:sldId id="707" r:id="rId34"/>
    <p:sldId id="678" r:id="rId35"/>
    <p:sldId id="679" r:id="rId36"/>
    <p:sldId id="680" r:id="rId37"/>
    <p:sldId id="681" r:id="rId38"/>
    <p:sldId id="682" r:id="rId39"/>
    <p:sldId id="683" r:id="rId40"/>
    <p:sldId id="684" r:id="rId41"/>
    <p:sldId id="408" r:id="rId42"/>
    <p:sldId id="562" r:id="rId43"/>
    <p:sldId id="490" r:id="rId44"/>
    <p:sldId id="390" r:id="rId45"/>
    <p:sldId id="392" r:id="rId46"/>
    <p:sldId id="393" r:id="rId47"/>
    <p:sldId id="394" r:id="rId48"/>
    <p:sldId id="685" r:id="rId49"/>
    <p:sldId id="395" r:id="rId50"/>
    <p:sldId id="511" r:id="rId51"/>
    <p:sldId id="512" r:id="rId52"/>
    <p:sldId id="564" r:id="rId53"/>
    <p:sldId id="514" r:id="rId54"/>
    <p:sldId id="515" r:id="rId55"/>
    <p:sldId id="738" r:id="rId56"/>
    <p:sldId id="739" r:id="rId57"/>
    <p:sldId id="789" r:id="rId58"/>
    <p:sldId id="735" r:id="rId59"/>
    <p:sldId id="713" r:id="rId60"/>
    <p:sldId id="714" r:id="rId61"/>
    <p:sldId id="715" r:id="rId62"/>
    <p:sldId id="673" r:id="rId63"/>
    <p:sldId id="674" r:id="rId64"/>
    <p:sldId id="675" r:id="rId65"/>
    <p:sldId id="676" r:id="rId66"/>
    <p:sldId id="677" r:id="rId67"/>
    <p:sldId id="382" r:id="rId68"/>
    <p:sldId id="383" r:id="rId69"/>
    <p:sldId id="384" r:id="rId70"/>
    <p:sldId id="410" r:id="rId71"/>
    <p:sldId id="411" r:id="rId72"/>
    <p:sldId id="412" r:id="rId73"/>
    <p:sldId id="478" r:id="rId74"/>
    <p:sldId id="688" r:id="rId75"/>
    <p:sldId id="476" r:id="rId76"/>
    <p:sldId id="389" r:id="rId77"/>
    <p:sldId id="696" r:id="rId78"/>
    <p:sldId id="461" r:id="rId79"/>
    <p:sldId id="391" r:id="rId80"/>
    <p:sldId id="740" r:id="rId81"/>
    <p:sldId id="736" r:id="rId82"/>
    <p:sldId id="625" r:id="rId83"/>
    <p:sldId id="686" r:id="rId84"/>
    <p:sldId id="531" r:id="rId85"/>
    <p:sldId id="532" r:id="rId86"/>
    <p:sldId id="533" r:id="rId87"/>
    <p:sldId id="409" r:id="rId88"/>
  </p:sldIdLst>
  <p:sldSz cx="15119350" cy="10691813"/>
  <p:notesSz cx="7104063" cy="10234613"/>
  <p:defaultTextStyle>
    <a:defPPr>
      <a:defRPr lang="zh-CN"/>
    </a:defPPr>
    <a:lvl1pPr marL="0" algn="l" defTabSz="1238885" rtl="0" eaLnBrk="1" latinLnBrk="0" hangingPunct="1">
      <a:defRPr sz="2440" kern="1200">
        <a:solidFill>
          <a:schemeClr val="tx1"/>
        </a:solidFill>
        <a:latin typeface="+mn-lt"/>
        <a:ea typeface="+mn-ea"/>
        <a:cs typeface="+mn-cs"/>
      </a:defRPr>
    </a:lvl1pPr>
    <a:lvl2pPr marL="619760" algn="l" defTabSz="1238885" rtl="0" eaLnBrk="1" latinLnBrk="0" hangingPunct="1">
      <a:defRPr sz="2440" kern="1200">
        <a:solidFill>
          <a:schemeClr val="tx1"/>
        </a:solidFill>
        <a:latin typeface="+mn-lt"/>
        <a:ea typeface="+mn-ea"/>
        <a:cs typeface="+mn-cs"/>
      </a:defRPr>
    </a:lvl2pPr>
    <a:lvl3pPr marL="1238885" algn="l" defTabSz="1238885" rtl="0" eaLnBrk="1" latinLnBrk="0" hangingPunct="1">
      <a:defRPr sz="2440" kern="1200">
        <a:solidFill>
          <a:schemeClr val="tx1"/>
        </a:solidFill>
        <a:latin typeface="+mn-lt"/>
        <a:ea typeface="+mn-ea"/>
        <a:cs typeface="+mn-cs"/>
      </a:defRPr>
    </a:lvl3pPr>
    <a:lvl4pPr marL="1858645" algn="l" defTabSz="1238885" rtl="0" eaLnBrk="1" latinLnBrk="0" hangingPunct="1">
      <a:defRPr sz="2440" kern="1200">
        <a:solidFill>
          <a:schemeClr val="tx1"/>
        </a:solidFill>
        <a:latin typeface="+mn-lt"/>
        <a:ea typeface="+mn-ea"/>
        <a:cs typeface="+mn-cs"/>
      </a:defRPr>
    </a:lvl4pPr>
    <a:lvl5pPr marL="2477770" algn="l" defTabSz="1238885" rtl="0" eaLnBrk="1" latinLnBrk="0" hangingPunct="1">
      <a:defRPr sz="2440" kern="1200">
        <a:solidFill>
          <a:schemeClr val="tx1"/>
        </a:solidFill>
        <a:latin typeface="+mn-lt"/>
        <a:ea typeface="+mn-ea"/>
        <a:cs typeface="+mn-cs"/>
      </a:defRPr>
    </a:lvl5pPr>
    <a:lvl6pPr marL="3097530" algn="l" defTabSz="1238885" rtl="0" eaLnBrk="1" latinLnBrk="0" hangingPunct="1">
      <a:defRPr sz="2440" kern="1200">
        <a:solidFill>
          <a:schemeClr val="tx1"/>
        </a:solidFill>
        <a:latin typeface="+mn-lt"/>
        <a:ea typeface="+mn-ea"/>
        <a:cs typeface="+mn-cs"/>
      </a:defRPr>
    </a:lvl6pPr>
    <a:lvl7pPr marL="3716655" algn="l" defTabSz="1238885" rtl="0" eaLnBrk="1" latinLnBrk="0" hangingPunct="1">
      <a:defRPr sz="2440" kern="1200">
        <a:solidFill>
          <a:schemeClr val="tx1"/>
        </a:solidFill>
        <a:latin typeface="+mn-lt"/>
        <a:ea typeface="+mn-ea"/>
        <a:cs typeface="+mn-cs"/>
      </a:defRPr>
    </a:lvl7pPr>
    <a:lvl8pPr marL="4336415" algn="l" defTabSz="1238885" rtl="0" eaLnBrk="1" latinLnBrk="0" hangingPunct="1">
      <a:defRPr sz="2440" kern="1200">
        <a:solidFill>
          <a:schemeClr val="tx1"/>
        </a:solidFill>
        <a:latin typeface="+mn-lt"/>
        <a:ea typeface="+mn-ea"/>
        <a:cs typeface="+mn-cs"/>
      </a:defRPr>
    </a:lvl8pPr>
    <a:lvl9pPr marL="4955540" algn="l" defTabSz="1238885" rtl="0" eaLnBrk="1" latinLnBrk="0" hangingPunct="1">
      <a:defRPr sz="244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486E2"/>
    <a:srgbClr val="AE96D3"/>
    <a:srgbClr val="DD8BDE"/>
    <a:srgbClr val="B290D8"/>
    <a:srgbClr val="96BCD3"/>
    <a:srgbClr val="F5E069"/>
    <a:srgbClr val="B86142"/>
    <a:srgbClr val="71B167"/>
    <a:srgbClr val="4472C4"/>
    <a:srgbClr val="E3B9E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71" d="100"/>
          <a:sy n="71" d="100"/>
        </p:scale>
        <p:origin x="-1404" y="-120"/>
      </p:cViewPr>
      <p:guideLst>
        <p:guide orient="horz" pos="5463"/>
        <p:guide pos="941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presProps" Target="pres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4" Type="http://schemas.openxmlformats.org/officeDocument/2006/relationships/slideMaster" Target="slideMasters/slideMaster4.xml"/><Relationship Id="rId9"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2020-09-08</a:t>
            </a:fld>
            <a:endParaRPr lang="zh-CN" altLang="en-US"/>
          </a:p>
        </p:txBody>
      </p:sp>
      <p:sp>
        <p:nvSpPr>
          <p:cNvPr id="4" name="幻灯片图像占位符 3"/>
          <p:cNvSpPr>
            <a:spLocks noGrp="1" noRot="1" noChangeAspect="1"/>
          </p:cNvSpPr>
          <p:nvPr>
            <p:ph type="sldImg" idx="2"/>
          </p:nvPr>
        </p:nvSpPr>
        <p:spPr>
          <a:xfrm>
            <a:off x="1108075" y="1279525"/>
            <a:ext cx="4886325"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2177075018"/>
      </p:ext>
    </p:extLst>
  </p:cSld>
  <p:clrMap bg1="lt1" tx1="dk1" bg2="lt2" tx2="dk2" accent1="accent1" accent2="accent2" accent3="accent3" accent4="accent4" accent5="accent5" accent6="accent6" hlink="hlink" folHlink="folHlink"/>
  <p:notesStyle>
    <a:lvl1pPr marL="0" algn="l" defTabSz="1238885" rtl="0" eaLnBrk="1" latinLnBrk="0" hangingPunct="1">
      <a:defRPr sz="1625" kern="1200">
        <a:solidFill>
          <a:schemeClr val="tx1"/>
        </a:solidFill>
        <a:latin typeface="+mn-lt"/>
        <a:ea typeface="+mn-ea"/>
        <a:cs typeface="+mn-cs"/>
      </a:defRPr>
    </a:lvl1pPr>
    <a:lvl2pPr marL="619760" algn="l" defTabSz="1238885" rtl="0" eaLnBrk="1" latinLnBrk="0" hangingPunct="1">
      <a:defRPr sz="1625" kern="1200">
        <a:solidFill>
          <a:schemeClr val="tx1"/>
        </a:solidFill>
        <a:latin typeface="+mn-lt"/>
        <a:ea typeface="+mn-ea"/>
        <a:cs typeface="+mn-cs"/>
      </a:defRPr>
    </a:lvl2pPr>
    <a:lvl3pPr marL="1238885" algn="l" defTabSz="1238885" rtl="0" eaLnBrk="1" latinLnBrk="0" hangingPunct="1">
      <a:defRPr sz="1625" kern="1200">
        <a:solidFill>
          <a:schemeClr val="tx1"/>
        </a:solidFill>
        <a:latin typeface="+mn-lt"/>
        <a:ea typeface="+mn-ea"/>
        <a:cs typeface="+mn-cs"/>
      </a:defRPr>
    </a:lvl3pPr>
    <a:lvl4pPr marL="1858645" algn="l" defTabSz="1238885" rtl="0" eaLnBrk="1" latinLnBrk="0" hangingPunct="1">
      <a:defRPr sz="1625" kern="1200">
        <a:solidFill>
          <a:schemeClr val="tx1"/>
        </a:solidFill>
        <a:latin typeface="+mn-lt"/>
        <a:ea typeface="+mn-ea"/>
        <a:cs typeface="+mn-cs"/>
      </a:defRPr>
    </a:lvl4pPr>
    <a:lvl5pPr marL="2477770" algn="l" defTabSz="1238885" rtl="0" eaLnBrk="1" latinLnBrk="0" hangingPunct="1">
      <a:defRPr sz="1625" kern="1200">
        <a:solidFill>
          <a:schemeClr val="tx1"/>
        </a:solidFill>
        <a:latin typeface="+mn-lt"/>
        <a:ea typeface="+mn-ea"/>
        <a:cs typeface="+mn-cs"/>
      </a:defRPr>
    </a:lvl5pPr>
    <a:lvl6pPr marL="3097530" algn="l" defTabSz="1238885" rtl="0" eaLnBrk="1" latinLnBrk="0" hangingPunct="1">
      <a:defRPr sz="1625" kern="1200">
        <a:solidFill>
          <a:schemeClr val="tx1"/>
        </a:solidFill>
        <a:latin typeface="+mn-lt"/>
        <a:ea typeface="+mn-ea"/>
        <a:cs typeface="+mn-cs"/>
      </a:defRPr>
    </a:lvl6pPr>
    <a:lvl7pPr marL="3716655" algn="l" defTabSz="1238885" rtl="0" eaLnBrk="1" latinLnBrk="0" hangingPunct="1">
      <a:defRPr sz="1625" kern="1200">
        <a:solidFill>
          <a:schemeClr val="tx1"/>
        </a:solidFill>
        <a:latin typeface="+mn-lt"/>
        <a:ea typeface="+mn-ea"/>
        <a:cs typeface="+mn-cs"/>
      </a:defRPr>
    </a:lvl7pPr>
    <a:lvl8pPr marL="4336415" algn="l" defTabSz="1238885" rtl="0" eaLnBrk="1" latinLnBrk="0" hangingPunct="1">
      <a:defRPr sz="1625" kern="1200">
        <a:solidFill>
          <a:schemeClr val="tx1"/>
        </a:solidFill>
        <a:latin typeface="+mn-lt"/>
        <a:ea typeface="+mn-ea"/>
        <a:cs typeface="+mn-cs"/>
      </a:defRPr>
    </a:lvl8pPr>
    <a:lvl9pPr marL="4955540" algn="l" defTabSz="1238885" rtl="0" eaLnBrk="1" latinLnBrk="0" hangingPunct="1">
      <a:defRPr sz="162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8075" y="1279525"/>
            <a:ext cx="4886325"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89919" y="1749795"/>
            <a:ext cx="11339513" cy="372233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889919" y="5615678"/>
            <a:ext cx="11339513" cy="258137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039456" y="569240"/>
            <a:ext cx="13040439" cy="906081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89919" y="1749795"/>
            <a:ext cx="11339513" cy="372233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889919" y="5615678"/>
            <a:ext cx="11339513" cy="258137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581" y="2665530"/>
            <a:ext cx="13040439" cy="4447496"/>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1031581" y="7155102"/>
            <a:ext cx="13040439" cy="233883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039455"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654171"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25" y="569241"/>
            <a:ext cx="13040439" cy="2066590"/>
          </a:xfrm>
        </p:spPr>
        <p:txBody>
          <a:bodyPr/>
          <a:lstStyle/>
          <a:p>
            <a:r>
              <a:rPr lang="zh-CN" altLang="en-US"/>
              <a:t>单击此处编辑母版标题样式</a:t>
            </a:r>
          </a:p>
        </p:txBody>
      </p:sp>
      <p:sp>
        <p:nvSpPr>
          <p:cNvPr id="3" name="文本占位符 2"/>
          <p:cNvSpPr>
            <a:spLocks noGrp="1"/>
          </p:cNvSpPr>
          <p:nvPr>
            <p:ph type="body" idx="1"/>
          </p:nvPr>
        </p:nvSpPr>
        <p:spPr>
          <a:xfrm>
            <a:off x="1471724" y="2772634"/>
            <a:ext cx="6043739" cy="128450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471724" y="4155400"/>
            <a:ext cx="6043739" cy="54944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7759255" y="2772634"/>
            <a:ext cx="6073504" cy="128450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7759255" y="4155400"/>
            <a:ext cx="6073504" cy="54944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25" y="712788"/>
            <a:ext cx="5165467" cy="2494756"/>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6427693" y="712789"/>
            <a:ext cx="7654171" cy="8424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041425" y="3207544"/>
            <a:ext cx="5165467" cy="5942372"/>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19785" y="569240"/>
            <a:ext cx="3260110" cy="906081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039455" y="569240"/>
            <a:ext cx="9591338" cy="906081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039456" y="569240"/>
            <a:ext cx="13040439" cy="906081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advTm="8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035C5D1-AD16-4B01-871F-DE047A6CFB67}"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CDE635-3FC4-4B83-A3D1-632FFA341E9A}" type="slidenum">
              <a:rPr lang="zh-CN" altLang="en-US" smtClean="0"/>
              <a:pPr/>
              <a:t>‹#›</a:t>
            </a:fld>
            <a:endParaRPr lang="zh-CN" altLang="en-US"/>
          </a:p>
        </p:txBody>
      </p:sp>
    </p:spTree>
  </p:cSld>
  <p:clrMapOvr>
    <a:masterClrMapping/>
  </p:clrMapOvr>
  <p:transition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97957F-0D44-4A18-829C-722ED7420F7C}" type="datetimeFigureOut">
              <a:rPr lang="zh-CN" altLang="en-US" smtClean="0"/>
              <a:pPr/>
              <a:t>2020-09-08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0CD6E3-761A-420C-85B9-A420F0E9EFF0}" type="slidenum">
              <a:rPr lang="zh-CN" altLang="en-US" smtClean="0"/>
              <a:pPr/>
              <a:t>‹#›</a:t>
            </a:fld>
            <a:endParaRPr lang="zh-CN" altLang="en-US"/>
          </a:p>
        </p:txBody>
      </p:sp>
    </p:spTree>
  </p:cSld>
  <p:clrMapOvr>
    <a:masterClrMapping/>
  </p:clrMapOvr>
  <p:transition advClick="0" advTm="5000">
    <p:diamon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rot="10800000" flipH="1">
            <a:off x="8173899" y="6325989"/>
            <a:ext cx="6945451" cy="4365824"/>
          </a:xfrm>
          <a:prstGeom prst="rect">
            <a:avLst/>
          </a:prstGeom>
        </p:spPr>
      </p:pic>
      <p:grpSp>
        <p:nvGrpSpPr>
          <p:cNvPr id="7" name="组合 6"/>
          <p:cNvGrpSpPr/>
          <p:nvPr userDrawn="1"/>
        </p:nvGrpSpPr>
        <p:grpSpPr>
          <a:xfrm>
            <a:off x="-1" y="0"/>
            <a:ext cx="8008531" cy="1400116"/>
            <a:chOff x="-1" y="0"/>
            <a:chExt cx="6457950" cy="89807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a:fillRect/>
            </a:stretch>
          </p:blipFill>
          <p:spPr>
            <a:xfrm rot="10800000" flipH="1">
              <a:off x="0" y="0"/>
              <a:ext cx="1261367" cy="898069"/>
            </a:xfrm>
            <a:prstGeom prst="rect">
              <a:avLst/>
            </a:prstGeom>
          </p:spPr>
        </p:pic>
        <p:grpSp>
          <p:nvGrpSpPr>
            <p:cNvPr id="9" name="组合 8"/>
            <p:cNvGrpSpPr/>
            <p:nvPr/>
          </p:nvGrpSpPr>
          <p:grpSpPr>
            <a:xfrm>
              <a:off x="-1" y="898070"/>
              <a:ext cx="6457950" cy="0"/>
              <a:chOff x="-152400" y="1088569"/>
              <a:chExt cx="6457950" cy="0"/>
            </a:xfrm>
          </p:grpSpPr>
          <p:cxnSp>
            <p:nvCxnSpPr>
              <p:cNvPr id="10" name="直接连接符 9"/>
              <p:cNvCxnSpPr/>
              <p:nvPr/>
            </p:nvCxnSpPr>
            <p:spPr>
              <a:xfrm>
                <a:off x="-152400" y="1088569"/>
                <a:ext cx="4016424" cy="0"/>
              </a:xfrm>
              <a:prstGeom prst="line">
                <a:avLst/>
              </a:prstGeom>
              <a:ln>
                <a:solidFill>
                  <a:schemeClr val="accent1">
                    <a:alpha val="37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119066" y="1088569"/>
                <a:ext cx="971550" cy="0"/>
              </a:xfrm>
              <a:prstGeom prst="line">
                <a:avLst/>
              </a:prstGeom>
              <a:ln>
                <a:solidFill>
                  <a:schemeClr val="accent1">
                    <a:alpha val="37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45658" y="1088569"/>
                <a:ext cx="495300" cy="0"/>
              </a:xfrm>
              <a:prstGeom prst="line">
                <a:avLst/>
              </a:prstGeom>
              <a:ln>
                <a:solidFill>
                  <a:schemeClr val="accent1">
                    <a:alpha val="37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96000" y="1088569"/>
                <a:ext cx="209550" cy="0"/>
              </a:xfrm>
              <a:prstGeom prst="line">
                <a:avLst/>
              </a:prstGeom>
              <a:ln>
                <a:solidFill>
                  <a:schemeClr val="accent1">
                    <a:alpha val="37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advClick="0" advTm="5000">
    <p:diamon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89919" y="1749795"/>
            <a:ext cx="11339513" cy="3722335"/>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889919" y="5615678"/>
            <a:ext cx="11339513" cy="258137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581" y="2665530"/>
            <a:ext cx="13040439" cy="4447496"/>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1031581" y="7155102"/>
            <a:ext cx="13040439" cy="233883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039455"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654171"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25" y="569241"/>
            <a:ext cx="13040439" cy="2066590"/>
          </a:xfrm>
        </p:spPr>
        <p:txBody>
          <a:bodyPr/>
          <a:lstStyle/>
          <a:p>
            <a:r>
              <a:rPr lang="zh-CN" altLang="en-US"/>
              <a:t>单击此处编辑母版标题样式</a:t>
            </a:r>
          </a:p>
        </p:txBody>
      </p:sp>
      <p:sp>
        <p:nvSpPr>
          <p:cNvPr id="3" name="文本占位符 2"/>
          <p:cNvSpPr>
            <a:spLocks noGrp="1"/>
          </p:cNvSpPr>
          <p:nvPr>
            <p:ph type="body" idx="1"/>
          </p:nvPr>
        </p:nvSpPr>
        <p:spPr>
          <a:xfrm>
            <a:off x="1041425" y="2620980"/>
            <a:ext cx="6396193" cy="12845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1041425" y="3905482"/>
            <a:ext cx="6396193" cy="57443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7654171" y="2620980"/>
            <a:ext cx="6427693" cy="12845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7654171" y="3905482"/>
            <a:ext cx="6427693" cy="57443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581" y="2665530"/>
            <a:ext cx="13040439" cy="4447496"/>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1031581" y="7155102"/>
            <a:ext cx="13040439" cy="233883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25" y="712788"/>
            <a:ext cx="4876383" cy="2494756"/>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6427693" y="1539424"/>
            <a:ext cx="7654171" cy="759811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1041425" y="3207544"/>
            <a:ext cx="4876383" cy="594237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25" y="712788"/>
            <a:ext cx="4876383" cy="2494756"/>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6427693" y="1539424"/>
            <a:ext cx="7654171" cy="75981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041425" y="3207544"/>
            <a:ext cx="4876383" cy="594237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19785" y="569240"/>
            <a:ext cx="3260110" cy="906081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039455" y="569240"/>
            <a:ext cx="9591338" cy="906081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0B16B-2B5F-46B6-9CA4-8FE0B20FBD5F}" type="slidenum">
              <a:rPr lang="zh-CN" altLang="en-US" smtClean="0"/>
              <a:pPr/>
              <a:t>‹#›</a:t>
            </a:fld>
            <a:endParaRPr lang="zh-CN" altLang="en-US"/>
          </a:p>
        </p:txBody>
      </p:sp>
    </p:spTree>
  </p:cSld>
  <p:clrMapOvr>
    <a:masterClrMapping/>
  </p:clrMapOvr>
  <p:transition advClick="0" advTm="5000">
    <p:blinds dir="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33951" y="1749795"/>
            <a:ext cx="12851448" cy="3722335"/>
          </a:xfrm>
        </p:spPr>
        <p:txBody>
          <a:bodyPr anchor="b"/>
          <a:lstStyle>
            <a:lvl1pPr algn="ctr">
              <a:defRPr sz="9355"/>
            </a:lvl1pPr>
          </a:lstStyle>
          <a:p>
            <a:r>
              <a:rPr lang="zh-CN" altLang="en-US"/>
              <a:t>单击此处编辑母版标题样式</a:t>
            </a:r>
            <a:endParaRPr lang="en-US" dirty="0"/>
          </a:p>
        </p:txBody>
      </p:sp>
      <p:sp>
        <p:nvSpPr>
          <p:cNvPr id="3" name="Subtitle 2"/>
          <p:cNvSpPr>
            <a:spLocks noGrp="1"/>
          </p:cNvSpPr>
          <p:nvPr>
            <p:ph type="subTitle" idx="1"/>
          </p:nvPr>
        </p:nvSpPr>
        <p:spPr>
          <a:xfrm>
            <a:off x="1889919" y="5615678"/>
            <a:ext cx="11339513" cy="2581379"/>
          </a:xfrm>
        </p:spPr>
        <p:txBody>
          <a:bodyPr/>
          <a:lstStyle>
            <a:lvl1pPr marL="0" indent="0" algn="ctr">
              <a:buNone/>
              <a:defRPr sz="3740"/>
            </a:lvl1pPr>
            <a:lvl2pPr marL="712470" indent="0" algn="ctr">
              <a:buNone/>
              <a:defRPr sz="3120"/>
            </a:lvl2pPr>
            <a:lvl3pPr marL="1425575" indent="0" algn="ctr">
              <a:buNone/>
              <a:defRPr sz="2805"/>
            </a:lvl3pPr>
            <a:lvl4pPr marL="2138045" indent="0" algn="ctr">
              <a:buNone/>
              <a:defRPr sz="2495"/>
            </a:lvl4pPr>
            <a:lvl5pPr marL="2851150" indent="0" algn="ctr">
              <a:buNone/>
              <a:defRPr sz="2495"/>
            </a:lvl5pPr>
            <a:lvl6pPr marL="3563620" indent="0" algn="ctr">
              <a:buNone/>
              <a:defRPr sz="2495"/>
            </a:lvl6pPr>
            <a:lvl7pPr marL="4276725" indent="0" algn="ctr">
              <a:buNone/>
              <a:defRPr sz="2495"/>
            </a:lvl7pPr>
            <a:lvl8pPr marL="4989195" indent="0" algn="ctr">
              <a:buNone/>
              <a:defRPr sz="2495"/>
            </a:lvl8pPr>
            <a:lvl9pPr marL="5702300" indent="0" algn="ctr">
              <a:buNone/>
              <a:defRPr sz="2495"/>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031582" y="2665532"/>
            <a:ext cx="13040439" cy="4447496"/>
          </a:xfrm>
        </p:spPr>
        <p:txBody>
          <a:bodyPr anchor="b"/>
          <a:lstStyle>
            <a:lvl1pPr>
              <a:defRPr sz="9355"/>
            </a:lvl1pPr>
          </a:lstStyle>
          <a:p>
            <a:r>
              <a:rPr lang="zh-CN" altLang="en-US"/>
              <a:t>单击此处编辑母版标题样式</a:t>
            </a:r>
            <a:endParaRPr lang="en-US" dirty="0"/>
          </a:p>
        </p:txBody>
      </p:sp>
      <p:sp>
        <p:nvSpPr>
          <p:cNvPr id="3" name="Text Placeholder 2"/>
          <p:cNvSpPr>
            <a:spLocks noGrp="1"/>
          </p:cNvSpPr>
          <p:nvPr>
            <p:ph type="body" idx="1"/>
          </p:nvPr>
        </p:nvSpPr>
        <p:spPr>
          <a:xfrm>
            <a:off x="1031582" y="7155103"/>
            <a:ext cx="13040439" cy="2338833"/>
          </a:xfrm>
        </p:spPr>
        <p:txBody>
          <a:bodyPr/>
          <a:lstStyle>
            <a:lvl1pPr marL="0" indent="0">
              <a:buNone/>
              <a:defRPr sz="3740">
                <a:solidFill>
                  <a:schemeClr val="tx1"/>
                </a:solidFill>
              </a:defRPr>
            </a:lvl1pPr>
            <a:lvl2pPr marL="712470" indent="0">
              <a:buNone/>
              <a:defRPr sz="3120">
                <a:solidFill>
                  <a:schemeClr val="tx1">
                    <a:tint val="75000"/>
                  </a:schemeClr>
                </a:solidFill>
              </a:defRPr>
            </a:lvl2pPr>
            <a:lvl3pPr marL="1425575" indent="0">
              <a:buNone/>
              <a:defRPr sz="2805">
                <a:solidFill>
                  <a:schemeClr val="tx1">
                    <a:tint val="75000"/>
                  </a:schemeClr>
                </a:solidFill>
              </a:defRPr>
            </a:lvl3pPr>
            <a:lvl4pPr marL="2138045" indent="0">
              <a:buNone/>
              <a:defRPr sz="2495">
                <a:solidFill>
                  <a:schemeClr val="tx1">
                    <a:tint val="75000"/>
                  </a:schemeClr>
                </a:solidFill>
              </a:defRPr>
            </a:lvl4pPr>
            <a:lvl5pPr marL="2851150" indent="0">
              <a:buNone/>
              <a:defRPr sz="2495">
                <a:solidFill>
                  <a:schemeClr val="tx1">
                    <a:tint val="75000"/>
                  </a:schemeClr>
                </a:solidFill>
              </a:defRPr>
            </a:lvl5pPr>
            <a:lvl6pPr marL="3563620" indent="0">
              <a:buNone/>
              <a:defRPr sz="2495">
                <a:solidFill>
                  <a:schemeClr val="tx1">
                    <a:tint val="75000"/>
                  </a:schemeClr>
                </a:solidFill>
              </a:defRPr>
            </a:lvl6pPr>
            <a:lvl7pPr marL="4276725" indent="0">
              <a:buNone/>
              <a:defRPr sz="2495">
                <a:solidFill>
                  <a:schemeClr val="tx1">
                    <a:tint val="75000"/>
                  </a:schemeClr>
                </a:solidFill>
              </a:defRPr>
            </a:lvl7pPr>
            <a:lvl8pPr marL="4989195" indent="0">
              <a:buNone/>
              <a:defRPr sz="2495">
                <a:solidFill>
                  <a:schemeClr val="tx1">
                    <a:tint val="75000"/>
                  </a:schemeClr>
                </a:solidFill>
              </a:defRPr>
            </a:lvl8pPr>
            <a:lvl9pPr marL="5702300" indent="0">
              <a:buNone/>
              <a:defRPr sz="2495">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39455" y="2846200"/>
            <a:ext cx="6425724" cy="67838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7654171" y="2846200"/>
            <a:ext cx="6425724" cy="678385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039455"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7654171" y="2846200"/>
            <a:ext cx="6425724" cy="67838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041425" y="569242"/>
            <a:ext cx="13040439" cy="2066590"/>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41426" y="2620980"/>
            <a:ext cx="6396193" cy="1284502"/>
          </a:xfrm>
        </p:spPr>
        <p:txBody>
          <a:bodyPr anchor="b"/>
          <a:lstStyle>
            <a:lvl1pPr marL="0" indent="0">
              <a:buNone/>
              <a:defRPr sz="3740" b="1"/>
            </a:lvl1pPr>
            <a:lvl2pPr marL="712470" indent="0">
              <a:buNone/>
              <a:defRPr sz="3120" b="1"/>
            </a:lvl2pPr>
            <a:lvl3pPr marL="1425575" indent="0">
              <a:buNone/>
              <a:defRPr sz="2805" b="1"/>
            </a:lvl3pPr>
            <a:lvl4pPr marL="2138045" indent="0">
              <a:buNone/>
              <a:defRPr sz="2495" b="1"/>
            </a:lvl4pPr>
            <a:lvl5pPr marL="2851150" indent="0">
              <a:buNone/>
              <a:defRPr sz="2495" b="1"/>
            </a:lvl5pPr>
            <a:lvl6pPr marL="3563620" indent="0">
              <a:buNone/>
              <a:defRPr sz="2495" b="1"/>
            </a:lvl6pPr>
            <a:lvl7pPr marL="4276725" indent="0">
              <a:buNone/>
              <a:defRPr sz="2495" b="1"/>
            </a:lvl7pPr>
            <a:lvl8pPr marL="4989195" indent="0">
              <a:buNone/>
              <a:defRPr sz="2495" b="1"/>
            </a:lvl8pPr>
            <a:lvl9pPr marL="5702300" indent="0">
              <a:buNone/>
              <a:defRPr sz="2495" b="1"/>
            </a:lvl9pPr>
          </a:lstStyle>
          <a:p>
            <a:pPr lvl="0"/>
            <a:r>
              <a:rPr lang="zh-CN" altLang="en-US"/>
              <a:t>单击此处编辑母版文本样式</a:t>
            </a:r>
          </a:p>
        </p:txBody>
      </p:sp>
      <p:sp>
        <p:nvSpPr>
          <p:cNvPr id="4" name="Content Placeholder 3"/>
          <p:cNvSpPr>
            <a:spLocks noGrp="1"/>
          </p:cNvSpPr>
          <p:nvPr>
            <p:ph sz="half" idx="2"/>
          </p:nvPr>
        </p:nvSpPr>
        <p:spPr>
          <a:xfrm>
            <a:off x="1041426" y="3905482"/>
            <a:ext cx="6396193" cy="57443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7654172" y="2620980"/>
            <a:ext cx="6427693" cy="1284502"/>
          </a:xfrm>
        </p:spPr>
        <p:txBody>
          <a:bodyPr anchor="b"/>
          <a:lstStyle>
            <a:lvl1pPr marL="0" indent="0">
              <a:buNone/>
              <a:defRPr sz="3740" b="1"/>
            </a:lvl1pPr>
            <a:lvl2pPr marL="712470" indent="0">
              <a:buNone/>
              <a:defRPr sz="3120" b="1"/>
            </a:lvl2pPr>
            <a:lvl3pPr marL="1425575" indent="0">
              <a:buNone/>
              <a:defRPr sz="2805" b="1"/>
            </a:lvl3pPr>
            <a:lvl4pPr marL="2138045" indent="0">
              <a:buNone/>
              <a:defRPr sz="2495" b="1"/>
            </a:lvl4pPr>
            <a:lvl5pPr marL="2851150" indent="0">
              <a:buNone/>
              <a:defRPr sz="2495" b="1"/>
            </a:lvl5pPr>
            <a:lvl6pPr marL="3563620" indent="0">
              <a:buNone/>
              <a:defRPr sz="2495" b="1"/>
            </a:lvl6pPr>
            <a:lvl7pPr marL="4276725" indent="0">
              <a:buNone/>
              <a:defRPr sz="2495" b="1"/>
            </a:lvl7pPr>
            <a:lvl8pPr marL="4989195" indent="0">
              <a:buNone/>
              <a:defRPr sz="2495" b="1"/>
            </a:lvl8pPr>
            <a:lvl9pPr marL="5702300" indent="0">
              <a:buNone/>
              <a:defRPr sz="2495" b="1"/>
            </a:lvl9pPr>
          </a:lstStyle>
          <a:p>
            <a:pPr lvl="0"/>
            <a:r>
              <a:rPr lang="zh-CN" altLang="en-US"/>
              <a:t>单击此处编辑母版文本样式</a:t>
            </a:r>
          </a:p>
        </p:txBody>
      </p:sp>
      <p:sp>
        <p:nvSpPr>
          <p:cNvPr id="6" name="Content Placeholder 5"/>
          <p:cNvSpPr>
            <a:spLocks noGrp="1"/>
          </p:cNvSpPr>
          <p:nvPr>
            <p:ph sz="quarter" idx="4"/>
          </p:nvPr>
        </p:nvSpPr>
        <p:spPr>
          <a:xfrm>
            <a:off x="7654172" y="3905482"/>
            <a:ext cx="6427693" cy="57443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pPr/>
              <a:t>‹#›</a:t>
            </a:fld>
            <a:endParaRPr lang="zh-CN" altLang="en-US"/>
          </a:p>
        </p:txBody>
      </p:sp>
      <p:sp>
        <p:nvSpPr>
          <p:cNvPr id="28" name="文本框 27"/>
          <p:cNvSpPr txBox="1"/>
          <p:nvPr userDrawn="1"/>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29" name="矩形 28"/>
          <p:cNvSpPr/>
          <p:nvPr userDrawn="1"/>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041425" y="712788"/>
            <a:ext cx="4876384" cy="2494756"/>
          </a:xfrm>
        </p:spPr>
        <p:txBody>
          <a:bodyPr anchor="b"/>
          <a:lstStyle>
            <a:lvl1pPr>
              <a:defRPr sz="4990"/>
            </a:lvl1pPr>
          </a:lstStyle>
          <a:p>
            <a:r>
              <a:rPr lang="zh-CN" altLang="en-US"/>
              <a:t>单击此处编辑母版标题样式</a:t>
            </a:r>
            <a:endParaRPr lang="en-US" dirty="0"/>
          </a:p>
        </p:txBody>
      </p:sp>
      <p:sp>
        <p:nvSpPr>
          <p:cNvPr id="3" name="Content Placeholder 2"/>
          <p:cNvSpPr>
            <a:spLocks noGrp="1"/>
          </p:cNvSpPr>
          <p:nvPr>
            <p:ph idx="1"/>
          </p:nvPr>
        </p:nvSpPr>
        <p:spPr>
          <a:xfrm>
            <a:off x="6427693" y="1539425"/>
            <a:ext cx="7654171" cy="7598117"/>
          </a:xfrm>
        </p:spPr>
        <p:txBody>
          <a:bodyPr/>
          <a:lstStyle>
            <a:lvl1pPr>
              <a:defRPr sz="4990"/>
            </a:lvl1pPr>
            <a:lvl2pPr>
              <a:defRPr sz="4365"/>
            </a:lvl2pPr>
            <a:lvl3pPr>
              <a:defRPr sz="3740"/>
            </a:lvl3pPr>
            <a:lvl4pPr>
              <a:defRPr sz="3120"/>
            </a:lvl4pPr>
            <a:lvl5pPr>
              <a:defRPr sz="3120"/>
            </a:lvl5pPr>
            <a:lvl6pPr>
              <a:defRPr sz="3120"/>
            </a:lvl6pPr>
            <a:lvl7pPr>
              <a:defRPr sz="3120"/>
            </a:lvl7pPr>
            <a:lvl8pPr>
              <a:defRPr sz="3120"/>
            </a:lvl8pPr>
            <a:lvl9pPr>
              <a:defRPr sz="312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41425" y="3207544"/>
            <a:ext cx="4876384" cy="5942372"/>
          </a:xfrm>
        </p:spPr>
        <p:txBody>
          <a:bodyPr/>
          <a:lstStyle>
            <a:lvl1pPr marL="0" indent="0">
              <a:buNone/>
              <a:defRPr sz="2495"/>
            </a:lvl1pPr>
            <a:lvl2pPr marL="712470" indent="0">
              <a:buNone/>
              <a:defRPr sz="2185"/>
            </a:lvl2pPr>
            <a:lvl3pPr marL="1425575" indent="0">
              <a:buNone/>
              <a:defRPr sz="1870"/>
            </a:lvl3pPr>
            <a:lvl4pPr marL="2138045" indent="0">
              <a:buNone/>
              <a:defRPr sz="1560"/>
            </a:lvl4pPr>
            <a:lvl5pPr marL="2851150" indent="0">
              <a:buNone/>
              <a:defRPr sz="1560"/>
            </a:lvl5pPr>
            <a:lvl6pPr marL="3563620" indent="0">
              <a:buNone/>
              <a:defRPr sz="1560"/>
            </a:lvl6pPr>
            <a:lvl7pPr marL="4276725" indent="0">
              <a:buNone/>
              <a:defRPr sz="1560"/>
            </a:lvl7pPr>
            <a:lvl8pPr marL="4989195" indent="0">
              <a:buNone/>
              <a:defRPr sz="1560"/>
            </a:lvl8pPr>
            <a:lvl9pPr marL="5702300" indent="0">
              <a:buNone/>
              <a:defRPr sz="156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41425" y="712788"/>
            <a:ext cx="4876384" cy="2494756"/>
          </a:xfrm>
        </p:spPr>
        <p:txBody>
          <a:bodyPr anchor="b"/>
          <a:lstStyle>
            <a:lvl1pPr>
              <a:defRPr sz="499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427693" y="1539425"/>
            <a:ext cx="7654171" cy="7598117"/>
          </a:xfrm>
        </p:spPr>
        <p:txBody>
          <a:bodyPr anchor="t"/>
          <a:lstStyle>
            <a:lvl1pPr marL="0" indent="0">
              <a:buNone/>
              <a:defRPr sz="4990"/>
            </a:lvl1pPr>
            <a:lvl2pPr marL="712470" indent="0">
              <a:buNone/>
              <a:defRPr sz="4365"/>
            </a:lvl2pPr>
            <a:lvl3pPr marL="1425575" indent="0">
              <a:buNone/>
              <a:defRPr sz="3740"/>
            </a:lvl3pPr>
            <a:lvl4pPr marL="2138045" indent="0">
              <a:buNone/>
              <a:defRPr sz="3120"/>
            </a:lvl4pPr>
            <a:lvl5pPr marL="2851150" indent="0">
              <a:buNone/>
              <a:defRPr sz="3120"/>
            </a:lvl5pPr>
            <a:lvl6pPr marL="3563620" indent="0">
              <a:buNone/>
              <a:defRPr sz="3120"/>
            </a:lvl6pPr>
            <a:lvl7pPr marL="4276725" indent="0">
              <a:buNone/>
              <a:defRPr sz="3120"/>
            </a:lvl7pPr>
            <a:lvl8pPr marL="4989195" indent="0">
              <a:buNone/>
              <a:defRPr sz="3120"/>
            </a:lvl8pPr>
            <a:lvl9pPr marL="5702300" indent="0">
              <a:buNone/>
              <a:defRPr sz="3120"/>
            </a:lvl9pPr>
          </a:lstStyle>
          <a:p>
            <a:r>
              <a:rPr lang="zh-CN" altLang="en-US"/>
              <a:t>单击图标添加图片</a:t>
            </a:r>
            <a:endParaRPr lang="en-US" dirty="0"/>
          </a:p>
        </p:txBody>
      </p:sp>
      <p:sp>
        <p:nvSpPr>
          <p:cNvPr id="4" name="Text Placeholder 3"/>
          <p:cNvSpPr>
            <a:spLocks noGrp="1"/>
          </p:cNvSpPr>
          <p:nvPr>
            <p:ph type="body" sz="half" idx="2"/>
          </p:nvPr>
        </p:nvSpPr>
        <p:spPr>
          <a:xfrm>
            <a:off x="1041425" y="3207544"/>
            <a:ext cx="4876384" cy="5942372"/>
          </a:xfrm>
        </p:spPr>
        <p:txBody>
          <a:bodyPr/>
          <a:lstStyle>
            <a:lvl1pPr marL="0" indent="0">
              <a:buNone/>
              <a:defRPr sz="2495"/>
            </a:lvl1pPr>
            <a:lvl2pPr marL="712470" indent="0">
              <a:buNone/>
              <a:defRPr sz="2185"/>
            </a:lvl2pPr>
            <a:lvl3pPr marL="1425575" indent="0">
              <a:buNone/>
              <a:defRPr sz="1870"/>
            </a:lvl3pPr>
            <a:lvl4pPr marL="2138045" indent="0">
              <a:buNone/>
              <a:defRPr sz="1560"/>
            </a:lvl4pPr>
            <a:lvl5pPr marL="2851150" indent="0">
              <a:buNone/>
              <a:defRPr sz="1560"/>
            </a:lvl5pPr>
            <a:lvl6pPr marL="3563620" indent="0">
              <a:buNone/>
              <a:defRPr sz="1560"/>
            </a:lvl6pPr>
            <a:lvl7pPr marL="4276725" indent="0">
              <a:buNone/>
              <a:defRPr sz="1560"/>
            </a:lvl7pPr>
            <a:lvl8pPr marL="4989195" indent="0">
              <a:buNone/>
              <a:defRPr sz="1560"/>
            </a:lvl8pPr>
            <a:lvl9pPr marL="5702300" indent="0">
              <a:buNone/>
              <a:defRPr sz="156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819786" y="569240"/>
            <a:ext cx="3260110" cy="906081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039456" y="569240"/>
            <a:ext cx="9591338" cy="90608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25" y="569241"/>
            <a:ext cx="13040439" cy="2066590"/>
          </a:xfrm>
        </p:spPr>
        <p:txBody>
          <a:bodyPr/>
          <a:lstStyle/>
          <a:p>
            <a:r>
              <a:rPr lang="zh-CN" altLang="en-US"/>
              <a:t>单击此处编辑母版标题样式</a:t>
            </a:r>
          </a:p>
        </p:txBody>
      </p:sp>
      <p:sp>
        <p:nvSpPr>
          <p:cNvPr id="3" name="文本占位符 2"/>
          <p:cNvSpPr>
            <a:spLocks noGrp="1"/>
          </p:cNvSpPr>
          <p:nvPr>
            <p:ph type="body" idx="1"/>
          </p:nvPr>
        </p:nvSpPr>
        <p:spPr>
          <a:xfrm>
            <a:off x="1471724" y="2772634"/>
            <a:ext cx="6043739" cy="128450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471724" y="4155400"/>
            <a:ext cx="6043739" cy="54944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7759255" y="2772634"/>
            <a:ext cx="6073504" cy="128450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7759255" y="4155400"/>
            <a:ext cx="6073504" cy="549445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25" y="712788"/>
            <a:ext cx="5165467" cy="2494756"/>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6427693" y="712789"/>
            <a:ext cx="7654171" cy="8424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041425" y="3207544"/>
            <a:ext cx="5165467" cy="5942372"/>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19785" y="569240"/>
            <a:ext cx="3260110" cy="906081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039455" y="569240"/>
            <a:ext cx="9591338" cy="906081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3.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7.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456" y="569241"/>
            <a:ext cx="13040439" cy="20665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39455" y="9909727"/>
            <a:ext cx="3401854" cy="569240"/>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3"/>
          </p:nvPr>
        </p:nvSpPr>
        <p:spPr>
          <a:xfrm>
            <a:off x="5008285" y="9909727"/>
            <a:ext cx="5102781" cy="56924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78041" y="9909727"/>
            <a:ext cx="3401854" cy="569240"/>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456" y="569241"/>
            <a:ext cx="13040439" cy="20665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39455" y="9909727"/>
            <a:ext cx="3401854" cy="569240"/>
          </a:xfrm>
          <a:prstGeom prst="rect">
            <a:avLst/>
          </a:prstGeom>
        </p:spPr>
        <p:txBody>
          <a:bodyPr vert="horz" lIns="91440" tIns="45720" rIns="91440" bIns="45720" rtlCol="0" anchor="ctr"/>
          <a:lstStyle>
            <a:lvl1pPr algn="l">
              <a:defRPr sz="1200">
                <a:solidFill>
                  <a:schemeClr val="tx1">
                    <a:tint val="75000"/>
                  </a:schemeClr>
                </a:solidFill>
              </a:defRPr>
            </a:lvl1pPr>
          </a:lstStyle>
          <a:p>
            <a:fld id="{C8D298AE-082A-4352-95B5-3896A8FF7985}" type="datetimeFigureOut">
              <a:rPr lang="zh-CN" altLang="en-US" smtClean="0"/>
              <a:pPr/>
              <a:t>2020-09-08</a:t>
            </a:fld>
            <a:endParaRPr lang="zh-CN" altLang="en-US"/>
          </a:p>
        </p:txBody>
      </p:sp>
      <p:sp>
        <p:nvSpPr>
          <p:cNvPr id="5" name="页脚占位符 4"/>
          <p:cNvSpPr>
            <a:spLocks noGrp="1"/>
          </p:cNvSpPr>
          <p:nvPr>
            <p:ph type="ftr" sz="quarter" idx="3"/>
          </p:nvPr>
        </p:nvSpPr>
        <p:spPr>
          <a:xfrm>
            <a:off x="5008285" y="9909727"/>
            <a:ext cx="5102781" cy="56924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78041" y="9909727"/>
            <a:ext cx="3401854" cy="569240"/>
          </a:xfrm>
          <a:prstGeom prst="rect">
            <a:avLst/>
          </a:prstGeom>
        </p:spPr>
        <p:txBody>
          <a:bodyPr vert="horz" lIns="91440" tIns="45720" rIns="91440" bIns="45720" rtlCol="0" anchor="ctr"/>
          <a:lstStyle>
            <a:lvl1pPr algn="r">
              <a:defRPr sz="1200">
                <a:solidFill>
                  <a:schemeClr val="tx1">
                    <a:tint val="75000"/>
                  </a:schemeClr>
                </a:solidFill>
              </a:defRPr>
            </a:lvl1pPr>
          </a:lstStyle>
          <a:p>
            <a:fld id="{FB902AFC-1808-42AA-BE22-A80A1EE8F0D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456" y="569241"/>
            <a:ext cx="13040439" cy="20665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39455" y="9909727"/>
            <a:ext cx="3401854" cy="569240"/>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2020-09-08</a:t>
            </a:fld>
            <a:endParaRPr lang="zh-CN" altLang="en-US"/>
          </a:p>
        </p:txBody>
      </p:sp>
      <p:sp>
        <p:nvSpPr>
          <p:cNvPr id="5" name="页脚占位符 4"/>
          <p:cNvSpPr>
            <a:spLocks noGrp="1"/>
          </p:cNvSpPr>
          <p:nvPr>
            <p:ph type="ftr" sz="quarter" idx="3"/>
          </p:nvPr>
        </p:nvSpPr>
        <p:spPr>
          <a:xfrm>
            <a:off x="5008285" y="9909727"/>
            <a:ext cx="5102781" cy="56924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78041" y="9909727"/>
            <a:ext cx="3401854" cy="569240"/>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ransition advTm="8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55968" y="428167"/>
            <a:ext cx="13607415" cy="1781969"/>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755968" y="2494759"/>
            <a:ext cx="13607415" cy="705610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755968" y="9909729"/>
            <a:ext cx="3527848" cy="569240"/>
          </a:xfrm>
          <a:prstGeom prst="rect">
            <a:avLst/>
          </a:prstGeom>
        </p:spPr>
        <p:txBody>
          <a:bodyPr vert="horz" lIns="91440" tIns="45720" rIns="91440" bIns="45720" rtlCol="0" anchor="ctr"/>
          <a:lstStyle>
            <a:lvl1pPr algn="l">
              <a:defRPr sz="1600">
                <a:solidFill>
                  <a:schemeClr val="tx1">
                    <a:tint val="75000"/>
                  </a:schemeClr>
                </a:solidFill>
              </a:defRPr>
            </a:lvl1pPr>
          </a:lstStyle>
          <a:p>
            <a:fld id="{8035C5D1-AD16-4B01-871F-DE047A6CFB67}" type="datetimeFigureOut">
              <a:rPr lang="zh-CN" altLang="en-US" smtClean="0"/>
              <a:pPr/>
              <a:t>2020-09-08</a:t>
            </a:fld>
            <a:endParaRPr lang="zh-CN" altLang="en-US"/>
          </a:p>
        </p:txBody>
      </p:sp>
      <p:sp>
        <p:nvSpPr>
          <p:cNvPr id="5" name="页脚占位符 4"/>
          <p:cNvSpPr>
            <a:spLocks noGrp="1"/>
          </p:cNvSpPr>
          <p:nvPr>
            <p:ph type="ftr" sz="quarter" idx="3"/>
          </p:nvPr>
        </p:nvSpPr>
        <p:spPr>
          <a:xfrm>
            <a:off x="5165778" y="9909729"/>
            <a:ext cx="4787794" cy="569240"/>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835534" y="9909729"/>
            <a:ext cx="3527848" cy="569240"/>
          </a:xfrm>
          <a:prstGeom prst="rect">
            <a:avLst/>
          </a:prstGeom>
        </p:spPr>
        <p:txBody>
          <a:bodyPr vert="horz" lIns="91440" tIns="45720" rIns="91440" bIns="45720" rtlCol="0" anchor="ctr"/>
          <a:lstStyle>
            <a:lvl1pPr algn="r">
              <a:defRPr sz="1600">
                <a:solidFill>
                  <a:schemeClr val="tx1">
                    <a:tint val="75000"/>
                  </a:schemeClr>
                </a:solidFill>
              </a:defRPr>
            </a:lvl1pPr>
          </a:lstStyle>
          <a:p>
            <a:fld id="{8BCDE635-3FC4-4B83-A3D1-632FFA341E9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Lst>
  <p:transition advClick="0" advTm="5000">
    <p:random/>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466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7846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226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226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alpha val="28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456" y="569241"/>
            <a:ext cx="13040439" cy="20665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1039455" y="9909727"/>
            <a:ext cx="3401854" cy="569240"/>
          </a:xfrm>
          <a:prstGeom prst="rect">
            <a:avLst/>
          </a:prstGeom>
        </p:spPr>
        <p:txBody>
          <a:bodyPr vert="horz" lIns="91440" tIns="45720" rIns="91440" bIns="45720" rtlCol="0" anchor="ctr"/>
          <a:lstStyle>
            <a:lvl1pPr algn="l">
              <a:defRPr sz="1200">
                <a:solidFill>
                  <a:schemeClr val="tx1">
                    <a:tint val="75000"/>
                  </a:schemeClr>
                </a:solidFill>
              </a:defRPr>
            </a:lvl1pPr>
          </a:lstStyle>
          <a:p>
            <a:fld id="{B097957F-0D44-4A18-829C-722ED7420F7C}" type="datetimeFigureOut">
              <a:rPr lang="zh-CN" altLang="en-US" smtClean="0"/>
              <a:pPr/>
              <a:t>2020-09-08</a:t>
            </a:fld>
            <a:endParaRPr lang="zh-CN" altLang="en-US"/>
          </a:p>
        </p:txBody>
      </p:sp>
      <p:sp>
        <p:nvSpPr>
          <p:cNvPr id="5" name="页脚占位符 4"/>
          <p:cNvSpPr>
            <a:spLocks noGrp="1"/>
          </p:cNvSpPr>
          <p:nvPr>
            <p:ph type="ftr" sz="quarter" idx="3"/>
          </p:nvPr>
        </p:nvSpPr>
        <p:spPr>
          <a:xfrm>
            <a:off x="5008285" y="9909727"/>
            <a:ext cx="5102781" cy="56924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78041" y="9909727"/>
            <a:ext cx="3401854" cy="569240"/>
          </a:xfrm>
          <a:prstGeom prst="rect">
            <a:avLst/>
          </a:prstGeom>
        </p:spPr>
        <p:txBody>
          <a:bodyPr vert="horz" lIns="91440" tIns="45720" rIns="91440" bIns="45720" rtlCol="0" anchor="ctr"/>
          <a:lstStyle>
            <a:lvl1pPr algn="r">
              <a:defRPr sz="1200">
                <a:solidFill>
                  <a:schemeClr val="tx1">
                    <a:tint val="75000"/>
                  </a:schemeClr>
                </a:solidFill>
              </a:defRPr>
            </a:lvl1pPr>
          </a:lstStyle>
          <a:p>
            <a:fld id="{6A0CD6E3-761A-420C-85B9-A420F0E9EFF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Lst>
  <p:transition advClick="0" advTm="5000">
    <p:diamond/>
  </p:transition>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039456" y="569241"/>
            <a:ext cx="13040439" cy="206659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039455" y="9909727"/>
            <a:ext cx="3401854" cy="569240"/>
          </a:xfrm>
          <a:prstGeom prst="rect">
            <a:avLst/>
          </a:prstGeom>
        </p:spPr>
        <p:txBody>
          <a:bodyPr vert="horz" lIns="91440" tIns="45720" rIns="91440" bIns="45720" rtlCol="0" anchor="ctr"/>
          <a:lstStyle>
            <a:lvl1pPr algn="l">
              <a:defRPr sz="1200">
                <a:solidFill>
                  <a:schemeClr val="tx1">
                    <a:tint val="75000"/>
                  </a:schemeClr>
                </a:solidFill>
              </a:defRPr>
            </a:lvl1pPr>
          </a:lstStyle>
          <a:p>
            <a:fld id="{B4E9EFB3-524F-4D72-A058-F9D6E23B1780}" type="datetimeFigureOut">
              <a:rPr lang="zh-CN" altLang="en-US" smtClean="0"/>
              <a:pPr/>
              <a:t>2020-09-08</a:t>
            </a:fld>
            <a:endParaRPr lang="zh-CN" altLang="en-US"/>
          </a:p>
        </p:txBody>
      </p:sp>
      <p:sp>
        <p:nvSpPr>
          <p:cNvPr id="5" name="页脚占位符 4"/>
          <p:cNvSpPr>
            <a:spLocks noGrp="1"/>
          </p:cNvSpPr>
          <p:nvPr>
            <p:ph type="ftr" sz="quarter" idx="3"/>
          </p:nvPr>
        </p:nvSpPr>
        <p:spPr>
          <a:xfrm>
            <a:off x="5008285" y="9909727"/>
            <a:ext cx="5102781" cy="56924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678041" y="9909727"/>
            <a:ext cx="3401854" cy="569240"/>
          </a:xfrm>
          <a:prstGeom prst="rect">
            <a:avLst/>
          </a:prstGeom>
        </p:spPr>
        <p:txBody>
          <a:bodyPr vert="horz" lIns="91440" tIns="45720" rIns="91440" bIns="45720" rtlCol="0" anchor="ctr"/>
          <a:lstStyle>
            <a:lvl1pPr algn="r">
              <a:defRPr sz="1200">
                <a:solidFill>
                  <a:schemeClr val="tx1">
                    <a:tint val="75000"/>
                  </a:schemeClr>
                </a:solidFill>
              </a:defRPr>
            </a:lvl1pPr>
          </a:lstStyle>
          <a:p>
            <a:fld id="{0230B16B-2B5F-46B6-9CA4-8FE0B20FBD5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ransition advClick="0" advTm="5000">
    <p:blinds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39456" y="569242"/>
            <a:ext cx="13040439" cy="2066590"/>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39456" y="2846200"/>
            <a:ext cx="13040439" cy="678385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39455" y="9909729"/>
            <a:ext cx="3401854" cy="569240"/>
          </a:xfrm>
          <a:prstGeom prst="rect">
            <a:avLst/>
          </a:prstGeom>
        </p:spPr>
        <p:txBody>
          <a:bodyPr vert="horz" lIns="91440" tIns="45720" rIns="91440" bIns="45720" rtlCol="0" anchor="ctr"/>
          <a:lstStyle>
            <a:lvl1pPr algn="l">
              <a:defRPr sz="1870">
                <a:solidFill>
                  <a:schemeClr val="tx1">
                    <a:tint val="75000"/>
                  </a:schemeClr>
                </a:solidFill>
              </a:defRPr>
            </a:lvl1pPr>
          </a:lstStyle>
          <a:p>
            <a:fld id="{82F288E0-7875-42C4-84C8-98DBBD3BF4D2}" type="datetimeFigureOut">
              <a:rPr lang="zh-CN" altLang="en-US" smtClean="0"/>
              <a:pPr/>
              <a:t>2020-09-08</a:t>
            </a:fld>
            <a:endParaRPr lang="zh-CN" altLang="en-US"/>
          </a:p>
        </p:txBody>
      </p:sp>
      <p:sp>
        <p:nvSpPr>
          <p:cNvPr id="5" name="Footer Placeholder 4"/>
          <p:cNvSpPr>
            <a:spLocks noGrp="1"/>
          </p:cNvSpPr>
          <p:nvPr>
            <p:ph type="ftr" sz="quarter" idx="3"/>
          </p:nvPr>
        </p:nvSpPr>
        <p:spPr>
          <a:xfrm>
            <a:off x="5008285" y="9909729"/>
            <a:ext cx="5102781" cy="569240"/>
          </a:xfrm>
          <a:prstGeom prst="rect">
            <a:avLst/>
          </a:prstGeom>
        </p:spPr>
        <p:txBody>
          <a:bodyPr vert="horz" lIns="91440" tIns="45720" rIns="91440" bIns="45720" rtlCol="0" anchor="ctr"/>
          <a:lstStyle>
            <a:lvl1pPr algn="ctr">
              <a:defRPr sz="187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0678041" y="9909729"/>
            <a:ext cx="3401854" cy="569240"/>
          </a:xfrm>
          <a:prstGeom prst="rect">
            <a:avLst/>
          </a:prstGeom>
        </p:spPr>
        <p:txBody>
          <a:bodyPr vert="horz" lIns="91440" tIns="45720" rIns="91440" bIns="45720" rtlCol="0" anchor="ctr"/>
          <a:lstStyle>
            <a:lvl1pPr algn="r">
              <a:defRPr sz="187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l" defTabSz="1425575" rtl="0" eaLnBrk="1" latinLnBrk="0" hangingPunct="1">
        <a:lnSpc>
          <a:spcPct val="90000"/>
        </a:lnSpc>
        <a:spcBef>
          <a:spcPct val="0"/>
        </a:spcBef>
        <a:buNone/>
        <a:defRPr sz="6860" kern="1200">
          <a:solidFill>
            <a:schemeClr val="tx1"/>
          </a:solidFill>
          <a:latin typeface="+mj-lt"/>
          <a:ea typeface="+mj-ea"/>
          <a:cs typeface="+mj-cs"/>
        </a:defRPr>
      </a:lvl1pPr>
    </p:titleStyle>
    <p:bodyStyle>
      <a:lvl1pPr marL="356235" indent="-356235" algn="l" defTabSz="1425575" rtl="0" eaLnBrk="1" latinLnBrk="0" hangingPunct="1">
        <a:lnSpc>
          <a:spcPct val="90000"/>
        </a:lnSpc>
        <a:spcBef>
          <a:spcPts val="1560"/>
        </a:spcBef>
        <a:buFont typeface="Arial" panose="020B0604020202020204" pitchFamily="34" charset="0"/>
        <a:buChar char="•"/>
        <a:defRPr sz="4365" kern="1200">
          <a:solidFill>
            <a:schemeClr val="tx1"/>
          </a:solidFill>
          <a:latin typeface="+mn-lt"/>
          <a:ea typeface="+mn-ea"/>
          <a:cs typeface="+mn-cs"/>
        </a:defRPr>
      </a:lvl1pPr>
      <a:lvl2pPr marL="1069340" indent="-356235" algn="l" defTabSz="1425575" rtl="0" eaLnBrk="1" latinLnBrk="0" hangingPunct="1">
        <a:lnSpc>
          <a:spcPct val="90000"/>
        </a:lnSpc>
        <a:spcBef>
          <a:spcPts val="780"/>
        </a:spcBef>
        <a:buFont typeface="Arial" panose="020B0604020202020204" pitchFamily="34" charset="0"/>
        <a:buChar char="•"/>
        <a:defRPr sz="3740" kern="1200">
          <a:solidFill>
            <a:schemeClr val="tx1"/>
          </a:solidFill>
          <a:latin typeface="+mn-lt"/>
          <a:ea typeface="+mn-ea"/>
          <a:cs typeface="+mn-cs"/>
        </a:defRPr>
      </a:lvl2pPr>
      <a:lvl3pPr marL="1781810" indent="-356235" algn="l" defTabSz="1425575" rtl="0" eaLnBrk="1" latinLnBrk="0" hangingPunct="1">
        <a:lnSpc>
          <a:spcPct val="90000"/>
        </a:lnSpc>
        <a:spcBef>
          <a:spcPts val="780"/>
        </a:spcBef>
        <a:buFont typeface="Arial" panose="020B0604020202020204" pitchFamily="34" charset="0"/>
        <a:buChar char="•"/>
        <a:defRPr sz="3120" kern="1200">
          <a:solidFill>
            <a:schemeClr val="tx1"/>
          </a:solidFill>
          <a:latin typeface="+mn-lt"/>
          <a:ea typeface="+mn-ea"/>
          <a:cs typeface="+mn-cs"/>
        </a:defRPr>
      </a:lvl3pPr>
      <a:lvl4pPr marL="2494915"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4pPr>
      <a:lvl5pPr marL="3207385"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5pPr>
      <a:lvl6pPr marL="3920490"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6pPr>
      <a:lvl7pPr marL="4632960"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7pPr>
      <a:lvl8pPr marL="5346065"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8pPr>
      <a:lvl9pPr marL="6058535" indent="-356235" algn="l" defTabSz="1425575" rtl="0" eaLnBrk="1" latinLnBrk="0" hangingPunct="1">
        <a:lnSpc>
          <a:spcPct val="90000"/>
        </a:lnSpc>
        <a:spcBef>
          <a:spcPts val="780"/>
        </a:spcBef>
        <a:buFont typeface="Arial" panose="020B0604020202020204" pitchFamily="34" charset="0"/>
        <a:buChar char="•"/>
        <a:defRPr sz="2805" kern="1200">
          <a:solidFill>
            <a:schemeClr val="tx1"/>
          </a:solidFill>
          <a:latin typeface="+mn-lt"/>
          <a:ea typeface="+mn-ea"/>
          <a:cs typeface="+mn-cs"/>
        </a:defRPr>
      </a:lvl9pPr>
    </p:bodyStyle>
    <p:otherStyle>
      <a:defPPr>
        <a:defRPr lang="en-US"/>
      </a:defPPr>
      <a:lvl1pPr marL="0" algn="l" defTabSz="1425575" rtl="0" eaLnBrk="1" latinLnBrk="0" hangingPunct="1">
        <a:defRPr sz="2805" kern="1200">
          <a:solidFill>
            <a:schemeClr val="tx1"/>
          </a:solidFill>
          <a:latin typeface="+mn-lt"/>
          <a:ea typeface="+mn-ea"/>
          <a:cs typeface="+mn-cs"/>
        </a:defRPr>
      </a:lvl1pPr>
      <a:lvl2pPr marL="712470" algn="l" defTabSz="1425575" rtl="0" eaLnBrk="1" latinLnBrk="0" hangingPunct="1">
        <a:defRPr sz="2805" kern="1200">
          <a:solidFill>
            <a:schemeClr val="tx1"/>
          </a:solidFill>
          <a:latin typeface="+mn-lt"/>
          <a:ea typeface="+mn-ea"/>
          <a:cs typeface="+mn-cs"/>
        </a:defRPr>
      </a:lvl2pPr>
      <a:lvl3pPr marL="1425575" algn="l" defTabSz="1425575" rtl="0" eaLnBrk="1" latinLnBrk="0" hangingPunct="1">
        <a:defRPr sz="2805" kern="1200">
          <a:solidFill>
            <a:schemeClr val="tx1"/>
          </a:solidFill>
          <a:latin typeface="+mn-lt"/>
          <a:ea typeface="+mn-ea"/>
          <a:cs typeface="+mn-cs"/>
        </a:defRPr>
      </a:lvl3pPr>
      <a:lvl4pPr marL="2138045" algn="l" defTabSz="1425575" rtl="0" eaLnBrk="1" latinLnBrk="0" hangingPunct="1">
        <a:defRPr sz="2805" kern="1200">
          <a:solidFill>
            <a:schemeClr val="tx1"/>
          </a:solidFill>
          <a:latin typeface="+mn-lt"/>
          <a:ea typeface="+mn-ea"/>
          <a:cs typeface="+mn-cs"/>
        </a:defRPr>
      </a:lvl4pPr>
      <a:lvl5pPr marL="2851150" algn="l" defTabSz="1425575" rtl="0" eaLnBrk="1" latinLnBrk="0" hangingPunct="1">
        <a:defRPr sz="2805" kern="1200">
          <a:solidFill>
            <a:schemeClr val="tx1"/>
          </a:solidFill>
          <a:latin typeface="+mn-lt"/>
          <a:ea typeface="+mn-ea"/>
          <a:cs typeface="+mn-cs"/>
        </a:defRPr>
      </a:lvl5pPr>
      <a:lvl6pPr marL="3563620" algn="l" defTabSz="1425575" rtl="0" eaLnBrk="1" latinLnBrk="0" hangingPunct="1">
        <a:defRPr sz="2805" kern="1200">
          <a:solidFill>
            <a:schemeClr val="tx1"/>
          </a:solidFill>
          <a:latin typeface="+mn-lt"/>
          <a:ea typeface="+mn-ea"/>
          <a:cs typeface="+mn-cs"/>
        </a:defRPr>
      </a:lvl6pPr>
      <a:lvl7pPr marL="4276725" algn="l" defTabSz="1425575" rtl="0" eaLnBrk="1" latinLnBrk="0" hangingPunct="1">
        <a:defRPr sz="2805" kern="1200">
          <a:solidFill>
            <a:schemeClr val="tx1"/>
          </a:solidFill>
          <a:latin typeface="+mn-lt"/>
          <a:ea typeface="+mn-ea"/>
          <a:cs typeface="+mn-cs"/>
        </a:defRPr>
      </a:lvl7pPr>
      <a:lvl8pPr marL="4989195" algn="l" defTabSz="1425575" rtl="0" eaLnBrk="1" latinLnBrk="0" hangingPunct="1">
        <a:defRPr sz="2805" kern="1200">
          <a:solidFill>
            <a:schemeClr val="tx1"/>
          </a:solidFill>
          <a:latin typeface="+mn-lt"/>
          <a:ea typeface="+mn-ea"/>
          <a:cs typeface="+mn-cs"/>
        </a:defRPr>
      </a:lvl8pPr>
      <a:lvl9pPr marL="5702300" algn="l" defTabSz="1425575" rtl="0" eaLnBrk="1" latinLnBrk="0" hangingPunct="1">
        <a:defRPr sz="28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4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4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42.xml"/><Relationship Id="rId1" Type="http://schemas.openxmlformats.org/officeDocument/2006/relationships/tags" Target="../tags/tag1.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9.xml"/><Relationship Id="rId7" Type="http://schemas.openxmlformats.org/officeDocument/2006/relationships/image" Target="../media/image33.png"/><Relationship Id="rId2" Type="http://schemas.openxmlformats.org/officeDocument/2006/relationships/slideLayout" Target="../slideLayouts/slideLayout42.xml"/><Relationship Id="rId1" Type="http://schemas.openxmlformats.org/officeDocument/2006/relationships/tags" Target="../tags/tag2.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2.xml"/><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42.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42.xml"/><Relationship Id="rId5" Type="http://schemas.openxmlformats.org/officeDocument/2006/relationships/image" Target="../media/image25.png"/><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1.xml"/><Relationship Id="rId7" Type="http://schemas.openxmlformats.org/officeDocument/2006/relationships/image" Target="../media/image25.png"/><Relationship Id="rId2" Type="http://schemas.openxmlformats.org/officeDocument/2006/relationships/slideLayout" Target="../slideLayouts/slideLayout42.xml"/><Relationship Id="rId1" Type="http://schemas.openxmlformats.org/officeDocument/2006/relationships/tags" Target="../tags/tag3.xml"/><Relationship Id="rId6" Type="http://schemas.microsoft.com/office/2007/relationships/hdphoto" Target="../media/hdphoto1.wdp"/><Relationship Id="rId5" Type="http://schemas.openxmlformats.org/officeDocument/2006/relationships/image" Target="../media/image46.png"/><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4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4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30.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slideLayout" Target="../slideLayouts/slideLayout42.xml"/><Relationship Id="rId7" Type="http://schemas.openxmlformats.org/officeDocument/2006/relationships/image" Target="../media/image62.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1.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image" Target="../media/image64.jpeg"/><Relationship Id="rId1" Type="http://schemas.openxmlformats.org/officeDocument/2006/relationships/slideLayout" Target="../slideLayouts/slideLayout4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2.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4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3.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4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34.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image" Target="../media/image84.jpeg"/><Relationship Id="rId1" Type="http://schemas.openxmlformats.org/officeDocument/2006/relationships/slideLayout" Target="../slideLayouts/slideLayout4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slideLayout" Target="../slideLayouts/slideLayout47.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47.xml"/><Relationship Id="rId4" Type="http://schemas.openxmlformats.org/officeDocument/2006/relationships/image" Target="../media/image97.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2.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47.xml"/><Relationship Id="rId4" Type="http://schemas.openxmlformats.org/officeDocument/2006/relationships/image" Target="../media/image100.jpeg"/></Relationships>
</file>

<file path=ppt/slides/_rels/slide4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notesSlide" Target="../notesSlides/notesSlide15.xml"/><Relationship Id="rId1" Type="http://schemas.openxmlformats.org/officeDocument/2006/relationships/slideLayout" Target="../slideLayouts/slideLayout47.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4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47.xml"/><Relationship Id="rId5" Type="http://schemas.openxmlformats.org/officeDocument/2006/relationships/image" Target="../media/image111.jpeg"/><Relationship Id="rId4" Type="http://schemas.openxmlformats.org/officeDocument/2006/relationships/image" Target="../media/image110.gif"/></Relationships>
</file>

<file path=ppt/slides/_rels/slide4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47.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jpeg"/></Relationships>
</file>

<file path=ppt/slides/_rels/slide4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47.xml"/><Relationship Id="rId4" Type="http://schemas.openxmlformats.org/officeDocument/2006/relationships/image" Target="../media/image121.png"/></Relationships>
</file>

<file path=ppt/slides/_rels/slide4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47.xml"/><Relationship Id="rId5" Type="http://schemas.openxmlformats.org/officeDocument/2006/relationships/image" Target="../media/image125.png"/><Relationship Id="rId4" Type="http://schemas.openxmlformats.org/officeDocument/2006/relationships/image" Target="../media/image124.jpeg"/></Relationships>
</file>

<file path=ppt/slides/_rels/slide48.xml.rels><?xml version="1.0" encoding="UTF-8" standalone="yes"?>
<Relationships xmlns="http://schemas.openxmlformats.org/package/2006/relationships"><Relationship Id="rId3" Type="http://schemas.openxmlformats.org/officeDocument/2006/relationships/image" Target="../media/image127.jpeg"/><Relationship Id="rId7" Type="http://schemas.openxmlformats.org/officeDocument/2006/relationships/image" Target="../media/image131.png"/><Relationship Id="rId2" Type="http://schemas.openxmlformats.org/officeDocument/2006/relationships/image" Target="../media/image126.jpeg"/><Relationship Id="rId1" Type="http://schemas.openxmlformats.org/officeDocument/2006/relationships/slideLayout" Target="../slideLayouts/slideLayout47.xml"/><Relationship Id="rId6" Type="http://schemas.openxmlformats.org/officeDocument/2006/relationships/image" Target="../media/image130.jpeg"/><Relationship Id="rId5" Type="http://schemas.openxmlformats.org/officeDocument/2006/relationships/image" Target="../media/image129.jpeg"/><Relationship Id="rId4" Type="http://schemas.openxmlformats.org/officeDocument/2006/relationships/image" Target="../media/image128.jpeg"/></Relationships>
</file>

<file path=ppt/slides/_rels/slide49.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6.xml"/><Relationship Id="rId1" Type="http://schemas.openxmlformats.org/officeDocument/2006/relationships/slideLayout" Target="../slideLayouts/slideLayout47.xml"/><Relationship Id="rId6" Type="http://schemas.openxmlformats.org/officeDocument/2006/relationships/image" Target="../media/image25.png"/><Relationship Id="rId5" Type="http://schemas.openxmlformats.org/officeDocument/2006/relationships/image" Target="../media/image134.jpeg"/><Relationship Id="rId4" Type="http://schemas.openxmlformats.org/officeDocument/2006/relationships/image" Target="../media/image133.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47.xml"/><Relationship Id="rId5" Type="http://schemas.openxmlformats.org/officeDocument/2006/relationships/image" Target="../media/image25.png"/><Relationship Id="rId4" Type="http://schemas.openxmlformats.org/officeDocument/2006/relationships/image" Target="../media/image137.jpeg"/></Relationships>
</file>

<file path=ppt/slides/_rels/slide51.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4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tags" Target="../tags/tag7.xml"/></Relationships>
</file>

<file path=ppt/slides/_rels/slide53.xml.rels><?xml version="1.0" encoding="UTF-8" standalone="yes"?>
<Relationships xmlns="http://schemas.openxmlformats.org/package/2006/relationships"><Relationship Id="rId8" Type="http://schemas.openxmlformats.org/officeDocument/2006/relationships/image" Target="../media/image145.jpeg"/><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image" Target="../media/image139.jpeg"/><Relationship Id="rId1" Type="http://schemas.openxmlformats.org/officeDocument/2006/relationships/slideLayout" Target="../slideLayouts/slideLayout47.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jpeg"/><Relationship Id="rId9" Type="http://schemas.openxmlformats.org/officeDocument/2006/relationships/image" Target="../media/image25.png"/></Relationships>
</file>

<file path=ppt/slides/_rels/slide54.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47.jpeg"/><Relationship Id="rId7" Type="http://schemas.openxmlformats.org/officeDocument/2006/relationships/image" Target="../media/image151.jpeg"/><Relationship Id="rId2" Type="http://schemas.openxmlformats.org/officeDocument/2006/relationships/image" Target="../media/image146.jpeg"/><Relationship Id="rId1" Type="http://schemas.openxmlformats.org/officeDocument/2006/relationships/slideLayout" Target="../slideLayouts/slideLayout47.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 Id="rId9" Type="http://schemas.openxmlformats.org/officeDocument/2006/relationships/image" Target="../media/image25.png"/></Relationships>
</file>

<file path=ppt/slides/_rels/slide55.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53.jpeg"/><Relationship Id="rId7" Type="http://schemas.openxmlformats.org/officeDocument/2006/relationships/image" Target="../media/image157.jpeg"/><Relationship Id="rId2" Type="http://schemas.openxmlformats.org/officeDocument/2006/relationships/image" Target="../media/image152.jpeg"/><Relationship Id="rId1" Type="http://schemas.openxmlformats.org/officeDocument/2006/relationships/slideLayout" Target="../slideLayouts/slideLayout47.xml"/><Relationship Id="rId6" Type="http://schemas.openxmlformats.org/officeDocument/2006/relationships/image" Target="../media/image156.jpeg"/><Relationship Id="rId5" Type="http://schemas.openxmlformats.org/officeDocument/2006/relationships/image" Target="../media/image155.jpeg"/><Relationship Id="rId4" Type="http://schemas.openxmlformats.org/officeDocument/2006/relationships/image" Target="../media/image154.jpeg"/><Relationship Id="rId9" Type="http://schemas.openxmlformats.org/officeDocument/2006/relationships/image" Target="../media/image25.png"/></Relationships>
</file>

<file path=ppt/slides/_rels/slide5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8.jpeg"/><Relationship Id="rId7" Type="http://schemas.openxmlformats.org/officeDocument/2006/relationships/image" Target="../media/image162.jpeg"/><Relationship Id="rId2" Type="http://schemas.openxmlformats.org/officeDocument/2006/relationships/notesSlide" Target="../notesSlides/notesSlide17.xml"/><Relationship Id="rId1" Type="http://schemas.openxmlformats.org/officeDocument/2006/relationships/slideLayout" Target="../slideLayouts/slideLayout42.xml"/><Relationship Id="rId6" Type="http://schemas.openxmlformats.org/officeDocument/2006/relationships/image" Target="../media/image161.jpeg"/><Relationship Id="rId5" Type="http://schemas.openxmlformats.org/officeDocument/2006/relationships/image" Target="../media/image160.png"/><Relationship Id="rId4" Type="http://schemas.openxmlformats.org/officeDocument/2006/relationships/image" Target="../media/image159.jpeg"/></Relationships>
</file>

<file path=ppt/slides/_rels/slide57.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64.jpeg"/><Relationship Id="rId7" Type="http://schemas.openxmlformats.org/officeDocument/2006/relationships/image" Target="../media/image168.jpeg"/><Relationship Id="rId2" Type="http://schemas.openxmlformats.org/officeDocument/2006/relationships/image" Target="../media/image163.png"/><Relationship Id="rId1" Type="http://schemas.openxmlformats.org/officeDocument/2006/relationships/slideLayout" Target="../slideLayouts/slideLayout42.xml"/><Relationship Id="rId6" Type="http://schemas.openxmlformats.org/officeDocument/2006/relationships/image" Target="../media/image167.png"/><Relationship Id="rId5" Type="http://schemas.openxmlformats.org/officeDocument/2006/relationships/image" Target="../media/image166.jpeg"/><Relationship Id="rId4" Type="http://schemas.openxmlformats.org/officeDocument/2006/relationships/image" Target="../media/image165.jpeg"/></Relationships>
</file>

<file path=ppt/slides/_rels/slide58.xml.rels><?xml version="1.0" encoding="UTF-8" standalone="yes"?>
<Relationships xmlns="http://schemas.openxmlformats.org/package/2006/relationships"><Relationship Id="rId3" Type="http://schemas.openxmlformats.org/officeDocument/2006/relationships/image" Target="../media/image171.png"/><Relationship Id="rId7" Type="http://schemas.openxmlformats.org/officeDocument/2006/relationships/image" Target="../media/image175.png"/><Relationship Id="rId2" Type="http://schemas.openxmlformats.org/officeDocument/2006/relationships/image" Target="../media/image170.png"/><Relationship Id="rId1" Type="http://schemas.openxmlformats.org/officeDocument/2006/relationships/slideLayout" Target="../slideLayouts/slideLayout42.xml"/><Relationship Id="rId6" Type="http://schemas.openxmlformats.org/officeDocument/2006/relationships/image" Target="../media/image174.png"/><Relationship Id="rId5" Type="http://schemas.openxmlformats.org/officeDocument/2006/relationships/image" Target="../media/image173.png"/><Relationship Id="rId4" Type="http://schemas.openxmlformats.org/officeDocument/2006/relationships/image" Target="../media/image172.png"/></Relationships>
</file>

<file path=ppt/slides/_rels/slide59.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81.png"/><Relationship Id="rId2" Type="http://schemas.openxmlformats.org/officeDocument/2006/relationships/image" Target="../media/image176.png"/><Relationship Id="rId1" Type="http://schemas.openxmlformats.org/officeDocument/2006/relationships/slideLayout" Target="../slideLayouts/slideLayout42.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2.xml"/><Relationship Id="rId5" Type="http://schemas.openxmlformats.org/officeDocument/2006/relationships/image" Target="../media/image13.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183.png"/><Relationship Id="rId7" Type="http://schemas.openxmlformats.org/officeDocument/2006/relationships/image" Target="../media/image187.jpeg"/><Relationship Id="rId2" Type="http://schemas.openxmlformats.org/officeDocument/2006/relationships/image" Target="../media/image182.png"/><Relationship Id="rId1" Type="http://schemas.openxmlformats.org/officeDocument/2006/relationships/slideLayout" Target="../slideLayouts/slideLayout42.xml"/><Relationship Id="rId6" Type="http://schemas.openxmlformats.org/officeDocument/2006/relationships/image" Target="../media/image186.jpeg"/><Relationship Id="rId5" Type="http://schemas.openxmlformats.org/officeDocument/2006/relationships/image" Target="../media/image185.png"/><Relationship Id="rId4" Type="http://schemas.openxmlformats.org/officeDocument/2006/relationships/image" Target="../media/image184.png"/></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88.jpeg"/><Relationship Id="rId1" Type="http://schemas.openxmlformats.org/officeDocument/2006/relationships/slideLayout" Target="../slideLayouts/slideLayout42.xml"/></Relationships>
</file>

<file path=ppt/slides/_rels/slide62.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image" Target="../media/image189.jpeg"/><Relationship Id="rId1" Type="http://schemas.openxmlformats.org/officeDocument/2006/relationships/slideLayout" Target="../slideLayouts/slideLayout42.xml"/><Relationship Id="rId6" Type="http://schemas.openxmlformats.org/officeDocument/2006/relationships/image" Target="../media/image25.png"/><Relationship Id="rId5" Type="http://schemas.openxmlformats.org/officeDocument/2006/relationships/image" Target="../media/image192.jpeg"/><Relationship Id="rId4" Type="http://schemas.openxmlformats.org/officeDocument/2006/relationships/image" Target="../media/image191.jpeg"/></Relationships>
</file>

<file path=ppt/slides/_rels/slide63.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image" Target="../media/image193.jpeg"/><Relationship Id="rId1" Type="http://schemas.openxmlformats.org/officeDocument/2006/relationships/slideLayout" Target="../slideLayouts/slideLayout42.xml"/><Relationship Id="rId6" Type="http://schemas.openxmlformats.org/officeDocument/2006/relationships/image" Target="../media/image25.png"/><Relationship Id="rId5" Type="http://schemas.openxmlformats.org/officeDocument/2006/relationships/image" Target="../media/image196.jpeg"/><Relationship Id="rId4" Type="http://schemas.openxmlformats.org/officeDocument/2006/relationships/image" Target="../media/image195.jpeg"/></Relationships>
</file>

<file path=ppt/slides/_rels/slide64.xml.rels><?xml version="1.0" encoding="UTF-8" standalone="yes"?>
<Relationships xmlns="http://schemas.openxmlformats.org/package/2006/relationships"><Relationship Id="rId3" Type="http://schemas.openxmlformats.org/officeDocument/2006/relationships/image" Target="../media/image198.jpeg"/><Relationship Id="rId7" Type="http://schemas.openxmlformats.org/officeDocument/2006/relationships/image" Target="../media/image25.png"/><Relationship Id="rId2" Type="http://schemas.openxmlformats.org/officeDocument/2006/relationships/image" Target="../media/image197.jpeg"/><Relationship Id="rId1" Type="http://schemas.openxmlformats.org/officeDocument/2006/relationships/slideLayout" Target="../slideLayouts/slideLayout47.xml"/><Relationship Id="rId6" Type="http://schemas.openxmlformats.org/officeDocument/2006/relationships/image" Target="../media/image201.jpeg"/><Relationship Id="rId5" Type="http://schemas.openxmlformats.org/officeDocument/2006/relationships/image" Target="../media/image200.jpeg"/><Relationship Id="rId4" Type="http://schemas.openxmlformats.org/officeDocument/2006/relationships/image" Target="../media/image199.jpeg"/></Relationships>
</file>

<file path=ppt/slides/_rels/slide65.xml.rels><?xml version="1.0" encoding="UTF-8" standalone="yes"?>
<Relationships xmlns="http://schemas.openxmlformats.org/package/2006/relationships"><Relationship Id="rId3" Type="http://schemas.openxmlformats.org/officeDocument/2006/relationships/image" Target="../media/image202.jpeg"/><Relationship Id="rId7" Type="http://schemas.openxmlformats.org/officeDocument/2006/relationships/image" Target="../media/image25.png"/><Relationship Id="rId2" Type="http://schemas.openxmlformats.org/officeDocument/2006/relationships/image" Target="../media/image197.jpeg"/><Relationship Id="rId1" Type="http://schemas.openxmlformats.org/officeDocument/2006/relationships/slideLayout" Target="../slideLayouts/slideLayout47.xml"/><Relationship Id="rId6" Type="http://schemas.openxmlformats.org/officeDocument/2006/relationships/image" Target="../media/image205.jpeg"/><Relationship Id="rId5" Type="http://schemas.openxmlformats.org/officeDocument/2006/relationships/image" Target="../media/image204.jpeg"/><Relationship Id="rId4" Type="http://schemas.openxmlformats.org/officeDocument/2006/relationships/image" Target="../media/image203.jpeg"/></Relationships>
</file>

<file path=ppt/slides/_rels/slide66.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image" Target="../media/image206.jpeg"/><Relationship Id="rId1" Type="http://schemas.openxmlformats.org/officeDocument/2006/relationships/slideLayout" Target="../slideLayouts/slideLayout47.xml"/><Relationship Id="rId6" Type="http://schemas.openxmlformats.org/officeDocument/2006/relationships/image" Target="../media/image25.png"/><Relationship Id="rId5" Type="http://schemas.openxmlformats.org/officeDocument/2006/relationships/image" Target="../media/image197.jpeg"/><Relationship Id="rId4" Type="http://schemas.openxmlformats.org/officeDocument/2006/relationships/image" Target="../media/image208.jpeg"/></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9.jpeg"/><Relationship Id="rId1" Type="http://schemas.openxmlformats.org/officeDocument/2006/relationships/slideLayout" Target="../slideLayouts/slideLayout47.xml"/></Relationships>
</file>

<file path=ppt/slides/_rels/slide68.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25.png"/></Relationships>
</file>

<file path=ppt/slides/_rels/slide69.xml.rels><?xml version="1.0" encoding="UTF-8" standalone="yes"?>
<Relationships xmlns="http://schemas.openxmlformats.org/package/2006/relationships"><Relationship Id="rId3" Type="http://schemas.openxmlformats.org/officeDocument/2006/relationships/image" Target="../media/image212.jpeg"/><Relationship Id="rId7" Type="http://schemas.openxmlformats.org/officeDocument/2006/relationships/image" Target="../media/image216.jpeg"/><Relationship Id="rId2" Type="http://schemas.openxmlformats.org/officeDocument/2006/relationships/image" Target="../media/image211.jpeg"/><Relationship Id="rId1" Type="http://schemas.openxmlformats.org/officeDocument/2006/relationships/slideLayout" Target="../slideLayouts/slideLayout42.xml"/><Relationship Id="rId6" Type="http://schemas.openxmlformats.org/officeDocument/2006/relationships/image" Target="../media/image215.jpeg"/><Relationship Id="rId5" Type="http://schemas.openxmlformats.org/officeDocument/2006/relationships/image" Target="../media/image214.jpeg"/><Relationship Id="rId4" Type="http://schemas.openxmlformats.org/officeDocument/2006/relationships/image" Target="../media/image213.jpe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2.xml"/></Relationships>
</file>

<file path=ppt/slides/_rels/slide70.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47.xml"/></Relationships>
</file>

<file path=ppt/slides/_rels/slide71.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47.xml"/></Relationships>
</file>

<file path=ppt/slides/_rels/slide72.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47.xml"/></Relationships>
</file>

<file path=ppt/slides/_rels/slide73.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47.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1.jpeg"/><Relationship Id="rId1" Type="http://schemas.openxmlformats.org/officeDocument/2006/relationships/slideLayout" Target="../slideLayouts/slideLayout47.xml"/><Relationship Id="rId6" Type="http://schemas.openxmlformats.org/officeDocument/2006/relationships/image" Target="../media/image223.jpeg"/><Relationship Id="rId5" Type="http://schemas.microsoft.com/office/2007/relationships/hdphoto" Target="../media/hdphoto3.wdp"/><Relationship Id="rId4" Type="http://schemas.openxmlformats.org/officeDocument/2006/relationships/image" Target="../media/image222.png"/></Relationships>
</file>

<file path=ppt/slides/_rels/slide75.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42.xml"/></Relationships>
</file>

<file path=ppt/slides/_rels/slide76.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42.xml"/></Relationships>
</file>

<file path=ppt/slides/_rels/slide77.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42.xml"/></Relationships>
</file>

<file path=ppt/slides/_rels/slide78.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slideLayout" Target="../slideLayouts/slideLayout42.xml"/><Relationship Id="rId5" Type="http://schemas.openxmlformats.org/officeDocument/2006/relationships/image" Target="../media/image230.png"/><Relationship Id="rId4" Type="http://schemas.openxmlformats.org/officeDocument/2006/relationships/image" Target="../media/image229.jpeg"/></Relationships>
</file>

<file path=ppt/slides/_rels/slide79.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image" Target="../media/image231.jpeg"/><Relationship Id="rId1" Type="http://schemas.openxmlformats.org/officeDocument/2006/relationships/slideLayout" Target="../slideLayouts/slideLayout42.xml"/><Relationship Id="rId6" Type="http://schemas.openxmlformats.org/officeDocument/2006/relationships/image" Target="../media/image227.jpeg"/><Relationship Id="rId5" Type="http://schemas.openxmlformats.org/officeDocument/2006/relationships/image" Target="../media/image234.jpeg"/><Relationship Id="rId4" Type="http://schemas.openxmlformats.org/officeDocument/2006/relationships/image" Target="../media/image233.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4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slideLayout" Target="../slideLayouts/slideLayout42.xml"/><Relationship Id="rId5" Type="http://schemas.openxmlformats.org/officeDocument/2006/relationships/image" Target="../media/image227.jpeg"/><Relationship Id="rId4" Type="http://schemas.openxmlformats.org/officeDocument/2006/relationships/image" Target="../media/image237.jpeg"/></Relationships>
</file>

<file path=ppt/slides/_rels/slide8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dmin\Desktop\Sunset Magazine - Living in the Wes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5119349" cy="10691812"/>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矩形 20"/>
          <p:cNvSpPr/>
          <p:nvPr/>
        </p:nvSpPr>
        <p:spPr>
          <a:xfrm>
            <a:off x="548677" y="7822252"/>
            <a:ext cx="14132173" cy="1597009"/>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89018" y="6620766"/>
            <a:ext cx="2491057" cy="1200329"/>
          </a:xfrm>
          <a:prstGeom prst="rect">
            <a:avLst/>
          </a:prstGeom>
          <a:noFill/>
          <a:ln>
            <a:noFill/>
          </a:ln>
        </p:spPr>
        <p:txBody>
          <a:bodyPr wrap="square">
            <a:spAutoFit/>
          </a:bodyPr>
          <a:lstStyle/>
          <a:p>
            <a:pPr>
              <a:defRPr/>
            </a:pPr>
            <a:r>
              <a:rPr lang="en-US" altLang="zh-CN" sz="7200" b="1" spc="300" dirty="0">
                <a:solidFill>
                  <a:schemeClr val="bg1"/>
                </a:solidFill>
                <a:effectLst>
                  <a:outerShdw blurRad="38100" dist="38100" dir="2700000" algn="tl">
                    <a:srgbClr val="000000">
                      <a:alpha val="43137"/>
                    </a:srgbClr>
                  </a:outerShdw>
                </a:effectLst>
                <a:cs typeface="+mn-ea"/>
                <a:sym typeface="+mn-lt"/>
              </a:rPr>
              <a:t>2020</a:t>
            </a:r>
            <a:endParaRPr lang="zh-CN" altLang="en-US" sz="7200" b="1" spc="300" dirty="0">
              <a:solidFill>
                <a:schemeClr val="bg1"/>
              </a:solidFill>
              <a:effectLst>
                <a:outerShdw blurRad="38100" dist="38100" dir="2700000" algn="tl">
                  <a:srgbClr val="000000">
                    <a:alpha val="43137"/>
                  </a:srgbClr>
                </a:outerShdw>
              </a:effectLst>
              <a:cs typeface="+mn-ea"/>
              <a:sym typeface="+mn-lt"/>
            </a:endParaRPr>
          </a:p>
        </p:txBody>
      </p:sp>
      <p:sp>
        <p:nvSpPr>
          <p:cNvPr id="23" name="TextBox 1"/>
          <p:cNvSpPr txBox="1">
            <a:spLocks noChangeArrowheads="1"/>
          </p:cNvSpPr>
          <p:nvPr/>
        </p:nvSpPr>
        <p:spPr bwMode="auto">
          <a:xfrm>
            <a:off x="5966538" y="8119116"/>
            <a:ext cx="9010224" cy="584775"/>
          </a:xfrm>
          <a:prstGeom prst="rect">
            <a:avLst/>
          </a:prstGeom>
          <a:noFill/>
          <a:ln w="9525">
            <a:noFill/>
            <a:miter lim="800000"/>
          </a:ln>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第三届长江上游城市花卉艺术博览会规划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24" name="TextBox 7"/>
          <p:cNvSpPr txBox="1">
            <a:spLocks noChangeArrowheads="1"/>
          </p:cNvSpPr>
          <p:nvPr/>
        </p:nvSpPr>
        <p:spPr bwMode="auto">
          <a:xfrm>
            <a:off x="687391" y="7946437"/>
            <a:ext cx="4213490" cy="769441"/>
          </a:xfrm>
          <a:prstGeom prst="rect">
            <a:avLst/>
          </a:prstGeom>
          <a:noFill/>
          <a:ln w="9525">
            <a:noFill/>
            <a:miter lim="800000"/>
          </a:ln>
        </p:spPr>
        <p:txBody>
          <a:bodyPr wrap="squar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花卉艺术博览会</a:t>
            </a:r>
          </a:p>
        </p:txBody>
      </p:sp>
      <p:sp>
        <p:nvSpPr>
          <p:cNvPr id="25" name="TextBox 3"/>
          <p:cNvSpPr txBox="1">
            <a:spLocks noChangeArrowheads="1"/>
          </p:cNvSpPr>
          <p:nvPr/>
        </p:nvSpPr>
        <p:spPr bwMode="auto">
          <a:xfrm>
            <a:off x="687391" y="8690036"/>
            <a:ext cx="4213490" cy="646331"/>
          </a:xfrm>
          <a:prstGeom prst="rect">
            <a:avLst/>
          </a:prstGeom>
          <a:noFill/>
          <a:ln w="9525">
            <a:noFill/>
            <a:miter lim="800000"/>
          </a:ln>
        </p:spPr>
        <p:txBody>
          <a:bodyPr wrap="square">
            <a:spAutoFit/>
          </a:bodyPr>
          <a:lstStyle/>
          <a:p>
            <a:r>
              <a:rPr lang="en-US" sz="3600" dirty="0">
                <a:solidFill>
                  <a:schemeClr val="bg1"/>
                </a:solidFill>
                <a:latin typeface="微软雅黑" panose="020B0503020204020204" pitchFamily="34" charset="-122"/>
                <a:ea typeface="微软雅黑" panose="020B0503020204020204" pitchFamily="34" charset="-122"/>
              </a:rPr>
              <a:t>ONESET FLOWER</a:t>
            </a:r>
          </a:p>
        </p:txBody>
      </p:sp>
      <p:sp>
        <p:nvSpPr>
          <p:cNvPr id="26" name="TextBox 4"/>
          <p:cNvSpPr txBox="1">
            <a:spLocks noChangeArrowheads="1"/>
          </p:cNvSpPr>
          <p:nvPr/>
        </p:nvSpPr>
        <p:spPr bwMode="auto">
          <a:xfrm>
            <a:off x="5996629" y="8641456"/>
            <a:ext cx="8996282" cy="461665"/>
          </a:xfrm>
          <a:prstGeom prst="rect">
            <a:avLst/>
          </a:prstGeom>
          <a:noFill/>
          <a:ln w="9525">
            <a:noFill/>
            <a:miter lim="800000"/>
          </a:ln>
        </p:spPr>
        <p:txBody>
          <a:bodyPr wrap="square">
            <a:spAutoFit/>
          </a:bodyPr>
          <a:lstStyle/>
          <a:p>
            <a:r>
              <a:rPr lang="en-US" sz="2400" dirty="0">
                <a:solidFill>
                  <a:schemeClr val="bg1"/>
                </a:solidFill>
                <a:latin typeface="Calibri" panose="020F0502020204030204" charset="0"/>
              </a:rPr>
              <a:t>Planning of the third Upper Yangtze River Urban Flower Art Fair</a:t>
            </a:r>
          </a:p>
        </p:txBody>
      </p:sp>
      <p:cxnSp>
        <p:nvCxnSpPr>
          <p:cNvPr id="27" name="直接连接符 26"/>
          <p:cNvCxnSpPr/>
          <p:nvPr/>
        </p:nvCxnSpPr>
        <p:spPr>
          <a:xfrm>
            <a:off x="5869557" y="8184333"/>
            <a:ext cx="0" cy="904933"/>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737090" y="10032274"/>
            <a:ext cx="5239385" cy="467820"/>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编制单位：重庆大学建筑城规学院</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本次花博会场地介绍</a:t>
            </a:r>
          </a:p>
        </p:txBody>
      </p:sp>
      <p:pic>
        <p:nvPicPr>
          <p:cNvPr id="3" name="图片 2" descr="区位"/>
          <p:cNvPicPr>
            <a:picLocks noChangeAspect="1"/>
          </p:cNvPicPr>
          <p:nvPr/>
        </p:nvPicPr>
        <p:blipFill>
          <a:blip r:embed="rId2" cstate="print"/>
          <a:srcRect l="26218" t="13000" r="28910" b="12054"/>
          <a:stretch>
            <a:fillRect/>
          </a:stretch>
        </p:blipFill>
        <p:spPr>
          <a:xfrm>
            <a:off x="432435" y="1735455"/>
            <a:ext cx="5172710" cy="6110605"/>
          </a:xfrm>
          <a:prstGeom prst="rect">
            <a:avLst/>
          </a:prstGeom>
          <a:ln>
            <a:solidFill>
              <a:schemeClr val="tx1"/>
            </a:solidFill>
          </a:ln>
        </p:spPr>
      </p:pic>
      <p:sp>
        <p:nvSpPr>
          <p:cNvPr id="4" name="矩形 3"/>
          <p:cNvSpPr/>
          <p:nvPr/>
        </p:nvSpPr>
        <p:spPr>
          <a:xfrm>
            <a:off x="3367405" y="2658110"/>
            <a:ext cx="1399540" cy="337185"/>
          </a:xfrm>
          <a:prstGeom prst="rect">
            <a:avLst/>
          </a:prstGeom>
          <a:solidFill>
            <a:srgbClr val="595959">
              <a:alpha val="50000"/>
            </a:srgbClr>
          </a:solidFill>
        </p:spPr>
        <p:txBody>
          <a:bodyPr wrap="square">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方正兰亭黑_GBK" pitchFamily="2" charset="-122"/>
              </a:rPr>
              <a:t>重庆园博园</a:t>
            </a:r>
          </a:p>
        </p:txBody>
      </p:sp>
      <p:sp>
        <p:nvSpPr>
          <p:cNvPr id="7" name="矩形 6"/>
          <p:cNvSpPr/>
          <p:nvPr/>
        </p:nvSpPr>
        <p:spPr>
          <a:xfrm>
            <a:off x="483235" y="7986395"/>
            <a:ext cx="14260195" cy="1753235"/>
          </a:xfrm>
          <a:prstGeom prst="rect">
            <a:avLst/>
          </a:prstGeom>
        </p:spPr>
        <p:txBody>
          <a:bodyPr wrap="square">
            <a:spAutoFit/>
          </a:bodyPr>
          <a:lstStyle/>
          <a:p>
            <a:pPr indent="457200" fontAlgn="auto">
              <a:lnSpc>
                <a:spcPct val="150000"/>
              </a:lnSpc>
            </a:pPr>
            <a:r>
              <a:rPr lang="zh-CN" altLang="en-US" sz="1800" dirty="0">
                <a:solidFill>
                  <a:schemeClr val="tx1"/>
                </a:solidFill>
                <a:latin typeface="微软雅黑" panose="020B0503020204020204" pitchFamily="34" charset="-122"/>
                <a:ea typeface="微软雅黑" panose="020B0503020204020204" pitchFamily="34" charset="-122"/>
              </a:rPr>
              <a:t>本次花博会基地位于</a:t>
            </a:r>
            <a:r>
              <a:rPr lang="zh-CN" sz="1800" b="1" dirty="0">
                <a:solidFill>
                  <a:schemeClr val="tx1"/>
                </a:solidFill>
                <a:latin typeface="微软雅黑" panose="020B0503020204020204" pitchFamily="34" charset="-122"/>
                <a:ea typeface="微软雅黑" panose="020B0503020204020204" pitchFamily="34" charset="-122"/>
              </a:rPr>
              <a:t>重庆市两江新区鸳鸯街道龙景湖区域</a:t>
            </a:r>
            <a:r>
              <a:rPr lang="zh-CN" sz="1800" dirty="0">
                <a:solidFill>
                  <a:schemeClr val="tx1"/>
                </a:solidFill>
                <a:latin typeface="微软雅黑" panose="020B0503020204020204" pitchFamily="34" charset="-122"/>
                <a:ea typeface="微软雅黑" panose="020B0503020204020204" pitchFamily="34" charset="-122"/>
              </a:rPr>
              <a:t>，是</a:t>
            </a:r>
            <a:r>
              <a:rPr lang="zh-CN" sz="1800" b="1" dirty="0">
                <a:solidFill>
                  <a:schemeClr val="tx1"/>
                </a:solidFill>
                <a:latin typeface="微软雅黑" panose="020B0503020204020204" pitchFamily="34" charset="-122"/>
                <a:ea typeface="微软雅黑" panose="020B0503020204020204" pitchFamily="34" charset="-122"/>
              </a:rPr>
              <a:t>第八届中国（重庆）国际园林博览会</a:t>
            </a:r>
            <a:r>
              <a:rPr lang="zh-CN" sz="1800" dirty="0">
                <a:solidFill>
                  <a:schemeClr val="tx1"/>
                </a:solidFill>
                <a:latin typeface="微软雅黑" panose="020B0503020204020204" pitchFamily="34" charset="-122"/>
                <a:ea typeface="微软雅黑" panose="020B0503020204020204" pitchFamily="34" charset="-122"/>
              </a:rPr>
              <a:t>的承办地</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b="1" dirty="0">
                <a:solidFill>
                  <a:schemeClr val="tx1"/>
                </a:solidFill>
                <a:latin typeface="微软雅黑" panose="020B0503020204020204" pitchFamily="34" charset="-122"/>
                <a:ea typeface="微软雅黑" panose="020B0503020204020204" pitchFamily="34" charset="-122"/>
              </a:rPr>
              <a:t>重庆园博园</a:t>
            </a:r>
            <a:r>
              <a:rPr lang="zh-CN" sz="1800" dirty="0">
                <a:solidFill>
                  <a:schemeClr val="tx1"/>
                </a:solidFill>
                <a:latin typeface="微软雅黑" panose="020B0503020204020204" pitchFamily="34" charset="-122"/>
                <a:ea typeface="微软雅黑" panose="020B0503020204020204" pitchFamily="34" charset="-122"/>
              </a:rPr>
              <a:t>。园区占地面积</a:t>
            </a:r>
            <a:r>
              <a:rPr lang="en-US" altLang="zh-CN" sz="1800" b="1" dirty="0">
                <a:solidFill>
                  <a:schemeClr val="tx1"/>
                </a:solidFill>
                <a:latin typeface="微软雅黑" panose="020B0503020204020204" pitchFamily="34" charset="-122"/>
                <a:ea typeface="微软雅黑" panose="020B0503020204020204" pitchFamily="34" charset="-122"/>
              </a:rPr>
              <a:t>220</a:t>
            </a:r>
            <a:r>
              <a:rPr lang="zh-CN" altLang="en-US" sz="1800" b="1" dirty="0">
                <a:solidFill>
                  <a:schemeClr val="tx1"/>
                </a:solidFill>
                <a:latin typeface="微软雅黑" panose="020B0503020204020204" pitchFamily="34" charset="-122"/>
                <a:ea typeface="微软雅黑" panose="020B0503020204020204" pitchFamily="34" charset="-122"/>
              </a:rPr>
              <a:t>万平方米</a:t>
            </a:r>
            <a:r>
              <a:rPr lang="zh-CN" sz="1800" dirty="0">
                <a:solidFill>
                  <a:schemeClr val="tx1"/>
                </a:solidFill>
                <a:latin typeface="微软雅黑" panose="020B0503020204020204" pitchFamily="34" charset="-122"/>
                <a:ea typeface="微软雅黑" panose="020B0503020204020204" pitchFamily="34" charset="-122"/>
              </a:rPr>
              <a:t>（其中</a:t>
            </a:r>
            <a:r>
              <a:rPr lang="zh-CN" sz="1800" b="1" dirty="0">
                <a:solidFill>
                  <a:schemeClr val="tx1"/>
                </a:solidFill>
                <a:latin typeface="微软雅黑" panose="020B0503020204020204" pitchFamily="34" charset="-122"/>
                <a:ea typeface="微软雅黑" panose="020B0503020204020204" pitchFamily="34" charset="-122"/>
              </a:rPr>
              <a:t>湖面</a:t>
            </a:r>
            <a:r>
              <a:rPr lang="en-US" altLang="zh-CN" sz="1800" b="1" dirty="0">
                <a:solidFill>
                  <a:schemeClr val="tx1"/>
                </a:solidFill>
                <a:latin typeface="微软雅黑" panose="020B0503020204020204" pitchFamily="34" charset="-122"/>
                <a:ea typeface="微软雅黑" panose="020B0503020204020204" pitchFamily="34" charset="-122"/>
              </a:rPr>
              <a:t>53</a:t>
            </a:r>
            <a:r>
              <a:rPr lang="zh-CN" altLang="en-US" sz="1800" b="1" dirty="0">
                <a:solidFill>
                  <a:schemeClr val="tx1"/>
                </a:solidFill>
                <a:latin typeface="微软雅黑" panose="020B0503020204020204" pitchFamily="34" charset="-122"/>
                <a:ea typeface="微软雅黑" panose="020B0503020204020204" pitchFamily="34" charset="-122"/>
              </a:rPr>
              <a:t>万平方米</a:t>
            </a:r>
            <a:r>
              <a:rPr lang="zh-CN" sz="1800" dirty="0">
                <a:solidFill>
                  <a:schemeClr val="tx1"/>
                </a:solidFill>
                <a:latin typeface="微软雅黑" panose="020B0503020204020204" pitchFamily="34" charset="-122"/>
                <a:ea typeface="微软雅黑" panose="020B0503020204020204" pitchFamily="34" charset="-122"/>
              </a:rPr>
              <a:t>），是一座</a:t>
            </a:r>
            <a:r>
              <a:rPr lang="zh-CN" sz="1800" b="1" dirty="0">
                <a:solidFill>
                  <a:schemeClr val="tx1"/>
                </a:solidFill>
                <a:latin typeface="微软雅黑" panose="020B0503020204020204" pitchFamily="34" charset="-122"/>
                <a:ea typeface="微软雅黑" panose="020B0503020204020204" pitchFamily="34" charset="-122"/>
              </a:rPr>
              <a:t>集自然景观与人文景观于一身的超大型城市主题公园</a:t>
            </a:r>
            <a:r>
              <a:rPr lang="zh-CN" sz="1800" dirty="0">
                <a:solidFill>
                  <a:schemeClr val="tx1"/>
                </a:solidFill>
                <a:latin typeface="微软雅黑" panose="020B0503020204020204" pitchFamily="34" charset="-122"/>
                <a:ea typeface="微软雅黑" panose="020B0503020204020204" pitchFamily="34" charset="-122"/>
              </a:rPr>
              <a:t>。</a:t>
            </a:r>
          </a:p>
          <a:p>
            <a:pPr indent="457200" fontAlgn="auto">
              <a:lnSpc>
                <a:spcPct val="150000"/>
              </a:lnSpc>
            </a:pPr>
            <a:r>
              <a:rPr lang="zh-CN" sz="1800" dirty="0">
                <a:solidFill>
                  <a:schemeClr val="tx1"/>
                </a:solidFill>
                <a:latin typeface="微软雅黑" panose="020B0503020204020204" pitchFamily="34" charset="-122"/>
                <a:ea typeface="微软雅黑" panose="020B0503020204020204" pitchFamily="34" charset="-122"/>
              </a:rPr>
              <a:t>园博园风景优美，自然生态环境优越，以园博园超大型生态公园为本次花博会的</a:t>
            </a:r>
            <a:r>
              <a:rPr lang="zh-CN" sz="1800" b="1" dirty="0">
                <a:solidFill>
                  <a:schemeClr val="tx1"/>
                </a:solidFill>
                <a:latin typeface="微软雅黑" panose="020B0503020204020204" pitchFamily="34" charset="-122"/>
                <a:ea typeface="微软雅黑" panose="020B0503020204020204" pitchFamily="34" charset="-122"/>
              </a:rPr>
              <a:t>天然展台</a:t>
            </a:r>
            <a:r>
              <a:rPr lang="zh-CN" sz="1800" dirty="0">
                <a:solidFill>
                  <a:schemeClr val="tx1"/>
                </a:solidFill>
                <a:latin typeface="微软雅黑" panose="020B0503020204020204" pitchFamily="34" charset="-122"/>
                <a:ea typeface="微软雅黑" panose="020B0503020204020204" pitchFamily="34" charset="-122"/>
              </a:rPr>
              <a:t>，更利于体现</a:t>
            </a:r>
            <a:r>
              <a:rPr lang="zh-CN" sz="1800" b="1" dirty="0">
                <a:solidFill>
                  <a:schemeClr val="tx1"/>
                </a:solidFill>
                <a:latin typeface="微软雅黑" panose="020B0503020204020204" pitchFamily="34" charset="-122"/>
                <a:ea typeface="微软雅黑" panose="020B0503020204020204" pitchFamily="34" charset="-122"/>
              </a:rPr>
              <a:t>人与环境和谐共生</a:t>
            </a:r>
            <a:r>
              <a:rPr lang="zh-CN" sz="1800" dirty="0">
                <a:solidFill>
                  <a:schemeClr val="tx1"/>
                </a:solidFill>
                <a:latin typeface="微软雅黑" panose="020B0503020204020204" pitchFamily="34" charset="-122"/>
                <a:ea typeface="微软雅黑" panose="020B0503020204020204" pitchFamily="34" charset="-122"/>
              </a:rPr>
              <a:t>，展现城市与自然协同可持续发展的面貌，呈现</a:t>
            </a:r>
            <a:r>
              <a:rPr lang="zh-CN" sz="1800" b="1" dirty="0">
                <a:solidFill>
                  <a:schemeClr val="tx1"/>
                </a:solidFill>
                <a:latin typeface="微软雅黑" panose="020B0503020204020204" pitchFamily="34" charset="-122"/>
                <a:ea typeface="微软雅黑" panose="020B0503020204020204" pitchFamily="34" charset="-122"/>
              </a:rPr>
              <a:t>生态生活美学</a:t>
            </a:r>
            <a:r>
              <a:rPr lang="zh-CN" sz="1800" dirty="0">
                <a:solidFill>
                  <a:schemeClr val="tx1"/>
                </a:solidFill>
                <a:latin typeface="微软雅黑" panose="020B0503020204020204" pitchFamily="34" charset="-122"/>
                <a:ea typeface="微软雅黑" panose="020B0503020204020204" pitchFamily="34" charset="-122"/>
              </a:rPr>
              <a:t>。</a:t>
            </a:r>
          </a:p>
        </p:txBody>
      </p:sp>
      <p:pic>
        <p:nvPicPr>
          <p:cNvPr id="9" name="图片 8" descr="index_img08"/>
          <p:cNvPicPr>
            <a:picLocks noChangeAspect="1"/>
          </p:cNvPicPr>
          <p:nvPr/>
        </p:nvPicPr>
        <p:blipFill>
          <a:blip r:embed="rId3" cstate="print"/>
          <a:srcRect b="14208"/>
          <a:stretch>
            <a:fillRect/>
          </a:stretch>
        </p:blipFill>
        <p:spPr>
          <a:xfrm>
            <a:off x="5704205" y="1744345"/>
            <a:ext cx="9038590" cy="2101215"/>
          </a:xfrm>
          <a:prstGeom prst="rect">
            <a:avLst/>
          </a:prstGeom>
        </p:spPr>
      </p:pic>
      <p:pic>
        <p:nvPicPr>
          <p:cNvPr id="10" name="图片 9" descr="index_img01"/>
          <p:cNvPicPr>
            <a:picLocks noChangeAspect="1"/>
          </p:cNvPicPr>
          <p:nvPr/>
        </p:nvPicPr>
        <p:blipFill>
          <a:blip r:embed="rId4" cstate="print"/>
          <a:srcRect t="13072" b="7078"/>
          <a:stretch>
            <a:fillRect/>
          </a:stretch>
        </p:blipFill>
        <p:spPr>
          <a:xfrm>
            <a:off x="5704205" y="3923665"/>
            <a:ext cx="9038590" cy="1962785"/>
          </a:xfrm>
          <a:prstGeom prst="rect">
            <a:avLst/>
          </a:prstGeom>
        </p:spPr>
      </p:pic>
      <p:pic>
        <p:nvPicPr>
          <p:cNvPr id="11" name="图片 10" descr="index_img07"/>
          <p:cNvPicPr>
            <a:picLocks noChangeAspect="1"/>
          </p:cNvPicPr>
          <p:nvPr/>
        </p:nvPicPr>
        <p:blipFill>
          <a:blip r:embed="rId5" cstate="print"/>
          <a:srcRect t="4340" b="19607"/>
          <a:stretch>
            <a:fillRect/>
          </a:stretch>
        </p:blipFill>
        <p:spPr>
          <a:xfrm>
            <a:off x="5704205" y="5977255"/>
            <a:ext cx="9038590" cy="1869440"/>
          </a:xfrm>
          <a:prstGeom prst="rect">
            <a:avLst/>
          </a:prstGeom>
        </p:spPr>
      </p:pic>
      <p:sp>
        <p:nvSpPr>
          <p:cNvPr id="12" name="TextBox 11"/>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02 </a:t>
            </a:r>
            <a:r>
              <a:rPr lang="zh-CN" altLang="en-US" sz="2000" b="1" dirty="0">
                <a:latin typeface="微软雅黑" panose="020B0503020204020204" pitchFamily="34" charset="-122"/>
                <a:ea typeface="微软雅黑" panose="020B0503020204020204" pitchFamily="34" charset="-122"/>
              </a:rPr>
              <a:t>项目选址</a:t>
            </a:r>
          </a:p>
        </p:txBody>
      </p:sp>
      <p:pic>
        <p:nvPicPr>
          <p:cNvPr id="164" name="图片 163"/>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4493260" y="6894830"/>
            <a:ext cx="1587500" cy="951230"/>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规划定位</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03</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 y="3858895"/>
            <a:ext cx="15119350" cy="303403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036320" y="4202430"/>
            <a:ext cx="13045440" cy="2399665"/>
          </a:xfrm>
          <a:prstGeom prst="rect">
            <a:avLst/>
          </a:prstGeom>
        </p:spPr>
        <p:txBody>
          <a:bodyPr wrap="square">
            <a:spAutoFit/>
          </a:bodyPr>
          <a:lstStyle/>
          <a:p>
            <a:pPr marL="285750" indent="-285750" fontAlgn="auto">
              <a:lnSpc>
                <a:spcPct val="150000"/>
              </a:lnSpc>
              <a:buFont typeface="Wingdings" panose="05000000000000000000" charset="0"/>
              <a:buChar char="l"/>
            </a:pPr>
            <a:r>
              <a:rPr lang="zh-CN" altLang="en-US" sz="2000" dirty="0">
                <a:solidFill>
                  <a:schemeClr val="bg1"/>
                </a:solidFill>
                <a:latin typeface="微软雅黑" panose="020B0503020204020204" pitchFamily="34" charset="-122"/>
                <a:ea typeface="微软雅黑" panose="020B0503020204020204" pitchFamily="34" charset="-122"/>
              </a:rPr>
              <a:t>紧扣“</a:t>
            </a:r>
            <a:r>
              <a:rPr lang="zh-CN" altLang="en-US" sz="2000" b="1" dirty="0">
                <a:solidFill>
                  <a:schemeClr val="bg1"/>
                </a:solidFill>
                <a:latin typeface="微软雅黑" panose="020B0503020204020204" pitchFamily="34" charset="-122"/>
                <a:ea typeface="微软雅黑" panose="020B0503020204020204" pitchFamily="34" charset="-122"/>
              </a:rPr>
              <a:t>全球抗疫、全面小康脱贫攻坚、成渝双城经济圈”</a:t>
            </a:r>
            <a:r>
              <a:rPr lang="zh-CN" altLang="en-US" sz="2000" dirty="0">
                <a:solidFill>
                  <a:schemeClr val="bg1"/>
                </a:solidFill>
                <a:latin typeface="微软雅黑" panose="020B0503020204020204" pitchFamily="34" charset="-122"/>
                <a:ea typeface="微软雅黑" panose="020B0503020204020204" pitchFamily="34" charset="-122"/>
              </a:rPr>
              <a:t>等实时热点与国家政策，</a:t>
            </a:r>
            <a:r>
              <a:rPr lang="zh-CN" altLang="en-US" sz="2000" dirty="0">
                <a:solidFill>
                  <a:schemeClr val="bg1"/>
                </a:solidFill>
                <a:latin typeface="微软雅黑" panose="020B0503020204020204" pitchFamily="34" charset="-122"/>
                <a:ea typeface="微软雅黑" panose="020B0503020204020204" pitchFamily="34" charset="-122"/>
                <a:sym typeface="+mn-ea"/>
              </a:rPr>
              <a:t>树立</a:t>
            </a:r>
            <a:r>
              <a:rPr lang="zh-CN" altLang="en-US" sz="2000" b="1" dirty="0">
                <a:solidFill>
                  <a:schemeClr val="bg1"/>
                </a:solidFill>
                <a:latin typeface="微软雅黑" panose="020B0503020204020204" pitchFamily="34" charset="-122"/>
                <a:ea typeface="微软雅黑" panose="020B0503020204020204" pitchFamily="34" charset="-122"/>
                <a:sym typeface="+mn-ea"/>
              </a:rPr>
              <a:t>一体化发展理念；</a:t>
            </a:r>
            <a:endParaRPr lang="zh-CN" altLang="en-US" sz="2000" dirty="0">
              <a:solidFill>
                <a:schemeClr val="bg1"/>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l"/>
            </a:pPr>
            <a:r>
              <a:rPr lang="zh-CN" altLang="en-US" sz="2000" dirty="0">
                <a:solidFill>
                  <a:schemeClr val="bg1"/>
                </a:solidFill>
                <a:latin typeface="微软雅黑" panose="020B0503020204020204" pitchFamily="34" charset="-122"/>
                <a:ea typeface="微软雅黑" panose="020B0503020204020204" pitchFamily="34" charset="-122"/>
              </a:rPr>
              <a:t>依托重庆园博园山水林田湖草生命共同体，输出美好生活样本；</a:t>
            </a:r>
          </a:p>
          <a:p>
            <a:pPr marL="285750" indent="-285750" fontAlgn="auto">
              <a:lnSpc>
                <a:spcPct val="150000"/>
              </a:lnSpc>
              <a:buFont typeface="Wingdings" panose="05000000000000000000" charset="0"/>
              <a:buChar char="l"/>
            </a:pPr>
            <a:r>
              <a:rPr lang="zh-CN" altLang="en-US" sz="2000" dirty="0">
                <a:solidFill>
                  <a:schemeClr val="bg1"/>
                </a:solidFill>
                <a:latin typeface="微软雅黑" panose="020B0503020204020204" pitchFamily="34" charset="-122"/>
                <a:ea typeface="微软雅黑" panose="020B0503020204020204" pitchFamily="34" charset="-122"/>
              </a:rPr>
              <a:t>坚持</a:t>
            </a:r>
            <a:r>
              <a:rPr lang="zh-CN" altLang="en-US" sz="2000" b="1" dirty="0">
                <a:solidFill>
                  <a:schemeClr val="bg1"/>
                </a:solidFill>
                <a:latin typeface="微软雅黑" panose="020B0503020204020204" pitchFamily="34" charset="-122"/>
                <a:ea typeface="微软雅黑" panose="020B0503020204020204" pitchFamily="34" charset="-122"/>
              </a:rPr>
              <a:t>“生态优先、师法自然”</a:t>
            </a: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sym typeface="+mn-ea"/>
              </a:rPr>
              <a:t>展现融自然山水、人文艺术和日常生活为一体的高品质</a:t>
            </a:r>
            <a:r>
              <a:rPr lang="zh-CN" altLang="en-US" sz="2000" b="1" dirty="0">
                <a:solidFill>
                  <a:schemeClr val="bg1"/>
                </a:solidFill>
                <a:latin typeface="微软雅黑" panose="020B0503020204020204" pitchFamily="34" charset="-122"/>
                <a:ea typeface="微软雅黑" panose="020B0503020204020204" pitchFamily="34" charset="-122"/>
                <a:sym typeface="+mn-ea"/>
              </a:rPr>
              <a:t>“公园城市”</a:t>
            </a:r>
            <a:r>
              <a:rPr lang="zh-CN" altLang="en-US" sz="2000" dirty="0">
                <a:solidFill>
                  <a:schemeClr val="bg1"/>
                </a:solidFill>
                <a:latin typeface="微软雅黑" panose="020B0503020204020204" pitchFamily="34" charset="-122"/>
                <a:ea typeface="微软雅黑" panose="020B0503020204020204" pitchFamily="34" charset="-122"/>
                <a:sym typeface="+mn-ea"/>
              </a:rPr>
              <a:t>生活；</a:t>
            </a:r>
            <a:endParaRPr lang="zh-CN" altLang="en-US" sz="2000" dirty="0">
              <a:solidFill>
                <a:schemeClr val="bg1"/>
              </a:solidFill>
              <a:latin typeface="微软雅黑" panose="020B0503020204020204" pitchFamily="34" charset="-122"/>
              <a:ea typeface="微软雅黑" panose="020B0503020204020204" pitchFamily="34" charset="-122"/>
            </a:endParaRPr>
          </a:p>
          <a:p>
            <a:pPr marL="285750" indent="-285750" fontAlgn="auto">
              <a:lnSpc>
                <a:spcPct val="150000"/>
              </a:lnSpc>
              <a:buFont typeface="Wingdings" panose="05000000000000000000" charset="0"/>
              <a:buChar char="l"/>
            </a:pPr>
            <a:r>
              <a:rPr lang="zh-CN" altLang="en-US" sz="2000" dirty="0">
                <a:solidFill>
                  <a:schemeClr val="bg1"/>
                </a:solidFill>
                <a:latin typeface="微软雅黑" panose="020B0503020204020204" pitchFamily="34" charset="-122"/>
                <a:ea typeface="微软雅黑" panose="020B0503020204020204" pitchFamily="34" charset="-122"/>
              </a:rPr>
              <a:t>以</a:t>
            </a:r>
            <a:r>
              <a:rPr lang="zh-CN" altLang="en-US" sz="2000" b="1" dirty="0">
                <a:solidFill>
                  <a:schemeClr val="bg1"/>
                </a:solidFill>
                <a:latin typeface="微软雅黑" panose="020B0503020204020204" pitchFamily="34" charset="-122"/>
                <a:ea typeface="微软雅黑" panose="020B0503020204020204" pitchFamily="34" charset="-122"/>
              </a:rPr>
              <a:t>人民为中心</a:t>
            </a:r>
            <a:r>
              <a:rPr lang="zh-CN" altLang="en-US" sz="2000" dirty="0">
                <a:solidFill>
                  <a:schemeClr val="bg1"/>
                </a:solidFill>
                <a:latin typeface="微软雅黑" panose="020B0503020204020204" pitchFamily="34" charset="-122"/>
                <a:ea typeface="微软雅黑" panose="020B0503020204020204" pitchFamily="34" charset="-122"/>
              </a:rPr>
              <a:t>，建设</a:t>
            </a:r>
            <a:r>
              <a:rPr lang="zh-CN" altLang="en-US" sz="2000" b="1" dirty="0">
                <a:solidFill>
                  <a:schemeClr val="bg1"/>
                </a:solidFill>
                <a:latin typeface="微软雅黑" panose="020B0503020204020204" pitchFamily="34" charset="-122"/>
                <a:ea typeface="微软雅黑" panose="020B0503020204020204" pitchFamily="34" charset="-122"/>
              </a:rPr>
              <a:t>高品质生活宜居地</a:t>
            </a:r>
            <a:r>
              <a:rPr lang="zh-CN" altLang="en-US" sz="2000" dirty="0">
                <a:solidFill>
                  <a:schemeClr val="bg1"/>
                </a:solidFill>
                <a:latin typeface="微软雅黑" panose="020B0503020204020204" pitchFamily="34" charset="-122"/>
                <a:ea typeface="微软雅黑" panose="020B0503020204020204" pitchFamily="34" charset="-122"/>
              </a:rPr>
              <a:t>目标，创造</a:t>
            </a:r>
            <a:r>
              <a:rPr lang="zh-CN" altLang="en-US" sz="2000" b="1" dirty="0">
                <a:solidFill>
                  <a:schemeClr val="bg1"/>
                </a:solidFill>
                <a:latin typeface="微软雅黑" panose="020B0503020204020204" pitchFamily="34" charset="-122"/>
                <a:ea typeface="微软雅黑" panose="020B0503020204020204" pitchFamily="34" charset="-122"/>
              </a:rPr>
              <a:t>宜居宜业宜游良好环境</a:t>
            </a:r>
            <a:r>
              <a:rPr lang="zh-CN" altLang="en-US" sz="2000" dirty="0">
                <a:solidFill>
                  <a:schemeClr val="bg1"/>
                </a:solidFill>
                <a:latin typeface="微软雅黑" panose="020B0503020204020204" pitchFamily="34" charset="-122"/>
                <a:ea typeface="微软雅黑" panose="020B0503020204020204" pitchFamily="34" charset="-122"/>
              </a:rPr>
              <a:t>，满足</a:t>
            </a:r>
            <a:r>
              <a:rPr lang="zh-CN" altLang="en-US" sz="2000" b="1" dirty="0">
                <a:solidFill>
                  <a:schemeClr val="bg1"/>
                </a:solidFill>
                <a:latin typeface="微软雅黑" panose="020B0503020204020204" pitchFamily="34" charset="-122"/>
                <a:ea typeface="微软雅黑" panose="020B0503020204020204" pitchFamily="34" charset="-122"/>
              </a:rPr>
              <a:t>人民群众美好生活需要</a:t>
            </a:r>
            <a:r>
              <a:rPr lang="zh-CN" altLang="en-US" sz="2000" dirty="0">
                <a:solidFill>
                  <a:schemeClr val="bg1"/>
                </a:solidFill>
                <a:latin typeface="微软雅黑" panose="020B0503020204020204" pitchFamily="34" charset="-122"/>
                <a:ea typeface="微软雅黑" panose="020B0503020204020204" pitchFamily="34" charset="-122"/>
              </a:rPr>
              <a:t>；</a:t>
            </a:r>
          </a:p>
          <a:p>
            <a:pPr indent="0" fontAlgn="auto">
              <a:lnSpc>
                <a:spcPct val="150000"/>
              </a:lnSpc>
              <a:buFont typeface="Wingdings" panose="05000000000000000000" charset="0"/>
              <a:buNone/>
            </a:pP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913778" y="2049017"/>
            <a:ext cx="7559675" cy="1384995"/>
          </a:xfrm>
          <a:prstGeom prst="rect">
            <a:avLst/>
          </a:prstGeom>
        </p:spPr>
        <p:txBody>
          <a:bodyPr>
            <a:spAutoFit/>
          </a:bodyPr>
          <a:lstStyle/>
          <a:p>
            <a:pPr>
              <a:lnSpc>
                <a:spcPct val="150000"/>
              </a:lnSpc>
            </a:pPr>
            <a:r>
              <a:rPr lang="zh-CN" altLang="en-US" sz="2800" b="1" dirty="0">
                <a:solidFill>
                  <a:srgbClr val="AC5454"/>
                </a:solidFill>
                <a:latin typeface="微软雅黑" panose="020B0503020204020204" pitchFamily="34" charset="-122"/>
                <a:ea typeface="微软雅黑" panose="020B0503020204020204" pitchFamily="34" charset="-122"/>
              </a:rPr>
              <a:t>唱好“双城记”，建好“经济圈”</a:t>
            </a:r>
            <a:endParaRPr lang="en-US" altLang="zh-CN" sz="2800" b="1" dirty="0">
              <a:solidFill>
                <a:srgbClr val="AC5454"/>
              </a:solidFill>
              <a:latin typeface="微软雅黑" panose="020B0503020204020204" pitchFamily="34" charset="-122"/>
              <a:ea typeface="微软雅黑" panose="020B0503020204020204" pitchFamily="34" charset="-122"/>
            </a:endParaRPr>
          </a:p>
          <a:p>
            <a:pPr>
              <a:lnSpc>
                <a:spcPct val="150000"/>
              </a:lnSpc>
            </a:pPr>
            <a:r>
              <a:rPr lang="zh-CN" altLang="en-US" sz="2800" b="1" dirty="0">
                <a:solidFill>
                  <a:srgbClr val="AC5454"/>
                </a:solidFill>
                <a:latin typeface="微软雅黑" panose="020B0503020204020204" pitchFamily="34" charset="-122"/>
                <a:ea typeface="微软雅黑" panose="020B0503020204020204" pitchFamily="34" charset="-122"/>
              </a:rPr>
              <a:t>魅力“花博会”，献礼“川渝梦”</a:t>
            </a:r>
          </a:p>
        </p:txBody>
      </p:sp>
      <p:pic>
        <p:nvPicPr>
          <p:cNvPr id="2050" name="Picture 2" descr="http://p2.itc.cn/images01/20200524/66d1dd1548c14278a5d4e95731d9a266.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t="13329" b="10849"/>
          <a:stretch>
            <a:fillRect/>
          </a:stretch>
        </p:blipFill>
        <p:spPr bwMode="auto">
          <a:xfrm>
            <a:off x="387985" y="7223760"/>
            <a:ext cx="7654925" cy="318643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www.xinhuanet.com/fashion/2018-01/24/1122296471_11n.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4238" b="4975"/>
          <a:stretch>
            <a:fillRect/>
          </a:stretch>
        </p:blipFill>
        <p:spPr bwMode="auto">
          <a:xfrm>
            <a:off x="8101330" y="7232015"/>
            <a:ext cx="6737350" cy="317754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03 </a:t>
            </a:r>
            <a:r>
              <a:rPr lang="zh-CN" altLang="en-US" sz="2000" b="1" dirty="0">
                <a:latin typeface="微软雅黑" panose="020B0503020204020204" pitchFamily="34" charset="-122"/>
                <a:ea typeface="微软雅黑" panose="020B0503020204020204" pitchFamily="34" charset="-122"/>
              </a:rPr>
              <a:t>规划定位</a:t>
            </a:r>
          </a:p>
        </p:txBody>
      </p:sp>
      <p:sp>
        <p:nvSpPr>
          <p:cNvPr id="6" name="矩形 5"/>
          <p:cNvSpPr/>
          <p:nvPr/>
        </p:nvSpPr>
        <p:spPr>
          <a:xfrm>
            <a:off x="393065" y="1050925"/>
            <a:ext cx="201041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pPr algn="ct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规划定位</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7665" y="5024755"/>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3065" y="6164580"/>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93065" y="7323455"/>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8" name="矩形 17"/>
          <p:cNvSpPr/>
          <p:nvPr/>
        </p:nvSpPr>
        <p:spPr>
          <a:xfrm>
            <a:off x="393065" y="8423910"/>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4" name="矩形 13"/>
          <p:cNvSpPr/>
          <p:nvPr/>
        </p:nvSpPr>
        <p:spPr>
          <a:xfrm>
            <a:off x="393065" y="3914140"/>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3065" y="2824480"/>
            <a:ext cx="2009775" cy="951230"/>
          </a:xfrm>
          <a:prstGeom prst="rect">
            <a:avLst/>
          </a:prstGeom>
          <a:solidFill>
            <a:srgbClr val="40404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065" y="1050925"/>
            <a:ext cx="201041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pPr algn="ct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定位对比</a:t>
            </a:r>
          </a:p>
        </p:txBody>
      </p:sp>
      <p:sp>
        <p:nvSpPr>
          <p:cNvPr id="2" name="文本框 1"/>
          <p:cNvSpPr txBox="1"/>
          <p:nvPr/>
        </p:nvSpPr>
        <p:spPr>
          <a:xfrm>
            <a:off x="548005" y="3039110"/>
            <a:ext cx="1648460" cy="466090"/>
          </a:xfrm>
          <a:prstGeom prst="rect">
            <a:avLst/>
          </a:prstGeom>
          <a:solidFill>
            <a:srgbClr val="666666"/>
          </a:solid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地理区位</a:t>
            </a:r>
          </a:p>
        </p:txBody>
      </p:sp>
      <p:sp>
        <p:nvSpPr>
          <p:cNvPr id="3" name="文本框 2"/>
          <p:cNvSpPr txBox="1"/>
          <p:nvPr/>
        </p:nvSpPr>
        <p:spPr>
          <a:xfrm>
            <a:off x="540385" y="4156710"/>
            <a:ext cx="1648460" cy="466090"/>
          </a:xfrm>
          <a:prstGeom prst="rect">
            <a:avLst/>
          </a:prstGeom>
          <a:solidFill>
            <a:srgbClr val="666666"/>
          </a:solid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基地条件</a:t>
            </a:r>
          </a:p>
        </p:txBody>
      </p:sp>
      <p:sp>
        <p:nvSpPr>
          <p:cNvPr id="4" name="文本框 3"/>
          <p:cNvSpPr txBox="1"/>
          <p:nvPr/>
        </p:nvSpPr>
        <p:spPr>
          <a:xfrm>
            <a:off x="540385" y="5302250"/>
            <a:ext cx="1648460" cy="466090"/>
          </a:xfrm>
          <a:prstGeom prst="rect">
            <a:avLst/>
          </a:prstGeom>
          <a:solidFill>
            <a:srgbClr val="666666"/>
          </a:solid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展示规模</a:t>
            </a:r>
          </a:p>
        </p:txBody>
      </p:sp>
      <p:sp>
        <p:nvSpPr>
          <p:cNvPr id="5" name="文本框 4"/>
          <p:cNvSpPr txBox="1"/>
          <p:nvPr/>
        </p:nvSpPr>
        <p:spPr>
          <a:xfrm>
            <a:off x="527050" y="6460490"/>
            <a:ext cx="1648460" cy="466090"/>
          </a:xfrm>
          <a:prstGeom prst="rect">
            <a:avLst/>
          </a:prstGeom>
          <a:solidFill>
            <a:srgbClr val="666666"/>
          </a:solid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内涵要求</a:t>
            </a:r>
          </a:p>
        </p:txBody>
      </p:sp>
      <p:sp>
        <p:nvSpPr>
          <p:cNvPr id="7" name="文本框 6"/>
          <p:cNvSpPr txBox="1"/>
          <p:nvPr/>
        </p:nvSpPr>
        <p:spPr>
          <a:xfrm>
            <a:off x="527050" y="7579360"/>
            <a:ext cx="1648460" cy="466090"/>
          </a:xfrm>
          <a:prstGeom prst="rect">
            <a:avLst/>
          </a:prstGeom>
          <a:solidFill>
            <a:srgbClr val="666666"/>
          </a:solid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交流深度</a:t>
            </a:r>
          </a:p>
        </p:txBody>
      </p:sp>
      <p:sp>
        <p:nvSpPr>
          <p:cNvPr id="9" name="文本框 8"/>
          <p:cNvSpPr txBox="1"/>
          <p:nvPr/>
        </p:nvSpPr>
        <p:spPr>
          <a:xfrm>
            <a:off x="527050" y="8657590"/>
            <a:ext cx="1648460" cy="466090"/>
          </a:xfrm>
          <a:prstGeom prst="rect">
            <a:avLst/>
          </a:prstGeom>
          <a:solidFill>
            <a:srgbClr val="666666"/>
          </a:solidFill>
        </p:spPr>
        <p:txBody>
          <a:bodyPr wrap="square" rtlCol="0">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互动广度</a:t>
            </a:r>
          </a:p>
        </p:txBody>
      </p:sp>
      <p:sp>
        <p:nvSpPr>
          <p:cNvPr id="10" name="矩形 9"/>
          <p:cNvSpPr/>
          <p:nvPr/>
        </p:nvSpPr>
        <p:spPr>
          <a:xfrm>
            <a:off x="2993390" y="1920240"/>
            <a:ext cx="2357120" cy="521970"/>
          </a:xfrm>
          <a:prstGeom prst="rect">
            <a:avLst/>
          </a:prstGeom>
          <a:noFill/>
          <a:extLst>
            <a:ext uri="{909E8E84-426E-40DD-AFC4-6F175D3DCCD1}">
              <a14:hiddenFill xmlns:a14="http://schemas.microsoft.com/office/drawing/2010/main" xmlns="">
                <a:solidFill>
                  <a:srgbClr val="404040">
                    <a:alpha val="90000"/>
                  </a:srgbClr>
                </a:solidFill>
              </a14:hiddenFill>
            </a:ext>
          </a:extLst>
        </p:spPr>
        <p:txBody>
          <a:bodyPr wrap="square">
            <a:spAutoFit/>
          </a:bodyPr>
          <a:lstStyle/>
          <a:p>
            <a:pPr algn="ctr"/>
            <a:r>
              <a:rPr lang="zh-CN" altLang="en-US" sz="2800" b="1" dirty="0">
                <a:solidFill>
                  <a:schemeClr val="tx1"/>
                </a:solidFill>
                <a:latin typeface="微软雅黑" panose="020B0503020204020204" pitchFamily="34" charset="-122"/>
                <a:ea typeface="微软雅黑" panose="020B0503020204020204" pitchFamily="34" charset="-122"/>
                <a:sym typeface="方正兰亭黑_GBK" pitchFamily="2" charset="-122"/>
              </a:rPr>
              <a:t>首届</a:t>
            </a:r>
          </a:p>
        </p:txBody>
      </p:sp>
      <p:sp>
        <p:nvSpPr>
          <p:cNvPr id="11" name="矩形 10"/>
          <p:cNvSpPr/>
          <p:nvPr/>
        </p:nvSpPr>
        <p:spPr>
          <a:xfrm>
            <a:off x="6816090" y="1920240"/>
            <a:ext cx="2642235" cy="521970"/>
          </a:xfrm>
          <a:prstGeom prst="rect">
            <a:avLst/>
          </a:prstGeom>
          <a:noFill/>
          <a:extLst>
            <a:ext uri="{909E8E84-426E-40DD-AFC4-6F175D3DCCD1}">
              <a14:hiddenFill xmlns:a14="http://schemas.microsoft.com/office/drawing/2010/main" xmlns="">
                <a:solidFill>
                  <a:srgbClr val="404040">
                    <a:alpha val="90000"/>
                  </a:srgbClr>
                </a:solidFill>
              </a14:hiddenFill>
            </a:ext>
          </a:extLst>
        </p:spPr>
        <p:txBody>
          <a:bodyPr wrap="square">
            <a:spAutoFit/>
          </a:bodyPr>
          <a:lstStyle/>
          <a:p>
            <a:pPr algn="ctr"/>
            <a:r>
              <a:rPr lang="zh-CN" altLang="en-US" sz="2800" b="1" dirty="0">
                <a:solidFill>
                  <a:schemeClr val="tx1"/>
                </a:solidFill>
                <a:latin typeface="微软雅黑" panose="020B0503020204020204" pitchFamily="34" charset="-122"/>
                <a:ea typeface="微软雅黑" panose="020B0503020204020204" pitchFamily="34" charset="-122"/>
                <a:sym typeface="方正兰亭黑_GBK" pitchFamily="2" charset="-122"/>
              </a:rPr>
              <a:t>第二届</a:t>
            </a:r>
          </a:p>
        </p:txBody>
      </p:sp>
      <p:sp>
        <p:nvSpPr>
          <p:cNvPr id="12" name="矩形 11"/>
          <p:cNvSpPr/>
          <p:nvPr/>
        </p:nvSpPr>
        <p:spPr>
          <a:xfrm>
            <a:off x="11253470" y="1920240"/>
            <a:ext cx="2818765" cy="521970"/>
          </a:xfrm>
          <a:prstGeom prst="rect">
            <a:avLst/>
          </a:prstGeom>
          <a:noFill/>
          <a:extLst>
            <a:ext uri="{909E8E84-426E-40DD-AFC4-6F175D3DCCD1}">
              <a14:hiddenFill xmlns:a14="http://schemas.microsoft.com/office/drawing/2010/main" xmlns="">
                <a:solidFill>
                  <a:srgbClr val="404040">
                    <a:alpha val="90000"/>
                  </a:srgbClr>
                </a:solidFill>
              </a14:hiddenFill>
            </a:ext>
          </a:extLst>
        </p:spPr>
        <p:txBody>
          <a:bodyPr wrap="square">
            <a:spAutoFit/>
          </a:bodyPr>
          <a:lstStyle/>
          <a:p>
            <a:pPr algn="ctr"/>
            <a:r>
              <a:rPr lang="zh-CN" altLang="en-US" sz="2800" b="1" dirty="0">
                <a:solidFill>
                  <a:srgbClr val="AC5454"/>
                </a:solidFill>
                <a:latin typeface="微软雅黑" panose="020B0503020204020204" pitchFamily="34" charset="-122"/>
                <a:ea typeface="微软雅黑" panose="020B0503020204020204" pitchFamily="34" charset="-122"/>
                <a:sym typeface="方正兰亭黑_GBK" pitchFamily="2" charset="-122"/>
              </a:rPr>
              <a:t>第三届（本次）</a:t>
            </a:r>
          </a:p>
        </p:txBody>
      </p:sp>
      <p:sp>
        <p:nvSpPr>
          <p:cNvPr id="20" name="矩形 19"/>
          <p:cNvSpPr/>
          <p:nvPr/>
        </p:nvSpPr>
        <p:spPr>
          <a:xfrm>
            <a:off x="2403475" y="2824480"/>
            <a:ext cx="785495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561955" y="2824480"/>
            <a:ext cx="408622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933315" y="3088005"/>
            <a:ext cx="2799715" cy="36830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江北区重庆大剧院</a:t>
            </a:r>
          </a:p>
        </p:txBody>
      </p:sp>
      <p:sp>
        <p:nvSpPr>
          <p:cNvPr id="24" name="文本框 23"/>
          <p:cNvSpPr txBox="1"/>
          <p:nvPr/>
        </p:nvSpPr>
        <p:spPr>
          <a:xfrm>
            <a:off x="11497310" y="3136900"/>
            <a:ext cx="2799715" cy="36830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渝北区重庆园博园</a:t>
            </a:r>
          </a:p>
        </p:txBody>
      </p:sp>
      <p:sp>
        <p:nvSpPr>
          <p:cNvPr id="25" name="矩形 24"/>
          <p:cNvSpPr/>
          <p:nvPr/>
        </p:nvSpPr>
        <p:spPr>
          <a:xfrm>
            <a:off x="2402840" y="3914140"/>
            <a:ext cx="786130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561955" y="3914140"/>
            <a:ext cx="408622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101975" y="4205605"/>
            <a:ext cx="6463665" cy="36830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城市内部绿地，位于两江交汇之处，便于展示城市风貌</a:t>
            </a:r>
          </a:p>
        </p:txBody>
      </p:sp>
      <p:sp>
        <p:nvSpPr>
          <p:cNvPr id="29" name="文本框 28"/>
          <p:cNvSpPr txBox="1"/>
          <p:nvPr/>
        </p:nvSpPr>
        <p:spPr>
          <a:xfrm>
            <a:off x="11253470" y="4116070"/>
            <a:ext cx="3043555" cy="645160"/>
          </a:xfrm>
          <a:prstGeom prst="rect">
            <a:avLst/>
          </a:prstGeom>
          <a:noFill/>
        </p:spPr>
        <p:txBody>
          <a:bodyPr wrap="square" rtlCol="0">
            <a:spAutoFit/>
          </a:bodyPr>
          <a:lstStyle/>
          <a:p>
            <a:r>
              <a:rPr lang="zh-CN" altLang="en-US" sz="1800" b="1">
                <a:latin typeface="微软雅黑" panose="020B0503020204020204" pitchFamily="34" charset="-122"/>
                <a:ea typeface="微软雅黑" panose="020B0503020204020204" pitchFamily="34" charset="-122"/>
              </a:rPr>
              <a:t>天然大型生态公园</a:t>
            </a:r>
            <a:r>
              <a:rPr lang="zh-CN" altLang="en-US" sz="1800">
                <a:latin typeface="微软雅黑" panose="020B0503020204020204" pitchFamily="34" charset="-122"/>
                <a:ea typeface="微软雅黑" panose="020B0503020204020204" pitchFamily="34" charset="-122"/>
              </a:rPr>
              <a:t>，生态基质好，形成天然背景</a:t>
            </a:r>
          </a:p>
        </p:txBody>
      </p:sp>
      <p:sp>
        <p:nvSpPr>
          <p:cNvPr id="30" name="矩形 29"/>
          <p:cNvSpPr/>
          <p:nvPr/>
        </p:nvSpPr>
        <p:spPr>
          <a:xfrm>
            <a:off x="10561955" y="5024755"/>
            <a:ext cx="408622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0591800" y="5166146"/>
            <a:ext cx="3987165" cy="646331"/>
          </a:xfrm>
          <a:prstGeom prst="rect">
            <a:avLst/>
          </a:prstGeom>
          <a:noFill/>
        </p:spPr>
        <p:txBody>
          <a:bodyPr wrap="square" rtlCol="0">
            <a:spAutoFit/>
          </a:bodyPr>
          <a:lstStyle/>
          <a:p>
            <a:r>
              <a:rPr lang="zh-CN" altLang="en-US" sz="1800" dirty="0">
                <a:latin typeface="微软雅黑" panose="020B0503020204020204" pitchFamily="34" charset="-122"/>
                <a:ea typeface="微软雅黑" panose="020B0503020204020204" pitchFamily="34" charset="-122"/>
              </a:rPr>
              <a:t>展区面积约 </a:t>
            </a:r>
            <a:r>
              <a:rPr lang="en-US" altLang="zh-CN" sz="1800" b="1" dirty="0">
                <a:latin typeface="微软雅黑" panose="020B0503020204020204" pitchFamily="34" charset="-122"/>
                <a:ea typeface="微软雅黑" panose="020B0503020204020204" pitchFamily="34" charset="-122"/>
              </a:rPr>
              <a:t>6</a:t>
            </a:r>
            <a:r>
              <a:rPr lang="zh-CN" altLang="en-US" sz="1800" b="1" dirty="0">
                <a:latin typeface="微软雅黑" panose="020B0503020204020204" pitchFamily="34" charset="-122"/>
                <a:ea typeface="微软雅黑" panose="020B0503020204020204" pitchFamily="34" charset="-122"/>
              </a:rPr>
              <a:t> 万平方米</a:t>
            </a:r>
            <a:r>
              <a:rPr lang="zh-CN" altLang="en-US" sz="1800" dirty="0">
                <a:latin typeface="微软雅黑" panose="020B0503020204020204" pitchFamily="34" charset="-122"/>
                <a:ea typeface="微软雅黑" panose="020B0503020204020204" pitchFamily="34" charset="-122"/>
              </a:rPr>
              <a:t>、总观览面积 </a:t>
            </a:r>
            <a:r>
              <a:rPr lang="en-US" altLang="zh-CN" sz="1800" b="1" dirty="0">
                <a:latin typeface="微软雅黑" panose="020B0503020204020204" pitchFamily="34" charset="-122"/>
                <a:ea typeface="微软雅黑" panose="020B0503020204020204" pitchFamily="34" charset="-122"/>
              </a:rPr>
              <a:t>220</a:t>
            </a:r>
            <a:r>
              <a:rPr lang="zh-CN" altLang="en-US" sz="1800" b="1" dirty="0">
                <a:latin typeface="微软雅黑" panose="020B0503020204020204" pitchFamily="34" charset="-122"/>
                <a:ea typeface="微软雅黑" panose="020B0503020204020204" pitchFamily="34" charset="-122"/>
              </a:rPr>
              <a:t> 万平方米</a:t>
            </a:r>
            <a:r>
              <a:rPr lang="zh-CN" altLang="en-US" sz="1800" dirty="0">
                <a:latin typeface="微软雅黑" panose="020B0503020204020204" pitchFamily="34" charset="-122"/>
                <a:ea typeface="微软雅黑" panose="020B0503020204020204" pitchFamily="34" charset="-122"/>
              </a:rPr>
              <a:t>（含</a:t>
            </a:r>
            <a:r>
              <a:rPr lang="zh-CN" altLang="zh-CN" sz="1800" dirty="0">
                <a:latin typeface="微软雅黑" panose="020B0503020204020204" pitchFamily="34" charset="-122"/>
                <a:ea typeface="微软雅黑" panose="020B0503020204020204" pitchFamily="34" charset="-122"/>
              </a:rPr>
              <a:t>湖面</a:t>
            </a:r>
            <a:r>
              <a:rPr lang="en-US" altLang="zh-CN" sz="1800" dirty="0">
                <a:latin typeface="微软雅黑" panose="020B0503020204020204" pitchFamily="34" charset="-122"/>
                <a:ea typeface="微软雅黑" panose="020B0503020204020204" pitchFamily="34" charset="-122"/>
              </a:rPr>
              <a:t>53</a:t>
            </a:r>
            <a:r>
              <a:rPr lang="zh-CN" altLang="en-US" sz="1800" dirty="0">
                <a:latin typeface="微软雅黑" panose="020B0503020204020204" pitchFamily="34" charset="-122"/>
                <a:ea typeface="微软雅黑" panose="020B0503020204020204" pitchFamily="34" charset="-122"/>
              </a:rPr>
              <a:t>万平方米）</a:t>
            </a:r>
          </a:p>
        </p:txBody>
      </p:sp>
      <p:sp>
        <p:nvSpPr>
          <p:cNvPr id="32" name="矩形 31"/>
          <p:cNvSpPr/>
          <p:nvPr/>
        </p:nvSpPr>
        <p:spPr>
          <a:xfrm>
            <a:off x="6418580" y="5048885"/>
            <a:ext cx="384556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869430" y="5239385"/>
            <a:ext cx="2926080" cy="64516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展区面积约</a:t>
            </a:r>
            <a:r>
              <a:rPr lang="zh-CN" altLang="en-US" sz="1800" b="1">
                <a:latin typeface="微软雅黑" panose="020B0503020204020204" pitchFamily="34" charset="-122"/>
                <a:ea typeface="微软雅黑" panose="020B0503020204020204" pitchFamily="34" charset="-122"/>
              </a:rPr>
              <a:t> </a:t>
            </a:r>
            <a:r>
              <a:rPr lang="en-US" altLang="zh-CN" sz="1800" b="1">
                <a:latin typeface="微软雅黑" panose="020B0503020204020204" pitchFamily="34" charset="-122"/>
                <a:ea typeface="微软雅黑" panose="020B0503020204020204" pitchFamily="34" charset="-122"/>
              </a:rPr>
              <a:t>3</a:t>
            </a:r>
            <a:r>
              <a:rPr lang="zh-CN" altLang="en-US" sz="1800" b="1">
                <a:latin typeface="微软雅黑" panose="020B0503020204020204" pitchFamily="34" charset="-122"/>
                <a:ea typeface="微软雅黑" panose="020B0503020204020204" pitchFamily="34" charset="-122"/>
              </a:rPr>
              <a:t> 万</a:t>
            </a:r>
            <a:r>
              <a:rPr lang="zh-CN" altLang="en-US" sz="1800">
                <a:latin typeface="微软雅黑" panose="020B0503020204020204" pitchFamily="34" charset="-122"/>
                <a:ea typeface="微软雅黑" panose="020B0503020204020204" pitchFamily="34" charset="-122"/>
              </a:rPr>
              <a:t>平方米</a:t>
            </a:r>
          </a:p>
          <a:p>
            <a:r>
              <a:rPr lang="zh-CN" altLang="en-US" sz="1800">
                <a:latin typeface="微软雅黑" panose="020B0503020204020204" pitchFamily="34" charset="-122"/>
                <a:ea typeface="微软雅黑" panose="020B0503020204020204" pitchFamily="34" charset="-122"/>
              </a:rPr>
              <a:t>总观览面积</a:t>
            </a:r>
            <a:r>
              <a:rPr lang="zh-CN" altLang="en-US" sz="1800" b="1">
                <a:latin typeface="微软雅黑" panose="020B0503020204020204" pitchFamily="34" charset="-122"/>
                <a:ea typeface="微软雅黑" panose="020B0503020204020204" pitchFamily="34" charset="-122"/>
              </a:rPr>
              <a:t> 10万</a:t>
            </a:r>
            <a:r>
              <a:rPr lang="zh-CN" altLang="en-US" sz="1800">
                <a:latin typeface="微软雅黑" panose="020B0503020204020204" pitchFamily="34" charset="-122"/>
                <a:ea typeface="微软雅黑" panose="020B0503020204020204" pitchFamily="34" charset="-122"/>
              </a:rPr>
              <a:t>平方米</a:t>
            </a:r>
          </a:p>
        </p:txBody>
      </p:sp>
      <p:sp>
        <p:nvSpPr>
          <p:cNvPr id="34" name="矩形 33"/>
          <p:cNvSpPr/>
          <p:nvPr/>
        </p:nvSpPr>
        <p:spPr>
          <a:xfrm>
            <a:off x="2377440" y="5048885"/>
            <a:ext cx="389953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094355" y="5239385"/>
            <a:ext cx="2926080" cy="64516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展示面积</a:t>
            </a:r>
            <a:r>
              <a:rPr lang="zh-CN" altLang="en-US" sz="1800" b="1">
                <a:latin typeface="微软雅黑" panose="020B0503020204020204" pitchFamily="34" charset="-122"/>
                <a:ea typeface="微软雅黑" panose="020B0503020204020204" pitchFamily="34" charset="-122"/>
              </a:rPr>
              <a:t>2万</a:t>
            </a:r>
            <a:r>
              <a:rPr lang="zh-CN" altLang="en-US" sz="1800">
                <a:latin typeface="微软雅黑" panose="020B0503020204020204" pitchFamily="34" charset="-122"/>
                <a:ea typeface="微软雅黑" panose="020B0503020204020204" pitchFamily="34" charset="-122"/>
              </a:rPr>
              <a:t>余平方米</a:t>
            </a:r>
          </a:p>
          <a:p>
            <a:r>
              <a:rPr lang="zh-CN" altLang="en-US" sz="1800">
                <a:latin typeface="微软雅黑" panose="020B0503020204020204" pitchFamily="34" charset="-122"/>
                <a:ea typeface="微软雅黑" panose="020B0503020204020204" pitchFamily="34" charset="-122"/>
              </a:rPr>
              <a:t>总观赏面积</a:t>
            </a:r>
            <a:r>
              <a:rPr lang="zh-CN" altLang="en-US" sz="1800" b="1">
                <a:latin typeface="微软雅黑" panose="020B0503020204020204" pitchFamily="34" charset="-122"/>
                <a:ea typeface="微软雅黑" panose="020B0503020204020204" pitchFamily="34" charset="-122"/>
              </a:rPr>
              <a:t>10万</a:t>
            </a:r>
            <a:r>
              <a:rPr lang="zh-CN" altLang="en-US" sz="1800">
                <a:latin typeface="微软雅黑" panose="020B0503020204020204" pitchFamily="34" charset="-122"/>
                <a:ea typeface="微软雅黑" panose="020B0503020204020204" pitchFamily="34" charset="-122"/>
              </a:rPr>
              <a:t>余平方米</a:t>
            </a:r>
            <a:endParaRPr lang="en-US" altLang="zh-CN" sz="1800">
              <a:latin typeface="微软雅黑" panose="020B0503020204020204" pitchFamily="34" charset="-122"/>
              <a:ea typeface="微软雅黑" panose="020B0503020204020204" pitchFamily="34" charset="-122"/>
            </a:endParaRPr>
          </a:p>
        </p:txBody>
      </p:sp>
      <p:sp>
        <p:nvSpPr>
          <p:cNvPr id="36" name="矩形 35"/>
          <p:cNvSpPr/>
          <p:nvPr/>
        </p:nvSpPr>
        <p:spPr>
          <a:xfrm>
            <a:off x="2402840" y="6164580"/>
            <a:ext cx="389953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2640965" y="6317615"/>
            <a:ext cx="3582670" cy="64516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有情景感、有叙事性</a:t>
            </a:r>
          </a:p>
          <a:p>
            <a:r>
              <a:rPr lang="zh-CN" altLang="en-US" sz="1800">
                <a:latin typeface="微软雅黑" panose="020B0503020204020204" pitchFamily="34" charset="-122"/>
                <a:ea typeface="微软雅黑" panose="020B0503020204020204" pitchFamily="34" charset="-122"/>
              </a:rPr>
              <a:t>花卉艺术文化盛宴 美好生活样本</a:t>
            </a:r>
          </a:p>
        </p:txBody>
      </p:sp>
      <p:sp>
        <p:nvSpPr>
          <p:cNvPr id="38" name="矩形 37"/>
          <p:cNvSpPr/>
          <p:nvPr/>
        </p:nvSpPr>
        <p:spPr>
          <a:xfrm>
            <a:off x="6418580" y="6164580"/>
            <a:ext cx="383921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6657975" y="6355080"/>
            <a:ext cx="3366770" cy="64516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sym typeface="+mn-ea"/>
              </a:rPr>
              <a:t>延续花卉艺术文化，</a:t>
            </a:r>
            <a:r>
              <a:rPr lang="zh-CN" altLang="en-US" sz="1800">
                <a:latin typeface="微软雅黑" panose="020B0503020204020204" pitchFamily="34" charset="-122"/>
                <a:ea typeface="微软雅黑" panose="020B0503020204020204" pitchFamily="34" charset="-122"/>
              </a:rPr>
              <a:t>关注城市品质提升，输出美好生活样本</a:t>
            </a:r>
          </a:p>
        </p:txBody>
      </p:sp>
      <p:sp>
        <p:nvSpPr>
          <p:cNvPr id="40" name="矩形 39"/>
          <p:cNvSpPr/>
          <p:nvPr/>
        </p:nvSpPr>
        <p:spPr>
          <a:xfrm>
            <a:off x="10561955" y="6164580"/>
            <a:ext cx="408622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0629900" y="6317615"/>
            <a:ext cx="3950970" cy="645160"/>
          </a:xfrm>
          <a:prstGeom prst="rect">
            <a:avLst/>
          </a:prstGeom>
          <a:noFill/>
        </p:spPr>
        <p:txBody>
          <a:bodyPr wrap="square" rtlCol="0">
            <a:spAutoFit/>
          </a:bodyPr>
          <a:lstStyle/>
          <a:p>
            <a:r>
              <a:rPr lang="en-US" altLang="zh-CN" sz="1800" b="1" dirty="0">
                <a:latin typeface="微软雅黑" panose="020B0503020204020204" pitchFamily="34" charset="-122"/>
                <a:ea typeface="微软雅黑" panose="020B0503020204020204" pitchFamily="34" charset="-122"/>
              </a:rPr>
              <a:t>  </a:t>
            </a:r>
            <a:r>
              <a:rPr lang="zh-CN" altLang="en-US" sz="1800" b="1" dirty="0">
                <a:latin typeface="微软雅黑" panose="020B0503020204020204" pitchFamily="34" charset="-122"/>
                <a:ea typeface="微软雅黑" panose="020B0503020204020204" pitchFamily="34" charset="-122"/>
              </a:rPr>
              <a:t>城市融入自然，绿色融入生活</a:t>
            </a:r>
          </a:p>
          <a:p>
            <a:r>
              <a:rPr lang="zh-CN" altLang="en-US" sz="1800" b="1" dirty="0">
                <a:latin typeface="微软雅黑" panose="020B0503020204020204" pitchFamily="34" charset="-122"/>
                <a:ea typeface="微软雅黑" panose="020B0503020204020204" pitchFamily="34" charset="-122"/>
              </a:rPr>
              <a:t>“战疫战贫”</a:t>
            </a:r>
            <a:r>
              <a:rPr lang="en-US" altLang="zh-CN" sz="1800" b="1" dirty="0">
                <a:latin typeface="微软雅黑" panose="020B0503020204020204" pitchFamily="34" charset="-122"/>
                <a:ea typeface="微软雅黑" panose="020B0503020204020204" pitchFamily="34" charset="-122"/>
              </a:rPr>
              <a:t>“</a:t>
            </a:r>
            <a:r>
              <a:rPr lang="en-US" altLang="zh-CN" sz="1800" b="1" dirty="0" err="1">
                <a:latin typeface="微软雅黑" panose="020B0503020204020204" pitchFamily="34" charset="-122"/>
                <a:ea typeface="微软雅黑" panose="020B0503020204020204" pitchFamily="34" charset="-122"/>
              </a:rPr>
              <a:t>环保、健康、可持续</a:t>
            </a:r>
            <a:r>
              <a:rPr lang="en-US" altLang="zh-CN" sz="1800" b="1" dirty="0">
                <a:latin typeface="微软雅黑" panose="020B0503020204020204" pitchFamily="34" charset="-122"/>
                <a:ea typeface="微软雅黑" panose="020B0503020204020204" pitchFamily="34" charset="-122"/>
              </a:rPr>
              <a:t>”</a:t>
            </a:r>
          </a:p>
        </p:txBody>
      </p:sp>
      <p:sp>
        <p:nvSpPr>
          <p:cNvPr id="42" name="矩形 41"/>
          <p:cNvSpPr/>
          <p:nvPr/>
        </p:nvSpPr>
        <p:spPr>
          <a:xfrm>
            <a:off x="2402840" y="7310120"/>
            <a:ext cx="786130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396615" y="7476490"/>
            <a:ext cx="5873115" cy="645160"/>
          </a:xfrm>
          <a:prstGeom prst="rect">
            <a:avLst/>
          </a:prstGeom>
          <a:noFill/>
        </p:spPr>
        <p:txBody>
          <a:bodyPr wrap="square" rtlCol="0">
            <a:spAutoFit/>
          </a:bodyPr>
          <a:lstStyle/>
          <a:p>
            <a:r>
              <a:rPr lang="zh-CN" altLang="en-US" sz="1800">
                <a:latin typeface="微软雅黑" panose="020B0503020204020204" pitchFamily="34" charset="-122"/>
                <a:ea typeface="微软雅黑" panose="020B0503020204020204" pitchFamily="34" charset="-122"/>
              </a:rPr>
              <a:t>邀请多方企业参展，汇集城市管理者、专业人士等共议新时代品质提升，助力</a:t>
            </a:r>
            <a:r>
              <a:rPr lang="zh-CN" altLang="en-US" sz="1800" b="1">
                <a:latin typeface="微软雅黑" panose="020B0503020204020204" pitchFamily="34" charset="-122"/>
                <a:ea typeface="微软雅黑" panose="020B0503020204020204" pitchFamily="34" charset="-122"/>
              </a:rPr>
              <a:t>美好城市建设</a:t>
            </a:r>
          </a:p>
        </p:txBody>
      </p:sp>
      <p:sp>
        <p:nvSpPr>
          <p:cNvPr id="46" name="矩形 45"/>
          <p:cNvSpPr/>
          <p:nvPr/>
        </p:nvSpPr>
        <p:spPr>
          <a:xfrm>
            <a:off x="10561955" y="7310120"/>
            <a:ext cx="407416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0838180" y="7338060"/>
            <a:ext cx="3742690" cy="922020"/>
          </a:xfrm>
          <a:prstGeom prst="rect">
            <a:avLst/>
          </a:prstGeom>
          <a:noFill/>
        </p:spPr>
        <p:txBody>
          <a:bodyPr wrap="square" rtlCol="0">
            <a:spAutoFit/>
          </a:bodyPr>
          <a:lstStyle/>
          <a:p>
            <a:r>
              <a:rPr lang="zh-CN" altLang="en-US" sz="1800" b="1" dirty="0">
                <a:latin typeface="微软雅黑" panose="020B0503020204020204" pitchFamily="34" charset="-122"/>
                <a:ea typeface="微软雅黑" panose="020B0503020204020204" pitchFamily="34" charset="-122"/>
              </a:rPr>
              <a:t>开展成渝地区双城经济圈对话</a:t>
            </a:r>
          </a:p>
          <a:p>
            <a:r>
              <a:rPr lang="zh-CN" altLang="en-US" sz="1800" dirty="0">
                <a:latin typeface="微软雅黑" panose="020B0503020204020204" pitchFamily="34" charset="-122"/>
                <a:ea typeface="微软雅黑" panose="020B0503020204020204" pitchFamily="34" charset="-122"/>
              </a:rPr>
              <a:t>邀请花卉园艺、生态农业、生活美学等相关企业参展</a:t>
            </a:r>
          </a:p>
        </p:txBody>
      </p:sp>
      <p:sp>
        <p:nvSpPr>
          <p:cNvPr id="48" name="矩形 47"/>
          <p:cNvSpPr/>
          <p:nvPr/>
        </p:nvSpPr>
        <p:spPr>
          <a:xfrm>
            <a:off x="2403475" y="8410575"/>
            <a:ext cx="3898265"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2561590" y="8478520"/>
            <a:ext cx="3582670" cy="922020"/>
          </a:xfrm>
          <a:prstGeom prst="rect">
            <a:avLst/>
          </a:prstGeom>
          <a:noFill/>
        </p:spPr>
        <p:txBody>
          <a:bodyPr wrap="square" rtlCol="0">
            <a:spAutoFit/>
          </a:bodyPr>
          <a:lstStyle/>
          <a:p>
            <a:r>
              <a:rPr lang="zh-CN" altLang="en-US" sz="1800" b="1">
                <a:latin typeface="微软雅黑" panose="020B0503020204020204" pitchFamily="34" charset="-122"/>
                <a:ea typeface="微软雅黑" panose="020B0503020204020204" pitchFamily="34" charset="-122"/>
              </a:rPr>
              <a:t>“赏、游、学、购”四位一体的活动组织</a:t>
            </a:r>
            <a:r>
              <a:rPr lang="en-US" altLang="zh-CN" sz="1800" b="1">
                <a:latin typeface="微软雅黑" panose="020B0503020204020204" pitchFamily="34" charset="-122"/>
                <a:ea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rPr>
              <a:t>设计不同活动，邀请市民参与</a:t>
            </a:r>
          </a:p>
        </p:txBody>
      </p:sp>
      <p:sp>
        <p:nvSpPr>
          <p:cNvPr id="50" name="矩形 49"/>
          <p:cNvSpPr/>
          <p:nvPr/>
        </p:nvSpPr>
        <p:spPr>
          <a:xfrm>
            <a:off x="10568305" y="8415020"/>
            <a:ext cx="407416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0838180" y="8442960"/>
            <a:ext cx="3749040" cy="922020"/>
          </a:xfrm>
          <a:prstGeom prst="rect">
            <a:avLst/>
          </a:prstGeom>
          <a:noFill/>
        </p:spPr>
        <p:txBody>
          <a:bodyPr wrap="square" rtlCol="0">
            <a:spAutoFit/>
          </a:bodyPr>
          <a:lstStyle/>
          <a:p>
            <a:r>
              <a:rPr lang="zh-CN" altLang="en-US" sz="1800" b="1">
                <a:solidFill>
                  <a:schemeClr val="tx1"/>
                </a:solidFill>
                <a:latin typeface="微软雅黑" panose="020B0503020204020204" pitchFamily="34" charset="-122"/>
                <a:ea typeface="微软雅黑" panose="020B0503020204020204" pitchFamily="34" charset="-122"/>
              </a:rPr>
              <a:t>“展、会、赛、节、活动”五位</a:t>
            </a:r>
          </a:p>
          <a:p>
            <a:r>
              <a:rPr lang="zh-CN" altLang="en-US" sz="1800" b="1">
                <a:solidFill>
                  <a:schemeClr val="tx1"/>
                </a:solidFill>
                <a:latin typeface="微软雅黑" panose="020B0503020204020204" pitchFamily="34" charset="-122"/>
                <a:ea typeface="微软雅黑" panose="020B0503020204020204" pitchFamily="34" charset="-122"/>
              </a:rPr>
              <a:t>一体</a:t>
            </a:r>
            <a:r>
              <a:rPr lang="zh-CN" altLang="en-US" sz="1800">
                <a:latin typeface="微软雅黑" panose="020B0503020204020204" pitchFamily="34" charset="-122"/>
                <a:ea typeface="微软雅黑" panose="020B0503020204020204" pitchFamily="34" charset="-122"/>
              </a:rPr>
              <a:t>，针对专业人士、市民大众等不同群体设计各类形式的互动活动</a:t>
            </a:r>
          </a:p>
        </p:txBody>
      </p:sp>
      <p:sp>
        <p:nvSpPr>
          <p:cNvPr id="52" name="矩形 51"/>
          <p:cNvSpPr/>
          <p:nvPr/>
        </p:nvSpPr>
        <p:spPr>
          <a:xfrm>
            <a:off x="6412865" y="8406130"/>
            <a:ext cx="3839210" cy="951230"/>
          </a:xfrm>
          <a:prstGeom prst="rect">
            <a:avLst/>
          </a:prstGeom>
          <a:noFill/>
          <a:ln w="12700">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652260" y="8449310"/>
            <a:ext cx="3366770" cy="922020"/>
          </a:xfrm>
          <a:prstGeom prst="rect">
            <a:avLst/>
          </a:prstGeom>
          <a:noFill/>
        </p:spPr>
        <p:txBody>
          <a:bodyPr wrap="square" rtlCol="0">
            <a:spAutoFit/>
          </a:bodyPr>
          <a:lstStyle/>
          <a:p>
            <a:r>
              <a:rPr lang="zh-CN" altLang="en-US" sz="1800" b="1">
                <a:latin typeface="微软雅黑" panose="020B0503020204020204" pitchFamily="34" charset="-122"/>
                <a:ea typeface="微软雅黑" panose="020B0503020204020204" pitchFamily="34" charset="-122"/>
              </a:rPr>
              <a:t>“展、会、赛、活动”四位一体立体呈现，</a:t>
            </a:r>
            <a:r>
              <a:rPr lang="zh-CN" altLang="en-US" sz="1800">
                <a:latin typeface="微软雅黑" panose="020B0503020204020204" pitchFamily="34" charset="-122"/>
                <a:ea typeface="微软雅黑" panose="020B0503020204020204" pitchFamily="34" charset="-122"/>
              </a:rPr>
              <a:t>联合媒体、联动商圈，设计多样主题活动</a:t>
            </a:r>
          </a:p>
        </p:txBody>
      </p:sp>
      <p:sp>
        <p:nvSpPr>
          <p:cNvPr id="55" name="TextBox 54"/>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03 </a:t>
            </a:r>
            <a:r>
              <a:rPr lang="zh-CN" altLang="en-US" sz="2000" b="1" dirty="0">
                <a:latin typeface="微软雅黑" panose="020B0503020204020204" pitchFamily="34" charset="-122"/>
                <a:ea typeface="微软雅黑" panose="020B0503020204020204" pitchFamily="34" charset="-122"/>
              </a:rPr>
              <a:t>规划定位</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规划目标</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04</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hree bronze screens in a woodland setting tell the story of mankind"/>
          <p:cNvPicPr>
            <a:picLocks noChangeAspect="1"/>
          </p:cNvPicPr>
          <p:nvPr/>
        </p:nvPicPr>
        <p:blipFill>
          <a:blip r:embed="rId3" cstate="print"/>
          <a:srcRect t="14865" b="10373"/>
          <a:stretch>
            <a:fillRect/>
          </a:stretch>
        </p:blipFill>
        <p:spPr>
          <a:xfrm>
            <a:off x="0" y="2757170"/>
            <a:ext cx="15147925" cy="7144385"/>
          </a:xfrm>
          <a:prstGeom prst="rect">
            <a:avLst/>
          </a:prstGeom>
        </p:spPr>
      </p:pic>
      <p:sp>
        <p:nvSpPr>
          <p:cNvPr id="14" name="矩形 13"/>
          <p:cNvSpPr/>
          <p:nvPr/>
        </p:nvSpPr>
        <p:spPr>
          <a:xfrm>
            <a:off x="3750310" y="1031240"/>
            <a:ext cx="7619365" cy="1091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AC5454"/>
                </a:solidFill>
                <a:latin typeface="微软雅黑" panose="020B0503020204020204" pitchFamily="34" charset="-122"/>
                <a:ea typeface="微软雅黑" panose="020B0503020204020204" pitchFamily="34" charset="-122"/>
                <a:sym typeface="Gill Sans" charset="0"/>
              </a:rPr>
              <a:t>第</a:t>
            </a:r>
            <a:r>
              <a:rPr lang="zh-CN" altLang="en-US" sz="3600" b="1" dirty="0">
                <a:solidFill>
                  <a:srgbClr val="AC5454"/>
                </a:solidFill>
                <a:latin typeface="微软雅黑" panose="020B0503020204020204" pitchFamily="34" charset="-122"/>
                <a:ea typeface="微软雅黑" panose="020B0503020204020204" pitchFamily="34" charset="-122"/>
                <a:sym typeface="Gill Sans" charset="0"/>
              </a:rPr>
              <a:t>三</a:t>
            </a:r>
            <a:r>
              <a:rPr lang="en-US" altLang="zh-CN" sz="3600" b="1" dirty="0">
                <a:solidFill>
                  <a:srgbClr val="AC5454"/>
                </a:solidFill>
                <a:latin typeface="微软雅黑" panose="020B0503020204020204" pitchFamily="34" charset="-122"/>
                <a:ea typeface="微软雅黑" panose="020B0503020204020204" pitchFamily="34" charset="-122"/>
                <a:sym typeface="Gill Sans" charset="0"/>
              </a:rPr>
              <a:t>届</a:t>
            </a:r>
            <a:r>
              <a:rPr lang="zh-CN" altLang="en-US" sz="3600" b="1" dirty="0">
                <a:solidFill>
                  <a:srgbClr val="AC5454"/>
                </a:solidFill>
                <a:latin typeface="微软雅黑" panose="020B0503020204020204" pitchFamily="34" charset="-122"/>
                <a:ea typeface="微软雅黑" panose="020B0503020204020204" pitchFamily="34" charset="-122"/>
                <a:sym typeface="Gill Sans" charset="0"/>
              </a:rPr>
              <a:t>长江上游</a:t>
            </a:r>
            <a:r>
              <a:rPr lang="en-US" altLang="zh-CN" sz="3600" b="1" dirty="0">
                <a:solidFill>
                  <a:srgbClr val="AC5454"/>
                </a:solidFill>
                <a:latin typeface="微软雅黑" panose="020B0503020204020204" pitchFamily="34" charset="-122"/>
                <a:ea typeface="微软雅黑" panose="020B0503020204020204" pitchFamily="34" charset="-122"/>
                <a:sym typeface="Gill Sans" charset="0"/>
              </a:rPr>
              <a:t>城市</a:t>
            </a:r>
            <a:r>
              <a:rPr lang="zh-CN" altLang="en-US" sz="3600" b="1" dirty="0">
                <a:solidFill>
                  <a:srgbClr val="AC5454"/>
                </a:solidFill>
                <a:latin typeface="微软雅黑" panose="020B0503020204020204" pitchFamily="34" charset="-122"/>
                <a:ea typeface="微软雅黑" panose="020B0503020204020204" pitchFamily="34" charset="-122"/>
                <a:sym typeface="Gill Sans" charset="0"/>
              </a:rPr>
              <a:t>花卉艺术博览</a:t>
            </a:r>
            <a:r>
              <a:rPr lang="en-US" altLang="zh-CN" sz="3600" b="1" dirty="0">
                <a:solidFill>
                  <a:srgbClr val="AC5454"/>
                </a:solidFill>
                <a:latin typeface="微软雅黑" panose="020B0503020204020204" pitchFamily="34" charset="-122"/>
                <a:ea typeface="微软雅黑" panose="020B0503020204020204" pitchFamily="34" charset="-122"/>
                <a:sym typeface="Gill Sans" charset="0"/>
              </a:rPr>
              <a:t>会</a:t>
            </a:r>
          </a:p>
        </p:txBody>
      </p:sp>
      <p:sp>
        <p:nvSpPr>
          <p:cNvPr id="2" name="文本框 1"/>
          <p:cNvSpPr txBox="1"/>
          <p:nvPr/>
        </p:nvSpPr>
        <p:spPr>
          <a:xfrm>
            <a:off x="3805095" y="1965325"/>
            <a:ext cx="7713980" cy="654050"/>
          </a:xfrm>
          <a:prstGeom prst="rect">
            <a:avLst/>
          </a:prstGeom>
          <a:noFill/>
        </p:spPr>
        <p:txBody>
          <a:bodyPr wrap="none" rtlCol="0" anchor="t">
            <a:spAutoFit/>
          </a:bodyPr>
          <a:lstStyle/>
          <a:p>
            <a:pPr algn="ctr" fontAlgn="base">
              <a:lnSpc>
                <a:spcPct val="150000"/>
              </a:lnSpc>
              <a:spcBef>
                <a:spcPct val="0"/>
              </a:spcBef>
              <a:spcAft>
                <a:spcPct val="0"/>
              </a:spcAft>
            </a:pPr>
            <a:r>
              <a:rPr lang="en-US" altLang="zh-CN" sz="243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Gill Sans" charset="0"/>
              </a:rPr>
              <a:t>2020 年 10 月 20 日-29 日</a:t>
            </a:r>
            <a:r>
              <a:rPr lang="zh-CN" altLang="en-US" sz="2435" dirty="0">
                <a:solidFill>
                  <a:schemeClr val="tx1"/>
                </a:solidFill>
                <a:sym typeface="Gill Sans" charset="0"/>
              </a:rPr>
              <a:t>，</a:t>
            </a:r>
            <a:r>
              <a:rPr lang="en-US" altLang="zh-CN" sz="243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Gill Sans" charset="0"/>
              </a:rPr>
              <a:t>重庆·</a:t>
            </a:r>
            <a:r>
              <a:rPr lang="zh-CN" altLang="en-US" sz="2435"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Gill Sans" charset="0"/>
              </a:rPr>
              <a:t>园博园，惊艳绽放！</a:t>
            </a:r>
          </a:p>
        </p:txBody>
      </p:sp>
      <p:sp>
        <p:nvSpPr>
          <p:cNvPr id="3" name="矩形 2"/>
          <p:cNvSpPr/>
          <p:nvPr/>
        </p:nvSpPr>
        <p:spPr>
          <a:xfrm>
            <a:off x="0" y="4433570"/>
            <a:ext cx="15147925" cy="3585210"/>
          </a:xfrm>
          <a:prstGeom prst="rect">
            <a:avLst/>
          </a:prstGeom>
          <a:solidFill>
            <a:schemeClr val="tx1">
              <a:lumMod val="65000"/>
              <a:lumOff val="3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
          <p:cNvSpPr txBox="1"/>
          <p:nvPr/>
        </p:nvSpPr>
        <p:spPr>
          <a:xfrm>
            <a:off x="1392555" y="4709160"/>
            <a:ext cx="12976860" cy="3322955"/>
          </a:xfrm>
          <a:prstGeom prst="rect">
            <a:avLst/>
          </a:prstGeom>
          <a:noFill/>
          <a:ln w="9525">
            <a:noFill/>
          </a:ln>
        </p:spPr>
        <p:txBody>
          <a:bodyPr wrap="square">
            <a:spAutoFit/>
          </a:bodyPr>
          <a:lstStyle/>
          <a:p>
            <a:pPr algn="l">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延续往届园博览会</a:t>
            </a:r>
            <a:r>
              <a:rPr lang="en-US" altLang="zh-CN" sz="2000" b="1" dirty="0">
                <a:solidFill>
                  <a:schemeClr val="bg1"/>
                </a:solidFill>
                <a:latin typeface="微软雅黑" panose="020B0503020204020204" pitchFamily="34" charset="-122"/>
                <a:ea typeface="微软雅黑" panose="020B0503020204020204" pitchFamily="34" charset="-122"/>
                <a:sym typeface="Gill Sans" charset="0"/>
              </a:rPr>
              <a:t>“</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花卉、文化、艺术</a:t>
            </a:r>
            <a:r>
              <a:rPr lang="en-US" altLang="zh-CN" sz="2000" b="1" dirty="0">
                <a:solidFill>
                  <a:schemeClr val="bg1"/>
                </a:solidFill>
                <a:latin typeface="微软雅黑" panose="020B0503020204020204" pitchFamily="34" charset="-122"/>
                <a:ea typeface="微软雅黑" panose="020B0503020204020204" pitchFamily="34" charset="-122"/>
                <a:sym typeface="Gill Sans" charset="0"/>
              </a:rPr>
              <a:t>”</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主题，融入成渝特色，呈现生态生活美学</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，打造</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自然生态</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花卉博览会。</a:t>
            </a:r>
            <a:endParaRPr lang="zh-CN" sz="2000" dirty="0">
              <a:solidFill>
                <a:schemeClr val="bg1"/>
              </a:solidFill>
              <a:latin typeface="微软雅黑" panose="020B0503020204020204" pitchFamily="34" charset="-122"/>
              <a:ea typeface="微软雅黑" panose="020B0503020204020204" pitchFamily="34" charset="-122"/>
              <a:sym typeface="Gill Sans" charset="0"/>
            </a:endParaRPr>
          </a:p>
          <a:p>
            <a:pPr marL="571500" indent="-571500" algn="l">
              <a:lnSpc>
                <a:spcPct val="150000"/>
              </a:lnSpc>
              <a:buFont typeface="Wingdings" panose="05000000000000000000" charset="0"/>
              <a:buChar char="l"/>
            </a:pPr>
            <a:r>
              <a:rPr lang="zh-CN" sz="2000" b="1" dirty="0">
                <a:solidFill>
                  <a:schemeClr val="bg1"/>
                </a:solidFill>
                <a:latin typeface="微软雅黑" panose="020B0503020204020204" pitchFamily="34" charset="-122"/>
                <a:ea typeface="微软雅黑" panose="020B0503020204020204" pitchFamily="34" charset="-122"/>
                <a:sym typeface="Gill Sans" charset="0"/>
              </a:rPr>
              <a:t>以花为媒</a:t>
            </a:r>
            <a:r>
              <a:rPr lang="zh-CN" sz="2000" dirty="0">
                <a:solidFill>
                  <a:schemeClr val="bg1"/>
                </a:solidFill>
                <a:latin typeface="微软雅黑" panose="020B0503020204020204" pitchFamily="34" charset="-122"/>
                <a:ea typeface="微软雅黑" panose="020B0503020204020204" pitchFamily="34" charset="-122"/>
                <a:sym typeface="Gill Sans" charset="0"/>
              </a:rPr>
              <a:t>，展现现代城市建设结果，传递生态环保、绿色健康理念；</a:t>
            </a:r>
          </a:p>
          <a:p>
            <a:pPr marL="571500" indent="-571500" algn="l">
              <a:lnSpc>
                <a:spcPct val="150000"/>
              </a:lnSpc>
              <a:buFont typeface="Wingdings" panose="05000000000000000000" charset="0"/>
              <a:buChar char="l"/>
            </a:pPr>
            <a:r>
              <a:rPr lang="zh-CN" sz="2000" b="1" dirty="0">
                <a:solidFill>
                  <a:schemeClr val="bg1"/>
                </a:solidFill>
                <a:latin typeface="微软雅黑" panose="020B0503020204020204" pitchFamily="34" charset="-122"/>
                <a:ea typeface="微软雅黑" panose="020B0503020204020204" pitchFamily="34" charset="-122"/>
                <a:sym typeface="Gill Sans" charset="0"/>
              </a:rPr>
              <a:t>以花搭台</a:t>
            </a:r>
            <a:r>
              <a:rPr lang="zh-CN" sz="2000" dirty="0">
                <a:solidFill>
                  <a:schemeClr val="bg1"/>
                </a:solidFill>
                <a:latin typeface="微软雅黑" panose="020B0503020204020204" pitchFamily="34" charset="-122"/>
                <a:ea typeface="微软雅黑" panose="020B0503020204020204" pitchFamily="34" charset="-122"/>
                <a:sym typeface="Gill Sans" charset="0"/>
              </a:rPr>
              <a:t>，搭建城市、产业展示与交流平台，走向可持续发展；</a:t>
            </a:r>
          </a:p>
          <a:p>
            <a:pPr marL="571500" indent="-571500" algn="l">
              <a:lnSpc>
                <a:spcPct val="150000"/>
              </a:lnSpc>
              <a:buFont typeface="Wingdings" panose="05000000000000000000" charset="0"/>
              <a:buChar char="l"/>
            </a:pPr>
            <a:r>
              <a:rPr lang="zh-CN" sz="2000" b="1" dirty="0">
                <a:solidFill>
                  <a:schemeClr val="bg1"/>
                </a:solidFill>
                <a:latin typeface="微软雅黑" panose="020B0503020204020204" pitchFamily="34" charset="-122"/>
                <a:ea typeface="微软雅黑" panose="020B0503020204020204" pitchFamily="34" charset="-122"/>
                <a:sym typeface="Gill Sans" charset="0"/>
              </a:rPr>
              <a:t>以花怡情</a:t>
            </a:r>
            <a:r>
              <a:rPr lang="zh-CN" sz="2000" dirty="0">
                <a:solidFill>
                  <a:schemeClr val="bg1"/>
                </a:solidFill>
                <a:latin typeface="微软雅黑" panose="020B0503020204020204" pitchFamily="34" charset="-122"/>
                <a:ea typeface="微软雅黑" panose="020B0503020204020204" pitchFamily="34" charset="-122"/>
                <a:sym typeface="Gill Sans" charset="0"/>
              </a:rPr>
              <a:t>，体现公园城市社会服务价值，展现美好生活。</a:t>
            </a:r>
            <a:endParaRPr lang="en-US" altLang="zh-CN" sz="2000" dirty="0">
              <a:solidFill>
                <a:schemeClr val="bg1"/>
              </a:solidFill>
              <a:latin typeface="微软雅黑" panose="020B0503020204020204" pitchFamily="34" charset="-122"/>
              <a:ea typeface="微软雅黑" panose="020B0503020204020204" pitchFamily="34" charset="-122"/>
              <a:sym typeface="Gill Sans" charset="0"/>
            </a:endParaRPr>
          </a:p>
          <a:p>
            <a:pPr marL="342900" indent="-342900" algn="l">
              <a:lnSpc>
                <a:spcPct val="150000"/>
              </a:lnSpc>
            </a:pP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推动成渝</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城市品质的提升</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，扩大长江上游</a:t>
            </a:r>
            <a:r>
              <a:rPr lang="en-US" altLang="zh-CN" sz="2000" dirty="0" err="1">
                <a:solidFill>
                  <a:schemeClr val="bg1"/>
                </a:solidFill>
                <a:latin typeface="微软雅黑" panose="020B0503020204020204" pitchFamily="34" charset="-122"/>
                <a:ea typeface="微软雅黑" panose="020B0503020204020204" pitchFamily="34" charset="-122"/>
                <a:sym typeface="Gill Sans" charset="0"/>
              </a:rPr>
              <a:t>城市</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花卉艺术博览</a:t>
            </a:r>
            <a:r>
              <a:rPr lang="en-US" altLang="zh-CN" sz="2000" dirty="0">
                <a:solidFill>
                  <a:schemeClr val="bg1"/>
                </a:solidFill>
                <a:latin typeface="微软雅黑" panose="020B0503020204020204" pitchFamily="34" charset="-122"/>
                <a:ea typeface="微软雅黑" panose="020B0503020204020204" pitchFamily="34" charset="-122"/>
                <a:sym typeface="Gill Sans" charset="0"/>
              </a:rPr>
              <a:t>会</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影响力</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a:t>
            </a:r>
          </a:p>
          <a:p>
            <a:pPr marL="342900" indent="-342900" algn="l">
              <a:lnSpc>
                <a:spcPct val="150000"/>
              </a:lnSpc>
            </a:pP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预计参观人数</a:t>
            </a:r>
            <a:r>
              <a:rPr lang="zh-CN" altLang="en-US" sz="2000" b="1" dirty="0">
                <a:solidFill>
                  <a:schemeClr val="bg1"/>
                </a:solidFill>
                <a:latin typeface="微软雅黑" panose="020B0503020204020204" pitchFamily="34" charset="-122"/>
                <a:ea typeface="微软雅黑" panose="020B0503020204020204" pitchFamily="34" charset="-122"/>
                <a:sym typeface="Gill Sans" charset="0"/>
              </a:rPr>
              <a:t>300万人次</a:t>
            </a:r>
            <a:r>
              <a:rPr lang="zh-CN" altLang="en-US" sz="2000" dirty="0">
                <a:solidFill>
                  <a:schemeClr val="bg1"/>
                </a:solidFill>
                <a:latin typeface="微软雅黑" panose="020B0503020204020204" pitchFamily="34" charset="-122"/>
                <a:ea typeface="微软雅黑" panose="020B0503020204020204" pitchFamily="34" charset="-122"/>
                <a:sym typeface="Gill Sans" charset="0"/>
              </a:rPr>
              <a:t>，较之往届规模更大、景观更美、配套更齐、品质更佳、体验更优。</a:t>
            </a:r>
          </a:p>
          <a:p>
            <a:pPr algn="l">
              <a:lnSpc>
                <a:spcPct val="150000"/>
              </a:lnSpc>
            </a:pPr>
            <a:endParaRPr lang="zh-CN" altLang="en-US" sz="2000" dirty="0">
              <a:solidFill>
                <a:schemeClr val="bg1"/>
              </a:solidFill>
              <a:latin typeface="微软雅黑" panose="020B0503020204020204" pitchFamily="34" charset="-122"/>
              <a:ea typeface="微软雅黑" panose="020B0503020204020204" pitchFamily="34" charset="-122"/>
              <a:sym typeface="Gill Sans" charset="0"/>
            </a:endParaRPr>
          </a:p>
        </p:txBody>
      </p:sp>
      <p:sp>
        <p:nvSpPr>
          <p:cNvPr id="9" name="TextBox 8"/>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04 </a:t>
            </a:r>
            <a:r>
              <a:rPr lang="zh-CN" altLang="en-US" sz="2000" b="1" dirty="0">
                <a:latin typeface="微软雅黑" panose="020B0503020204020204" pitchFamily="34" charset="-122"/>
                <a:ea typeface="微软雅黑" panose="020B0503020204020204" pitchFamily="34" charset="-122"/>
              </a:rPr>
              <a:t>规划目标</a:t>
            </a:r>
          </a:p>
        </p:txBody>
      </p:sp>
      <p:sp>
        <p:nvSpPr>
          <p:cNvPr id="5" name="矩形 4"/>
          <p:cNvSpPr/>
          <p:nvPr/>
        </p:nvSpPr>
        <p:spPr>
          <a:xfrm>
            <a:off x="393065" y="1050925"/>
            <a:ext cx="201041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pPr algn="ct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规划目标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现状分析</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05</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周边交通分析</a:t>
            </a:r>
          </a:p>
        </p:txBody>
      </p:sp>
      <p:pic>
        <p:nvPicPr>
          <p:cNvPr id="9" name="图片 8" descr="周边分析"/>
          <p:cNvPicPr>
            <a:picLocks noChangeAspect="1"/>
          </p:cNvPicPr>
          <p:nvPr/>
        </p:nvPicPr>
        <p:blipFill>
          <a:blip r:embed="rId2" cstate="print"/>
          <a:srcRect l="2399" t="13571" r="13056" b="20723"/>
          <a:stretch>
            <a:fillRect/>
          </a:stretch>
        </p:blipFill>
        <p:spPr>
          <a:xfrm>
            <a:off x="393065" y="1737995"/>
            <a:ext cx="12034520" cy="6614160"/>
          </a:xfrm>
          <a:prstGeom prst="rect">
            <a:avLst/>
          </a:prstGeom>
        </p:spPr>
      </p:pic>
      <p:cxnSp>
        <p:nvCxnSpPr>
          <p:cNvPr id="11" name="直接连接符 10"/>
          <p:cNvCxnSpPr/>
          <p:nvPr/>
        </p:nvCxnSpPr>
        <p:spPr>
          <a:xfrm>
            <a:off x="12512675" y="5638800"/>
            <a:ext cx="736600" cy="0"/>
          </a:xfrm>
          <a:prstGeom prst="line">
            <a:avLst/>
          </a:prstGeom>
          <a:ln w="38100">
            <a:solidFill>
              <a:srgbClr val="F39400"/>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512675" y="6141085"/>
            <a:ext cx="736600" cy="0"/>
          </a:xfrm>
          <a:prstGeom prst="line">
            <a:avLst/>
          </a:prstGeom>
          <a:ln w="38100">
            <a:solidFill>
              <a:srgbClr val="AD5A9F"/>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512675" y="6750685"/>
            <a:ext cx="736600" cy="0"/>
          </a:xfrm>
          <a:prstGeom prst="line">
            <a:avLst/>
          </a:prstGeom>
          <a:ln w="38100">
            <a:solidFill>
              <a:srgbClr val="C191B1"/>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512675" y="7261225"/>
            <a:ext cx="736600" cy="0"/>
          </a:xfrm>
          <a:prstGeom prst="line">
            <a:avLst/>
          </a:prstGeom>
          <a:ln w="38100">
            <a:solidFill>
              <a:srgbClr val="77A9B7"/>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2512675" y="7750175"/>
            <a:ext cx="736600" cy="0"/>
          </a:xfrm>
          <a:prstGeom prst="line">
            <a:avLst/>
          </a:prstGeom>
          <a:ln w="38100">
            <a:solidFill>
              <a:srgbClr val="8EA7C5"/>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3324205" y="4074160"/>
            <a:ext cx="1795145" cy="3969385"/>
          </a:xfrm>
          <a:prstGeom prst="rect">
            <a:avLst/>
          </a:prstGeom>
          <a:noFill/>
        </p:spPr>
        <p:txBody>
          <a:bodyPr wrap="square" rtlCol="0">
            <a:spAutoFit/>
          </a:bodyPr>
          <a:lstStyle/>
          <a:p>
            <a:pPr fontAlgn="auto">
              <a:lnSpc>
                <a:spcPct val="200000"/>
              </a:lnSpc>
            </a:pPr>
            <a:r>
              <a:rPr lang="zh-CN" altLang="en-US" sz="1800">
                <a:latin typeface="微软雅黑" panose="020B0503020204020204" pitchFamily="34" charset="-122"/>
                <a:ea typeface="微软雅黑" panose="020B0503020204020204" pitchFamily="34" charset="-122"/>
              </a:rPr>
              <a:t>轻轨站</a:t>
            </a:r>
          </a:p>
          <a:p>
            <a:pPr fontAlgn="auto">
              <a:lnSpc>
                <a:spcPct val="200000"/>
              </a:lnSpc>
            </a:pPr>
            <a:r>
              <a:rPr lang="zh-CN" altLang="en-US" sz="1800">
                <a:latin typeface="微软雅黑" panose="020B0503020204020204" pitchFamily="34" charset="-122"/>
                <a:ea typeface="微软雅黑" panose="020B0503020204020204" pitchFamily="34" charset="-122"/>
              </a:rPr>
              <a:t>入口</a:t>
            </a:r>
          </a:p>
          <a:p>
            <a:pPr fontAlgn="auto">
              <a:lnSpc>
                <a:spcPct val="200000"/>
              </a:lnSpc>
            </a:pPr>
            <a:r>
              <a:rPr lang="zh-CN" altLang="en-US" sz="1800">
                <a:latin typeface="微软雅黑" panose="020B0503020204020204" pitchFamily="34" charset="-122"/>
                <a:ea typeface="微软雅黑" panose="020B0503020204020204" pitchFamily="34" charset="-122"/>
              </a:rPr>
              <a:t>城市主干道</a:t>
            </a:r>
          </a:p>
          <a:p>
            <a:pPr fontAlgn="auto">
              <a:lnSpc>
                <a:spcPct val="200000"/>
              </a:lnSpc>
            </a:pPr>
            <a:r>
              <a:rPr lang="zh-CN" altLang="en-US" sz="1800">
                <a:latin typeface="微软雅黑" panose="020B0503020204020204" pitchFamily="34" charset="-122"/>
                <a:ea typeface="微软雅黑" panose="020B0503020204020204" pitchFamily="34" charset="-122"/>
              </a:rPr>
              <a:t>城市次干道</a:t>
            </a:r>
          </a:p>
          <a:p>
            <a:pPr fontAlgn="auto">
              <a:lnSpc>
                <a:spcPct val="200000"/>
              </a:lnSpc>
            </a:pPr>
            <a:r>
              <a:rPr lang="zh-CN" altLang="en-US" sz="1800">
                <a:latin typeface="微软雅黑" panose="020B0503020204020204" pitchFamily="34" charset="-122"/>
                <a:ea typeface="微软雅黑" panose="020B0503020204020204" pitchFamily="34" charset="-122"/>
              </a:rPr>
              <a:t>轨道</a:t>
            </a:r>
            <a:r>
              <a:rPr lang="en-US" altLang="zh-CN" sz="1800">
                <a:latin typeface="微软雅黑" panose="020B0503020204020204" pitchFamily="34" charset="-122"/>
                <a:ea typeface="微软雅黑" panose="020B0503020204020204" pitchFamily="34" charset="-122"/>
              </a:rPr>
              <a:t>6</a:t>
            </a:r>
            <a:r>
              <a:rPr lang="zh-CN" altLang="en-US" sz="1800">
                <a:latin typeface="微软雅黑" panose="020B0503020204020204" pitchFamily="34" charset="-122"/>
                <a:ea typeface="微软雅黑" panose="020B0503020204020204" pitchFamily="34" charset="-122"/>
              </a:rPr>
              <a:t>号线</a:t>
            </a:r>
          </a:p>
          <a:p>
            <a:pPr fontAlgn="auto">
              <a:lnSpc>
                <a:spcPct val="200000"/>
              </a:lnSpc>
            </a:pPr>
            <a:r>
              <a:rPr lang="zh-CN" altLang="en-US" sz="1800">
                <a:latin typeface="微软雅黑" panose="020B0503020204020204" pitchFamily="34" charset="-122"/>
                <a:ea typeface="微软雅黑" panose="020B0503020204020204" pitchFamily="34" charset="-122"/>
              </a:rPr>
              <a:t>轨道</a:t>
            </a:r>
            <a:r>
              <a:rPr lang="en-US" altLang="zh-CN" sz="1800">
                <a:latin typeface="微软雅黑" panose="020B0503020204020204" pitchFamily="34" charset="-122"/>
                <a:ea typeface="微软雅黑" panose="020B0503020204020204" pitchFamily="34" charset="-122"/>
              </a:rPr>
              <a:t>5</a:t>
            </a:r>
            <a:r>
              <a:rPr lang="zh-CN" altLang="en-US" sz="1800">
                <a:latin typeface="微软雅黑" panose="020B0503020204020204" pitchFamily="34" charset="-122"/>
                <a:ea typeface="微软雅黑" panose="020B0503020204020204" pitchFamily="34" charset="-122"/>
              </a:rPr>
              <a:t>号线</a:t>
            </a:r>
          </a:p>
          <a:p>
            <a:pPr fontAlgn="auto">
              <a:lnSpc>
                <a:spcPct val="200000"/>
              </a:lnSpc>
            </a:pPr>
            <a:r>
              <a:rPr lang="zh-CN" altLang="en-US" sz="1800">
                <a:latin typeface="微软雅黑" panose="020B0503020204020204" pitchFamily="34" charset="-122"/>
                <a:ea typeface="微软雅黑" panose="020B0503020204020204" pitchFamily="34" charset="-122"/>
              </a:rPr>
              <a:t>轨道</a:t>
            </a:r>
            <a:r>
              <a:rPr lang="en-US" altLang="zh-CN" sz="1800">
                <a:latin typeface="微软雅黑" panose="020B0503020204020204" pitchFamily="34" charset="-122"/>
                <a:ea typeface="微软雅黑" panose="020B0503020204020204" pitchFamily="34" charset="-122"/>
              </a:rPr>
              <a:t>3</a:t>
            </a:r>
            <a:r>
              <a:rPr lang="zh-CN" altLang="en-US" sz="1800">
                <a:latin typeface="微软雅黑" panose="020B0503020204020204" pitchFamily="34" charset="-122"/>
                <a:ea typeface="微软雅黑" panose="020B0503020204020204" pitchFamily="34" charset="-122"/>
              </a:rPr>
              <a:t>号线</a:t>
            </a:r>
          </a:p>
        </p:txBody>
      </p:sp>
      <p:sp>
        <p:nvSpPr>
          <p:cNvPr id="27" name="等腰三角形 26"/>
          <p:cNvSpPr/>
          <p:nvPr/>
        </p:nvSpPr>
        <p:spPr>
          <a:xfrm rot="18000000">
            <a:off x="7132320" y="5878830"/>
            <a:ext cx="374650" cy="13398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3500000">
            <a:off x="6603365" y="3902710"/>
            <a:ext cx="374650" cy="13398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7020000">
            <a:off x="4225290" y="4036695"/>
            <a:ext cx="374650" cy="13398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2739370" y="5017770"/>
            <a:ext cx="374650" cy="13398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770370" y="3576320"/>
            <a:ext cx="83439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北入口</a:t>
            </a:r>
          </a:p>
        </p:txBody>
      </p:sp>
      <p:sp>
        <p:nvSpPr>
          <p:cNvPr id="32" name="文本框 31"/>
          <p:cNvSpPr txBox="1"/>
          <p:nvPr/>
        </p:nvSpPr>
        <p:spPr>
          <a:xfrm>
            <a:off x="7471410" y="5749925"/>
            <a:ext cx="80200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东入口</a:t>
            </a:r>
          </a:p>
        </p:txBody>
      </p:sp>
      <p:sp>
        <p:nvSpPr>
          <p:cNvPr id="33" name="文本框 32"/>
          <p:cNvSpPr txBox="1"/>
          <p:nvPr/>
        </p:nvSpPr>
        <p:spPr>
          <a:xfrm>
            <a:off x="3465830" y="3883025"/>
            <a:ext cx="80200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西入口</a:t>
            </a:r>
          </a:p>
        </p:txBody>
      </p:sp>
      <p:sp>
        <p:nvSpPr>
          <p:cNvPr id="34" name="文本框 33"/>
          <p:cNvSpPr txBox="1"/>
          <p:nvPr/>
        </p:nvSpPr>
        <p:spPr>
          <a:xfrm>
            <a:off x="5584825" y="4711065"/>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园博园</a:t>
            </a:r>
          </a:p>
        </p:txBody>
      </p:sp>
      <p:sp>
        <p:nvSpPr>
          <p:cNvPr id="35" name="文本框 34"/>
          <p:cNvSpPr txBox="1"/>
          <p:nvPr/>
        </p:nvSpPr>
        <p:spPr>
          <a:xfrm>
            <a:off x="8524875" y="6750685"/>
            <a:ext cx="1026160" cy="521970"/>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美利山公园城市</a:t>
            </a:r>
          </a:p>
        </p:txBody>
      </p:sp>
      <p:sp>
        <p:nvSpPr>
          <p:cNvPr id="36" name="文本框 35"/>
          <p:cNvSpPr txBox="1"/>
          <p:nvPr/>
        </p:nvSpPr>
        <p:spPr>
          <a:xfrm>
            <a:off x="9551035" y="5534660"/>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翠云公园</a:t>
            </a:r>
          </a:p>
        </p:txBody>
      </p:sp>
      <p:sp>
        <p:nvSpPr>
          <p:cNvPr id="37" name="文本框 36"/>
          <p:cNvSpPr txBox="1"/>
          <p:nvPr/>
        </p:nvSpPr>
        <p:spPr>
          <a:xfrm>
            <a:off x="9551035" y="7443470"/>
            <a:ext cx="136080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保利高尔夫</a:t>
            </a:r>
          </a:p>
        </p:txBody>
      </p:sp>
      <p:sp>
        <p:nvSpPr>
          <p:cNvPr id="38" name="文本框 37"/>
          <p:cNvSpPr txBox="1"/>
          <p:nvPr/>
        </p:nvSpPr>
        <p:spPr>
          <a:xfrm>
            <a:off x="4557395" y="2439035"/>
            <a:ext cx="136080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赵家溪立交</a:t>
            </a:r>
          </a:p>
        </p:txBody>
      </p:sp>
      <p:sp>
        <p:nvSpPr>
          <p:cNvPr id="39" name="文本框 38"/>
          <p:cNvSpPr txBox="1"/>
          <p:nvPr/>
        </p:nvSpPr>
        <p:spPr>
          <a:xfrm>
            <a:off x="11106785" y="7443470"/>
            <a:ext cx="105219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陡溪立交</a:t>
            </a:r>
          </a:p>
        </p:txBody>
      </p:sp>
      <p:sp>
        <p:nvSpPr>
          <p:cNvPr id="40" name="任意多边形 39"/>
          <p:cNvSpPr/>
          <p:nvPr/>
        </p:nvSpPr>
        <p:spPr>
          <a:xfrm>
            <a:off x="7303770" y="4749800"/>
            <a:ext cx="249555" cy="1143000"/>
          </a:xfrm>
          <a:custGeom>
            <a:avLst/>
            <a:gdLst>
              <a:gd name="connisteX0" fmla="*/ 11430 w 249555"/>
              <a:gd name="connsiteY0" fmla="*/ 1143000 h 1143000"/>
              <a:gd name="connisteX1" fmla="*/ 0 w 249555"/>
              <a:gd name="connsiteY1" fmla="*/ 642620 h 1143000"/>
              <a:gd name="connisteX2" fmla="*/ 249555 w 249555"/>
              <a:gd name="connsiteY2" fmla="*/ 0 h 1143000"/>
            </a:gdLst>
            <a:ahLst/>
            <a:cxnLst>
              <a:cxn ang="0">
                <a:pos x="connisteX0" y="connsiteY0"/>
              </a:cxn>
              <a:cxn ang="0">
                <a:pos x="connisteX1" y="connsiteY1"/>
              </a:cxn>
              <a:cxn ang="0">
                <a:pos x="connisteX2" y="connsiteY2"/>
              </a:cxn>
            </a:cxnLst>
            <a:rect l="l" t="t" r="r" b="b"/>
            <a:pathLst>
              <a:path w="249555" h="1143000">
                <a:moveTo>
                  <a:pt x="11430" y="1143000"/>
                </a:moveTo>
                <a:lnTo>
                  <a:pt x="0" y="642620"/>
                </a:lnTo>
                <a:lnTo>
                  <a:pt x="249555" y="0"/>
                </a:lnTo>
              </a:path>
            </a:pathLst>
          </a:custGeom>
          <a:noFill/>
          <a:ln w="38100">
            <a:solidFill>
              <a:srgbClr val="B775A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a:blip r:embed="rId3" cstate="print"/>
          <a:stretch>
            <a:fillRect/>
          </a:stretch>
        </p:blipFill>
        <p:spPr>
          <a:xfrm>
            <a:off x="7161530" y="6141085"/>
            <a:ext cx="309880" cy="241300"/>
          </a:xfrm>
          <a:prstGeom prst="rect">
            <a:avLst/>
          </a:prstGeom>
        </p:spPr>
      </p:pic>
      <p:pic>
        <p:nvPicPr>
          <p:cNvPr id="42" name="图片 41"/>
          <p:cNvPicPr>
            <a:picLocks noChangeAspect="1"/>
          </p:cNvPicPr>
          <p:nvPr/>
        </p:nvPicPr>
        <p:blipFill>
          <a:blip r:embed="rId3" cstate="print"/>
          <a:stretch>
            <a:fillRect/>
          </a:stretch>
        </p:blipFill>
        <p:spPr>
          <a:xfrm>
            <a:off x="7717790" y="6230620"/>
            <a:ext cx="309880" cy="241300"/>
          </a:xfrm>
          <a:prstGeom prst="rect">
            <a:avLst/>
          </a:prstGeom>
        </p:spPr>
      </p:pic>
      <p:pic>
        <p:nvPicPr>
          <p:cNvPr id="43" name="图片 42"/>
          <p:cNvPicPr>
            <a:picLocks noChangeAspect="1"/>
          </p:cNvPicPr>
          <p:nvPr/>
        </p:nvPicPr>
        <p:blipFill>
          <a:blip r:embed="rId3" cstate="print"/>
          <a:stretch>
            <a:fillRect/>
          </a:stretch>
        </p:blipFill>
        <p:spPr>
          <a:xfrm>
            <a:off x="12771755" y="4402455"/>
            <a:ext cx="309880" cy="241300"/>
          </a:xfrm>
          <a:prstGeom prst="rect">
            <a:avLst/>
          </a:prstGeom>
        </p:spPr>
      </p:pic>
      <p:pic>
        <p:nvPicPr>
          <p:cNvPr id="44" name="图片 43"/>
          <p:cNvPicPr>
            <a:picLocks noChangeAspect="1"/>
          </p:cNvPicPr>
          <p:nvPr/>
        </p:nvPicPr>
        <p:blipFill>
          <a:blip r:embed="rId3" cstate="print"/>
          <a:stretch>
            <a:fillRect/>
          </a:stretch>
        </p:blipFill>
        <p:spPr>
          <a:xfrm>
            <a:off x="5584825" y="7750175"/>
            <a:ext cx="309880" cy="241300"/>
          </a:xfrm>
          <a:prstGeom prst="rect">
            <a:avLst/>
          </a:prstGeom>
        </p:spPr>
      </p:pic>
      <p:pic>
        <p:nvPicPr>
          <p:cNvPr id="45" name="图片 44"/>
          <p:cNvPicPr>
            <a:picLocks noChangeAspect="1"/>
          </p:cNvPicPr>
          <p:nvPr/>
        </p:nvPicPr>
        <p:blipFill>
          <a:blip r:embed="rId3" cstate="print"/>
          <a:stretch>
            <a:fillRect/>
          </a:stretch>
        </p:blipFill>
        <p:spPr>
          <a:xfrm>
            <a:off x="9376410" y="3848735"/>
            <a:ext cx="309880" cy="241300"/>
          </a:xfrm>
          <a:prstGeom prst="rect">
            <a:avLst/>
          </a:prstGeom>
        </p:spPr>
      </p:pic>
      <p:sp>
        <p:nvSpPr>
          <p:cNvPr id="46" name="文本框 45"/>
          <p:cNvSpPr txBox="1"/>
          <p:nvPr/>
        </p:nvSpPr>
        <p:spPr>
          <a:xfrm>
            <a:off x="5894705" y="7684770"/>
            <a:ext cx="666750"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丹鹤</a:t>
            </a:r>
          </a:p>
        </p:txBody>
      </p:sp>
      <p:sp>
        <p:nvSpPr>
          <p:cNvPr id="47" name="文本框 46"/>
          <p:cNvSpPr txBox="1"/>
          <p:nvPr/>
        </p:nvSpPr>
        <p:spPr>
          <a:xfrm>
            <a:off x="6854190" y="6471920"/>
            <a:ext cx="666750" cy="521970"/>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园博中心</a:t>
            </a:r>
          </a:p>
        </p:txBody>
      </p:sp>
      <p:sp>
        <p:nvSpPr>
          <p:cNvPr id="48" name="文本框 47"/>
          <p:cNvSpPr txBox="1"/>
          <p:nvPr/>
        </p:nvSpPr>
        <p:spPr>
          <a:xfrm>
            <a:off x="7717790" y="6489700"/>
            <a:ext cx="80708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园博园</a:t>
            </a:r>
          </a:p>
        </p:txBody>
      </p:sp>
      <p:sp>
        <p:nvSpPr>
          <p:cNvPr id="49" name="文本框 48"/>
          <p:cNvSpPr txBox="1"/>
          <p:nvPr/>
        </p:nvSpPr>
        <p:spPr>
          <a:xfrm>
            <a:off x="9551035" y="3816350"/>
            <a:ext cx="80708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翠云</a:t>
            </a:r>
          </a:p>
        </p:txBody>
      </p:sp>
      <p:sp>
        <p:nvSpPr>
          <p:cNvPr id="50" name="文本框 49"/>
          <p:cNvSpPr txBox="1"/>
          <p:nvPr/>
        </p:nvSpPr>
        <p:spPr>
          <a:xfrm>
            <a:off x="567690" y="8609330"/>
            <a:ext cx="14299565" cy="1337945"/>
          </a:xfrm>
          <a:prstGeom prst="rect">
            <a:avLst/>
          </a:prstGeom>
          <a:noFill/>
        </p:spPr>
        <p:txBody>
          <a:bodyPr wrap="square" rtlCol="0" anchor="t">
            <a:spAutoFit/>
          </a:bodyPr>
          <a:lstStyle/>
          <a:p>
            <a:pPr indent="4572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园博园周边交通较为便利，北入口（</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主入口）和西入口（次入口）靠近城市主干道，而</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东入口（次入口）则靠近</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号线轻轨站</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园博中心和</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号线轻轨站</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园博园</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，因此北入口和东入口为主要人流来向。同时周边多为汽车厂、家具市场、以及办公写字楼，其次为居住小区，周围整体人员较复杂，因此花博会需考虑周边交通拥堵、集散情况。</a:t>
            </a:r>
          </a:p>
        </p:txBody>
      </p:sp>
      <p:sp>
        <p:nvSpPr>
          <p:cNvPr id="51" name="文本框 50"/>
          <p:cNvSpPr txBox="1"/>
          <p:nvPr/>
        </p:nvSpPr>
        <p:spPr>
          <a:xfrm>
            <a:off x="2663825" y="4643755"/>
            <a:ext cx="80200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汽车厂</a:t>
            </a:r>
          </a:p>
        </p:txBody>
      </p:sp>
      <p:sp>
        <p:nvSpPr>
          <p:cNvPr id="52" name="文本框 51"/>
          <p:cNvSpPr txBox="1"/>
          <p:nvPr/>
        </p:nvSpPr>
        <p:spPr>
          <a:xfrm>
            <a:off x="6168390" y="2439035"/>
            <a:ext cx="100012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花朝小区</a:t>
            </a:r>
          </a:p>
        </p:txBody>
      </p:sp>
      <p:sp>
        <p:nvSpPr>
          <p:cNvPr id="53" name="文本框 52"/>
          <p:cNvSpPr txBox="1"/>
          <p:nvPr/>
        </p:nvSpPr>
        <p:spPr>
          <a:xfrm>
            <a:off x="7218045" y="7272655"/>
            <a:ext cx="100012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家居市场</a:t>
            </a:r>
          </a:p>
        </p:txBody>
      </p:sp>
      <p:sp>
        <p:nvSpPr>
          <p:cNvPr id="54" name="文本框 53"/>
          <p:cNvSpPr txBox="1"/>
          <p:nvPr/>
        </p:nvSpPr>
        <p:spPr>
          <a:xfrm>
            <a:off x="7717790" y="4370070"/>
            <a:ext cx="100012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办公楼</a:t>
            </a:r>
          </a:p>
        </p:txBody>
      </p:sp>
      <p:sp>
        <p:nvSpPr>
          <p:cNvPr id="56" name="文本框 55"/>
          <p:cNvSpPr txBox="1"/>
          <p:nvPr/>
        </p:nvSpPr>
        <p:spPr>
          <a:xfrm>
            <a:off x="7830820" y="5084445"/>
            <a:ext cx="100012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翠云立交</a:t>
            </a:r>
          </a:p>
        </p:txBody>
      </p:sp>
      <p:sp>
        <p:nvSpPr>
          <p:cNvPr id="57" name="文本框 56"/>
          <p:cNvSpPr txBox="1"/>
          <p:nvPr/>
        </p:nvSpPr>
        <p:spPr>
          <a:xfrm rot="18540000">
            <a:off x="1640840" y="5591810"/>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金山大道</a:t>
            </a:r>
          </a:p>
        </p:txBody>
      </p:sp>
      <p:sp>
        <p:nvSpPr>
          <p:cNvPr id="58" name="文本框 57"/>
          <p:cNvSpPr txBox="1"/>
          <p:nvPr/>
        </p:nvSpPr>
        <p:spPr>
          <a:xfrm rot="16560000">
            <a:off x="6561455" y="7376795"/>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金开大道</a:t>
            </a:r>
          </a:p>
        </p:txBody>
      </p:sp>
      <p:sp>
        <p:nvSpPr>
          <p:cNvPr id="59" name="文本框 58"/>
          <p:cNvSpPr txBox="1"/>
          <p:nvPr/>
        </p:nvSpPr>
        <p:spPr>
          <a:xfrm rot="2640000">
            <a:off x="5727700" y="3114675"/>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金兴大道</a:t>
            </a:r>
          </a:p>
        </p:txBody>
      </p:sp>
      <p:sp>
        <p:nvSpPr>
          <p:cNvPr id="60" name="文本框 59"/>
          <p:cNvSpPr txBox="1"/>
          <p:nvPr/>
        </p:nvSpPr>
        <p:spPr>
          <a:xfrm rot="2100000">
            <a:off x="10140950" y="6445250"/>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至机场路</a:t>
            </a:r>
          </a:p>
        </p:txBody>
      </p:sp>
      <p:sp>
        <p:nvSpPr>
          <p:cNvPr id="61" name="文本框 60"/>
          <p:cNvSpPr txBox="1"/>
          <p:nvPr/>
        </p:nvSpPr>
        <p:spPr>
          <a:xfrm rot="2100000">
            <a:off x="3876675" y="1908175"/>
            <a:ext cx="1480820"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至嘉悦大桥</a:t>
            </a:r>
          </a:p>
        </p:txBody>
      </p:sp>
      <p:sp>
        <p:nvSpPr>
          <p:cNvPr id="62" name="文本框 61"/>
          <p:cNvSpPr txBox="1"/>
          <p:nvPr/>
        </p:nvSpPr>
        <p:spPr>
          <a:xfrm>
            <a:off x="10106660" y="3419475"/>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至两路</a:t>
            </a:r>
          </a:p>
        </p:txBody>
      </p:sp>
      <p:sp>
        <p:nvSpPr>
          <p:cNvPr id="63" name="文本框 62"/>
          <p:cNvSpPr txBox="1"/>
          <p:nvPr/>
        </p:nvSpPr>
        <p:spPr>
          <a:xfrm rot="16500000">
            <a:off x="7059930" y="7801610"/>
            <a:ext cx="1000125" cy="306705"/>
          </a:xfrm>
          <a:prstGeom prst="rect">
            <a:avLst/>
          </a:prstGeom>
          <a:noFill/>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zh-CN" altLang="en-US" sz="1400" b="1">
                <a:solidFill>
                  <a:srgbClr val="AC5454"/>
                </a:solidFill>
                <a:latin typeface="微软雅黑" panose="020B0503020204020204" pitchFamily="34" charset="-122"/>
                <a:ea typeface="微软雅黑" panose="020B0503020204020204" pitchFamily="34" charset="-122"/>
              </a:rPr>
              <a:t>至渝中</a:t>
            </a:r>
          </a:p>
        </p:txBody>
      </p:sp>
      <p:pic>
        <p:nvPicPr>
          <p:cNvPr id="164" name="图片 163"/>
          <p:cNvPicPr>
            <a:picLocks noChangeAspect="1"/>
          </p:cNvPicPr>
          <p:nvPr/>
        </p:nvPicPr>
        <p:blipFill rotWithShape="1">
          <a:blip r:embed="rId4" cstate="print">
            <a:extLst>
              <a:ext uri="{28A0092B-C50C-407E-A947-70E740481C1C}">
                <a14:useLocalDpi xmlns:a14="http://schemas.microsoft.com/office/drawing/2010/main" xmlns="" val="0"/>
              </a:ext>
            </a:extLst>
          </a:blip>
          <a:srcRect b="31956"/>
          <a:stretch>
            <a:fillRect/>
          </a:stretch>
        </p:blipFill>
        <p:spPr>
          <a:xfrm>
            <a:off x="12771755" y="2882265"/>
            <a:ext cx="1709420" cy="1024255"/>
          </a:xfrm>
          <a:prstGeom prst="rect">
            <a:avLst/>
          </a:prstGeom>
          <a:effectLst>
            <a:outerShdw blurRad="50800" dist="50800" dir="5400000" algn="ctr" rotWithShape="0">
              <a:srgbClr val="000000">
                <a:alpha val="0"/>
              </a:srgbClr>
            </a:outerShdw>
          </a:effectLst>
        </p:spPr>
      </p:pic>
      <p:sp>
        <p:nvSpPr>
          <p:cNvPr id="64" name="TextBox 6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园区现状分析</a:t>
            </a:r>
          </a:p>
        </p:txBody>
      </p:sp>
      <p:pic>
        <p:nvPicPr>
          <p:cNvPr id="3" name="图片 2"/>
          <p:cNvPicPr>
            <a:picLocks noChangeAspect="1"/>
          </p:cNvPicPr>
          <p:nvPr>
            <p:custDataLst>
              <p:tags r:id="rId1"/>
            </p:custDataLst>
          </p:nvPr>
        </p:nvPicPr>
        <p:blipFill>
          <a:blip r:embed="rId3" cstate="print"/>
          <a:stretch>
            <a:fillRect/>
          </a:stretch>
        </p:blipFill>
        <p:spPr>
          <a:xfrm>
            <a:off x="6579870" y="-53975"/>
            <a:ext cx="8539480" cy="10703560"/>
          </a:xfrm>
          <a:prstGeom prst="rect">
            <a:avLst/>
          </a:prstGeom>
        </p:spPr>
      </p:pic>
      <p:sp>
        <p:nvSpPr>
          <p:cNvPr id="50" name="文本框 49"/>
          <p:cNvSpPr txBox="1"/>
          <p:nvPr/>
        </p:nvSpPr>
        <p:spPr>
          <a:xfrm>
            <a:off x="757555" y="1992630"/>
            <a:ext cx="5069840" cy="8353377"/>
          </a:xfrm>
          <a:prstGeom prst="rect">
            <a:avLst/>
          </a:prstGeom>
          <a:noFill/>
        </p:spPr>
        <p:txBody>
          <a:bodyPr wrap="square" rtlCol="0" anchor="t">
            <a:spAutoFit/>
          </a:bodyPr>
          <a:lstStyle/>
          <a:p>
            <a:pPr indent="457200" fontAlgn="auto">
              <a:lnSpc>
                <a:spcPct val="150000"/>
              </a:lnSpc>
            </a:pPr>
            <a:r>
              <a:rPr sz="1800" dirty="0">
                <a:latin typeface="微软雅黑" panose="020B0503020204020204" pitchFamily="34" charset="-122"/>
                <a:ea typeface="微软雅黑" panose="020B0503020204020204" pitchFamily="34" charset="-122"/>
                <a:cs typeface="微软雅黑" panose="020B0503020204020204" pitchFamily="34" charset="-122"/>
              </a:rPr>
              <a:t>园区拥有4大功能区、5大特色建筑、</a:t>
            </a:r>
            <a:r>
              <a:rPr lang="en-US" sz="18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大展区，</a:t>
            </a:r>
            <a:r>
              <a:rPr sz="1800" dirty="0">
                <a:latin typeface="微软雅黑" panose="020B0503020204020204" pitchFamily="34" charset="-122"/>
                <a:ea typeface="微软雅黑" panose="020B0503020204020204" pitchFamily="34" charset="-122"/>
                <a:cs typeface="微软雅黑" panose="020B0503020204020204" pitchFamily="34" charset="-122"/>
              </a:rPr>
              <a:t>127个城市展园以及26大景点</a:t>
            </a:r>
            <a:r>
              <a:rPr lang="en-US" sz="1800" dirty="0">
                <a:latin typeface="微软雅黑" panose="020B0503020204020204" pitchFamily="34" charset="-122"/>
                <a:ea typeface="微软雅黑" panose="020B0503020204020204" pitchFamily="34" charset="-122"/>
                <a:cs typeface="微软雅黑" panose="020B0503020204020204" pitchFamily="34" charset="-122"/>
              </a:rPr>
              <a:t>,660余种共1200余万株植物</a:t>
            </a:r>
            <a:r>
              <a:rPr lang="zh-CN" sz="18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fontAlgn="auto">
              <a:lnSpc>
                <a:spcPct val="150000"/>
              </a:lnSpc>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4</a:t>
            </a:r>
            <a:r>
              <a:rPr lang="zh-CN" sz="1800" b="1" dirty="0">
                <a:latin typeface="微软雅黑" panose="020B0503020204020204" pitchFamily="34" charset="-122"/>
                <a:ea typeface="微软雅黑" panose="020B0503020204020204" pitchFamily="34" charset="-122"/>
                <a:cs typeface="微软雅黑" panose="020B0503020204020204" pitchFamily="34" charset="-122"/>
              </a:rPr>
              <a:t>大功能区</a:t>
            </a:r>
            <a:r>
              <a:rPr lang="zh-CN" sz="1800" dirty="0">
                <a:latin typeface="微软雅黑" panose="020B0503020204020204" pitchFamily="34" charset="-122"/>
                <a:ea typeface="微软雅黑" panose="020B0503020204020204" pitchFamily="34" charset="-122"/>
                <a:cs typeface="微软雅黑" panose="020B0503020204020204" pitchFamily="34" charset="-122"/>
              </a:rPr>
              <a:t>：入口区、景园区、展园区和生态区</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a:t>
            </a:r>
            <a:endParaRPr lang="zh-CN" sz="1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大特色建筑</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：重云塔、龙景书院、圆缘园、主展馆、巴渝园</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fontAlgn="auto">
              <a:lnSpc>
                <a:spcPct val="150000"/>
              </a:lnSpc>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大展区</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：北方园林、江南园林、岭南园林、闽台园林、现代园林、荟萃园、西部园林、港澳园林、国际园林和企业园林；</a:t>
            </a:r>
          </a:p>
          <a:p>
            <a:pPr indent="457200" fontAlgn="auto">
              <a:lnSpc>
                <a:spcPct val="150000"/>
              </a:lnSpc>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26</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大景点</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：候鸟湿地、卧龙石、双亭瀑布、龙景书院、湿地花溪、青山茅庐等。</a:t>
            </a:r>
          </a:p>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本次花博会主要在</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主入口广场</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、东入口广场、模纹世界、星光</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林、艺术</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广场、风雨廊桥</a:t>
            </a:r>
            <a:r>
              <a:rPr lang="zh-CN" altLang="en-US" sz="1800" dirty="0" smtClean="0">
                <a:latin typeface="微软雅黑" panose="020B0503020204020204" pitchFamily="34" charset="-122"/>
                <a:ea typeface="微软雅黑" panose="020B0503020204020204" pitchFamily="34" charset="-122"/>
                <a:cs typeface="微软雅黑" panose="020B0503020204020204" pitchFamily="34" charset="-122"/>
              </a:rPr>
              <a:t>进行</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展出，而在园区其他地方采用多点互动等方式加强市民的参与性，同时加强与主入口广场、艺术广场的联系。</a:t>
            </a:r>
          </a:p>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因此本次花博会在道路游线上也应注重各个入口的人流来向，道路指示、活动设置等。</a:t>
            </a:r>
          </a:p>
          <a:p>
            <a:pPr indent="457200" fontAlgn="auto">
              <a:lnSpc>
                <a:spcPct val="150000"/>
              </a:lnSpc>
            </a:pP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29" name="矩形 28"/>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1638915" y="2474595"/>
            <a:ext cx="1213485" cy="1213485"/>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718800" y="1407160"/>
            <a:ext cx="842010" cy="842010"/>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319260" y="1303020"/>
            <a:ext cx="985520" cy="946150"/>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4" name="图片 163"/>
          <p:cNvPicPr>
            <a:picLocks noChangeAspect="1"/>
          </p:cNvPicPr>
          <p:nvPr/>
        </p:nvPicPr>
        <p:blipFill rotWithShape="1">
          <a:blip r:embed="rId4" cstate="print">
            <a:extLst>
              <a:ext uri="{28A0092B-C50C-407E-A947-70E740481C1C}">
                <a14:useLocalDpi xmlns:a14="http://schemas.microsoft.com/office/drawing/2010/main" xmlns="" val="0"/>
              </a:ext>
            </a:extLst>
          </a:blip>
          <a:srcRect b="31956"/>
          <a:stretch>
            <a:fillRect/>
          </a:stretch>
        </p:blipFill>
        <p:spPr>
          <a:xfrm>
            <a:off x="13409930" y="968375"/>
            <a:ext cx="1709420" cy="1024255"/>
          </a:xfrm>
          <a:prstGeom prst="rect">
            <a:avLst/>
          </a:prstGeom>
          <a:effectLst>
            <a:outerShdw blurRad="50800" dist="50800" dir="5400000" algn="ctr" rotWithShape="0">
              <a:srgbClr val="000000">
                <a:alpha val="0"/>
              </a:srgbClr>
            </a:outerShdw>
          </a:effectLst>
        </p:spPr>
      </p:pic>
      <p:sp>
        <p:nvSpPr>
          <p:cNvPr id="13" name="TextBox 12"/>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12" name="椭圆 11"/>
          <p:cNvSpPr/>
          <p:nvPr/>
        </p:nvSpPr>
        <p:spPr>
          <a:xfrm>
            <a:off x="13260294" y="7028030"/>
            <a:ext cx="842010" cy="842010"/>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217910" y="1992630"/>
            <a:ext cx="842010" cy="842010"/>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340239" y="2846070"/>
            <a:ext cx="842010" cy="842010"/>
          </a:xfrm>
          <a:prstGeom prst="ellipse">
            <a:avLst/>
          </a:prstGeom>
          <a:noFill/>
          <a:ln w="57150">
            <a:solidFill>
              <a:srgbClr val="C00000"/>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398144" y="1491400"/>
            <a:ext cx="14544790" cy="874407"/>
          </a:xfrm>
          <a:prstGeom prst="rect">
            <a:avLst/>
          </a:prstGeom>
          <a:noFill/>
        </p:spPr>
        <p:txBody>
          <a:bodyPr wrap="square" rtlCol="0" anchor="t">
            <a:spAutoFit/>
          </a:bodyPr>
          <a:lstStyle/>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本次花博会主展区布置在主入口广场、星光林、艺术广场。三个场地靠近主入口（北入口），交通便捷，可达性强。三个场地有大面积的硬质场地或草坪可供展览，可容纳大量人群，并且场地间隔较短，路程较短，利于展园路线组织及观赏。</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908063" y="3018655"/>
            <a:ext cx="4246106" cy="5794021"/>
            <a:chOff x="16608" y="1503"/>
            <a:chExt cx="6770" cy="9238"/>
          </a:xfrm>
        </p:grpSpPr>
        <p:pic>
          <p:nvPicPr>
            <p:cNvPr id="3" name="图片 2"/>
            <p:cNvPicPr>
              <a:picLocks noChangeAspect="1"/>
            </p:cNvPicPr>
            <p:nvPr>
              <p:custDataLst>
                <p:tags r:id="rId1"/>
              </p:custDataLst>
            </p:nvPr>
          </p:nvPicPr>
          <p:blipFill>
            <a:blip r:embed="rId4" cstate="print">
              <a:grayscl/>
              <a:extLst>
                <a:ext uri="{BEBA8EAE-BF5A-486C-A8C5-ECC9F3942E4B}">
                  <a14:imgProps xmlns:a14="http://schemas.microsoft.com/office/drawing/2010/main" xmlns="">
                    <a14:imgLayer r:embed="rId5">
                      <a14:imgEffect>
                        <a14:brightnessContrast bright="30000" contrast="6000"/>
                      </a14:imgEffect>
                    </a14:imgLayer>
                  </a14:imgProps>
                </a:ext>
              </a:extLst>
            </a:blip>
            <a:srcRect l="4622" t="2388" r="5721"/>
            <a:stretch>
              <a:fillRect/>
            </a:stretch>
          </p:blipFill>
          <p:spPr>
            <a:xfrm>
              <a:off x="16608" y="1503"/>
              <a:ext cx="6770" cy="9238"/>
            </a:xfrm>
            <a:prstGeom prst="rect">
              <a:avLst/>
            </a:prstGeom>
            <a:ln>
              <a:solidFill>
                <a:schemeClr val="tx1"/>
              </a:solidFill>
            </a:ln>
          </p:spPr>
        </p:pic>
        <p:sp>
          <p:nvSpPr>
            <p:cNvPr id="2" name="椭圆 1"/>
            <p:cNvSpPr/>
            <p:nvPr/>
          </p:nvSpPr>
          <p:spPr>
            <a:xfrm>
              <a:off x="20715" y="3543"/>
              <a:ext cx="1049" cy="1063"/>
            </a:xfrm>
            <a:prstGeom prst="ellipse">
              <a:avLst/>
            </a:prstGeom>
            <a:noFill/>
            <a:ln w="57150">
              <a:solidFill>
                <a:srgbClr val="AC5454"/>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9914" y="2577"/>
              <a:ext cx="721" cy="754"/>
            </a:xfrm>
            <a:prstGeom prst="ellipse">
              <a:avLst/>
            </a:prstGeom>
            <a:noFill/>
            <a:ln w="57150">
              <a:solidFill>
                <a:srgbClr val="AC5454"/>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8686" y="2433"/>
              <a:ext cx="885" cy="926"/>
            </a:xfrm>
            <a:prstGeom prst="ellipse">
              <a:avLst/>
            </a:prstGeom>
            <a:noFill/>
            <a:ln w="57150">
              <a:solidFill>
                <a:srgbClr val="AC5454"/>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上弧形箭头 8"/>
            <p:cNvSpPr/>
            <p:nvPr/>
          </p:nvSpPr>
          <p:spPr>
            <a:xfrm rot="12900000" flipV="1">
              <a:off x="18983" y="2815"/>
              <a:ext cx="2583" cy="915"/>
            </a:xfrm>
            <a:prstGeom prst="curvedDown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矩形 10"/>
          <p:cNvSpPr/>
          <p:nvPr/>
        </p:nvSpPr>
        <p:spPr>
          <a:xfrm>
            <a:off x="752220" y="2535477"/>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1</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、主入口广场现状分析</a:t>
            </a:r>
          </a:p>
        </p:txBody>
      </p:sp>
      <p:pic>
        <p:nvPicPr>
          <p:cNvPr id="164" name="图片 163"/>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503555" y="7874000"/>
            <a:ext cx="1495425" cy="895985"/>
          </a:xfrm>
          <a:prstGeom prst="rect">
            <a:avLst/>
          </a:prstGeom>
          <a:effectLst>
            <a:outerShdw blurRad="50800" dist="50800" dir="5400000" algn="ctr" rotWithShape="0">
              <a:srgbClr val="000000">
                <a:alpha val="0"/>
              </a:srgbClr>
            </a:outerShdw>
          </a:effectLst>
        </p:spPr>
      </p:pic>
      <p:sp>
        <p:nvSpPr>
          <p:cNvPr id="54" name="文本框 53"/>
          <p:cNvSpPr txBox="1"/>
          <p:nvPr/>
        </p:nvSpPr>
        <p:spPr>
          <a:xfrm>
            <a:off x="550745" y="8918542"/>
            <a:ext cx="14065800" cy="1337945"/>
          </a:xfrm>
          <a:prstGeom prst="rect">
            <a:avLst/>
          </a:prstGeom>
          <a:noFill/>
        </p:spPr>
        <p:txBody>
          <a:bodyPr wrap="square" rtlCol="0" anchor="t">
            <a:spAutoFit/>
          </a:bodyPr>
          <a:lstStyle/>
          <a:p>
            <a:pPr indent="457200" fontAlgn="auto">
              <a:lnSpc>
                <a:spcPct val="150000"/>
              </a:lnSpc>
            </a:pPr>
            <a:r>
              <a:rPr lang="zh-CN" sz="1800" dirty="0">
                <a:latin typeface="微软雅黑" panose="020B0503020204020204" pitchFamily="34" charset="-122"/>
                <a:ea typeface="微软雅黑" panose="020B0503020204020204" pitchFamily="34" charset="-122"/>
                <a:cs typeface="微软雅黑" panose="020B0503020204020204" pitchFamily="34" charset="-122"/>
              </a:rPr>
              <a:t>主入口广场</a:t>
            </a:r>
            <a:r>
              <a:rPr lang="zh-CN" sz="1800" b="1" dirty="0">
                <a:latin typeface="微软雅黑" panose="020B0503020204020204" pitchFamily="34" charset="-122"/>
                <a:ea typeface="微软雅黑" panose="020B0503020204020204" pitchFamily="34" charset="-122"/>
                <a:cs typeface="微软雅黑" panose="020B0503020204020204" pitchFamily="34" charset="-122"/>
              </a:rPr>
              <a:t>硬质场地约</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0.72</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万平方米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，周边树池场地约</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0.4</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万平方米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，银杏林场地约</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0.56</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万平方米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，总计</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1.68</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万平方米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主入口广场硬质场地面积大，可布置主要展园，容纳大量人群；周边的树池、银杏林林下空间等都可布置展园，空间形式多样。同时主展馆</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ea"/>
              </a:rPr>
              <a:t>既凸显园博园自身特点，又</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作为展园的背景。</a:t>
            </a:r>
          </a:p>
        </p:txBody>
      </p:sp>
      <p:grpSp>
        <p:nvGrpSpPr>
          <p:cNvPr id="74" name="组合 73"/>
          <p:cNvGrpSpPr/>
          <p:nvPr/>
        </p:nvGrpSpPr>
        <p:grpSpPr>
          <a:xfrm>
            <a:off x="5519886" y="2912126"/>
            <a:ext cx="8479260" cy="5914405"/>
            <a:chOff x="609" y="6013"/>
            <a:chExt cx="13075" cy="9120"/>
          </a:xfrm>
        </p:grpSpPr>
        <p:pic>
          <p:nvPicPr>
            <p:cNvPr id="13" name="图片 12" descr="主入口"/>
            <p:cNvPicPr>
              <a:picLocks noChangeAspect="1"/>
            </p:cNvPicPr>
            <p:nvPr/>
          </p:nvPicPr>
          <p:blipFill rotWithShape="1">
            <a:blip r:embed="rId7" cstate="print">
              <a:extLst>
                <a:ext uri="{BEBA8EAE-BF5A-486C-A8C5-ECC9F3942E4B}">
                  <a14:imgProps xmlns:a14="http://schemas.microsoft.com/office/drawing/2010/main" xmlns="">
                    <a14:imgLayer r:embed="rId8">
                      <a14:imgEffect>
                        <a14:brightnessContrast bright="19000"/>
                      </a14:imgEffect>
                      <a14:imgEffect>
                        <a14:saturation sat="0"/>
                      </a14:imgEffect>
                    </a14:imgLayer>
                  </a14:imgProps>
                </a:ext>
              </a:extLst>
            </a:blip>
            <a:srcRect t="3082" b="10052"/>
            <a:stretch>
              <a:fillRect/>
            </a:stretch>
          </p:blipFill>
          <p:spPr>
            <a:xfrm>
              <a:off x="609" y="6168"/>
              <a:ext cx="13075" cy="8965"/>
            </a:xfrm>
            <a:prstGeom prst="rect">
              <a:avLst/>
            </a:prstGeom>
          </p:spPr>
        </p:pic>
        <p:cxnSp>
          <p:nvCxnSpPr>
            <p:cNvPr id="14" name="直接箭头连接符 13"/>
            <p:cNvCxnSpPr/>
            <p:nvPr/>
          </p:nvCxnSpPr>
          <p:spPr>
            <a:xfrm>
              <a:off x="6083" y="6013"/>
              <a:ext cx="7521" cy="7171"/>
            </a:xfrm>
            <a:prstGeom prst="straightConnector1">
              <a:avLst/>
            </a:prstGeom>
            <a:ln w="76200">
              <a:solidFill>
                <a:srgbClr val="E4A03E"/>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723" y="12701"/>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主展览馆</a:t>
              </a:r>
            </a:p>
          </p:txBody>
        </p:sp>
        <p:sp>
          <p:nvSpPr>
            <p:cNvPr id="15" name="文本框 14"/>
            <p:cNvSpPr txBox="1"/>
            <p:nvPr/>
          </p:nvSpPr>
          <p:spPr>
            <a:xfrm>
              <a:off x="3930" y="6449"/>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停车场</a:t>
              </a:r>
            </a:p>
          </p:txBody>
        </p:sp>
        <p:sp>
          <p:nvSpPr>
            <p:cNvPr id="16" name="文本框 15"/>
            <p:cNvSpPr txBox="1"/>
            <p:nvPr/>
          </p:nvSpPr>
          <p:spPr>
            <a:xfrm>
              <a:off x="6816" y="14457"/>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停车场</a:t>
              </a:r>
            </a:p>
          </p:txBody>
        </p:sp>
        <p:sp>
          <p:nvSpPr>
            <p:cNvPr id="17" name="文本框 16"/>
            <p:cNvSpPr txBox="1"/>
            <p:nvPr/>
          </p:nvSpPr>
          <p:spPr>
            <a:xfrm>
              <a:off x="11433" y="11534"/>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车行入口</a:t>
              </a:r>
            </a:p>
          </p:txBody>
        </p:sp>
        <p:sp>
          <p:nvSpPr>
            <p:cNvPr id="18" name="文本框 17"/>
            <p:cNvSpPr txBox="1"/>
            <p:nvPr/>
          </p:nvSpPr>
          <p:spPr>
            <a:xfrm>
              <a:off x="8037" y="10034"/>
              <a:ext cx="1616" cy="483"/>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主入口</a:t>
              </a:r>
            </a:p>
          </p:txBody>
        </p:sp>
        <p:sp>
          <p:nvSpPr>
            <p:cNvPr id="19" name="文本框 18"/>
            <p:cNvSpPr txBox="1"/>
            <p:nvPr/>
          </p:nvSpPr>
          <p:spPr>
            <a:xfrm>
              <a:off x="6816" y="8837"/>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售票处</a:t>
              </a:r>
            </a:p>
          </p:txBody>
        </p:sp>
        <p:sp>
          <p:nvSpPr>
            <p:cNvPr id="20" name="文本框 19"/>
            <p:cNvSpPr txBox="1"/>
            <p:nvPr/>
          </p:nvSpPr>
          <p:spPr>
            <a:xfrm>
              <a:off x="9318" y="10517"/>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售票处</a:t>
              </a:r>
            </a:p>
          </p:txBody>
        </p:sp>
        <p:sp>
          <p:nvSpPr>
            <p:cNvPr id="21" name="矩形 20"/>
            <p:cNvSpPr/>
            <p:nvPr/>
          </p:nvSpPr>
          <p:spPr>
            <a:xfrm rot="18840000">
              <a:off x="3758" y="8422"/>
              <a:ext cx="2692" cy="1540"/>
            </a:xfrm>
            <a:prstGeom prst="rect">
              <a:avLst/>
            </a:prstGeom>
            <a:noFill/>
            <a:ln w="38100">
              <a:solidFill>
                <a:srgbClr val="FFFF00"/>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18840000">
              <a:off x="8152" y="12602"/>
              <a:ext cx="2607" cy="1083"/>
            </a:xfrm>
            <a:prstGeom prst="rect">
              <a:avLst/>
            </a:prstGeom>
            <a:noFill/>
            <a:ln w="38100">
              <a:solidFill>
                <a:srgbClr val="FFFF00"/>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18840000">
              <a:off x="4589" y="9758"/>
              <a:ext cx="2692" cy="485"/>
            </a:xfrm>
            <a:prstGeom prst="rect">
              <a:avLst/>
            </a:prstGeom>
            <a:noFill/>
            <a:ln w="38100">
              <a:solidFill>
                <a:schemeClr val="accent2">
                  <a:lumMod val="75000"/>
                </a:schemeClr>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18840000">
              <a:off x="7510" y="12273"/>
              <a:ext cx="2504" cy="531"/>
            </a:xfrm>
            <a:prstGeom prst="rect">
              <a:avLst/>
            </a:prstGeom>
            <a:noFill/>
            <a:ln w="38100">
              <a:solidFill>
                <a:schemeClr val="accent2">
                  <a:lumMod val="75000"/>
                </a:schemeClr>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箭头连接符 24"/>
            <p:cNvCxnSpPr/>
            <p:nvPr/>
          </p:nvCxnSpPr>
          <p:spPr>
            <a:xfrm>
              <a:off x="3142" y="9404"/>
              <a:ext cx="5589" cy="5322"/>
            </a:xfrm>
            <a:prstGeom prst="straightConnector1">
              <a:avLst/>
            </a:prstGeom>
            <a:ln w="38100">
              <a:solidFill>
                <a:srgbClr val="AC545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H="1" flipV="1">
              <a:off x="5444" y="7472"/>
              <a:ext cx="1602" cy="1500"/>
            </a:xfrm>
            <a:prstGeom prst="straightConnector1">
              <a:avLst/>
            </a:prstGeom>
            <a:ln w="38100">
              <a:solidFill>
                <a:srgbClr val="AC545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flipV="1">
              <a:off x="9318" y="11089"/>
              <a:ext cx="1602" cy="1500"/>
            </a:xfrm>
            <a:prstGeom prst="straightConnector1">
              <a:avLst/>
            </a:prstGeom>
            <a:ln w="38100">
              <a:solidFill>
                <a:srgbClr val="AC545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a:off x="3431" y="7547"/>
              <a:ext cx="1909" cy="1870"/>
            </a:xfrm>
            <a:prstGeom prst="straightConnector1">
              <a:avLst/>
            </a:prstGeom>
            <a:ln w="38100">
              <a:solidFill>
                <a:srgbClr val="AC545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a:off x="8650" y="12116"/>
              <a:ext cx="2903" cy="2844"/>
            </a:xfrm>
            <a:prstGeom prst="straightConnector1">
              <a:avLst/>
            </a:prstGeom>
            <a:ln w="38100">
              <a:solidFill>
                <a:srgbClr val="AC5454"/>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a:off x="6196" y="10287"/>
              <a:ext cx="1979" cy="2135"/>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rot="2580000">
              <a:off x="5765" y="11008"/>
              <a:ext cx="1307"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90m</a:t>
              </a:r>
            </a:p>
          </p:txBody>
        </p:sp>
        <p:cxnSp>
          <p:nvCxnSpPr>
            <p:cNvPr id="33" name="直接连接符 32"/>
            <p:cNvCxnSpPr/>
            <p:nvPr/>
          </p:nvCxnSpPr>
          <p:spPr>
            <a:xfrm>
              <a:off x="4070" y="9273"/>
              <a:ext cx="5154" cy="4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070" y="9122"/>
              <a:ext cx="150" cy="151"/>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flipV="1">
              <a:off x="5190" y="10169"/>
              <a:ext cx="150" cy="151"/>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flipV="1">
              <a:off x="5613" y="10576"/>
              <a:ext cx="150" cy="151"/>
            </a:xfrm>
            <a:prstGeom prst="line">
              <a:avLst/>
            </a:prstGeom>
            <a:ln w="12700"/>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flipV="1">
              <a:off x="7995" y="12837"/>
              <a:ext cx="150" cy="151"/>
            </a:xfrm>
            <a:prstGeom prst="line">
              <a:avLst/>
            </a:prstGeom>
            <a:ln w="12700"/>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flipV="1">
              <a:off x="8432" y="13214"/>
              <a:ext cx="150" cy="151"/>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flipV="1">
              <a:off x="9224" y="13979"/>
              <a:ext cx="150" cy="151"/>
            </a:xfrm>
            <a:prstGeom prst="line">
              <a:avLst/>
            </a:prstGeom>
            <a:ln w="12700"/>
          </p:spPr>
          <p:style>
            <a:lnRef idx="1">
              <a:schemeClr val="dk1"/>
            </a:lnRef>
            <a:fillRef idx="0">
              <a:schemeClr val="dk1"/>
            </a:fillRef>
            <a:effectRef idx="0">
              <a:schemeClr val="dk1"/>
            </a:effectRef>
            <a:fontRef idx="minor">
              <a:schemeClr val="tx1"/>
            </a:fontRef>
          </p:style>
        </p:cxnSp>
        <p:sp>
          <p:nvSpPr>
            <p:cNvPr id="41" name="文本框 40"/>
            <p:cNvSpPr txBox="1"/>
            <p:nvPr/>
          </p:nvSpPr>
          <p:spPr>
            <a:xfrm rot="2580000">
              <a:off x="4916" y="10178"/>
              <a:ext cx="1307"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a:latin typeface="微软雅黑" panose="020B0503020204020204" pitchFamily="34" charset="-122"/>
                  <a:ea typeface="微软雅黑" panose="020B0503020204020204" pitchFamily="34" charset="-122"/>
                </a:rPr>
                <a:t>25m</a:t>
              </a:r>
            </a:p>
          </p:txBody>
        </p:sp>
        <p:sp>
          <p:nvSpPr>
            <p:cNvPr id="42" name="文本框 41"/>
            <p:cNvSpPr txBox="1"/>
            <p:nvPr/>
          </p:nvSpPr>
          <p:spPr>
            <a:xfrm rot="2580000">
              <a:off x="4084" y="9381"/>
              <a:ext cx="1307"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a:latin typeface="微软雅黑" panose="020B0503020204020204" pitchFamily="34" charset="-122"/>
                  <a:ea typeface="微软雅黑" panose="020B0503020204020204" pitchFamily="34" charset="-122"/>
                </a:rPr>
                <a:t>40m</a:t>
              </a:r>
            </a:p>
          </p:txBody>
        </p:sp>
        <p:sp>
          <p:nvSpPr>
            <p:cNvPr id="43" name="文本框 42"/>
            <p:cNvSpPr txBox="1"/>
            <p:nvPr/>
          </p:nvSpPr>
          <p:spPr>
            <a:xfrm rot="2580000">
              <a:off x="7887" y="12839"/>
              <a:ext cx="904"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a:latin typeface="微软雅黑" panose="020B0503020204020204" pitchFamily="34" charset="-122"/>
                  <a:ea typeface="微软雅黑" panose="020B0503020204020204" pitchFamily="34" charset="-122"/>
                </a:rPr>
                <a:t>25m</a:t>
              </a:r>
            </a:p>
          </p:txBody>
        </p:sp>
        <p:sp>
          <p:nvSpPr>
            <p:cNvPr id="44" name="文本框 43"/>
            <p:cNvSpPr txBox="1"/>
            <p:nvPr/>
          </p:nvSpPr>
          <p:spPr>
            <a:xfrm rot="2580000">
              <a:off x="8373" y="13405"/>
              <a:ext cx="1307"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a:latin typeface="微软雅黑" panose="020B0503020204020204" pitchFamily="34" charset="-122"/>
                  <a:ea typeface="微软雅黑" panose="020B0503020204020204" pitchFamily="34" charset="-122"/>
                </a:rPr>
                <a:t>30m</a:t>
              </a:r>
            </a:p>
          </p:txBody>
        </p:sp>
        <p:sp>
          <p:nvSpPr>
            <p:cNvPr id="45" name="文本框 44"/>
            <p:cNvSpPr txBox="1"/>
            <p:nvPr/>
          </p:nvSpPr>
          <p:spPr>
            <a:xfrm rot="18720000">
              <a:off x="6532" y="10781"/>
              <a:ext cx="1307" cy="434"/>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a:latin typeface="微软雅黑" panose="020B0503020204020204" pitchFamily="34" charset="-122"/>
                  <a:ea typeface="微软雅黑" panose="020B0503020204020204" pitchFamily="34" charset="-122"/>
                </a:rPr>
                <a:t>80m</a:t>
              </a:r>
            </a:p>
          </p:txBody>
        </p:sp>
        <p:grpSp>
          <p:nvGrpSpPr>
            <p:cNvPr id="60" name="组合 59"/>
            <p:cNvGrpSpPr/>
            <p:nvPr/>
          </p:nvGrpSpPr>
          <p:grpSpPr>
            <a:xfrm>
              <a:off x="7228" y="10079"/>
              <a:ext cx="743" cy="803"/>
              <a:chOff x="7228" y="10079"/>
              <a:chExt cx="743" cy="803"/>
            </a:xfrm>
          </p:grpSpPr>
          <p:sp>
            <p:nvSpPr>
              <p:cNvPr id="57" name="椭圆 56"/>
              <p:cNvSpPr/>
              <p:nvPr/>
            </p:nvSpPr>
            <p:spPr>
              <a:xfrm>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A</a:t>
                </a:r>
              </a:p>
            </p:txBody>
          </p:sp>
          <p:cxnSp>
            <p:nvCxnSpPr>
              <p:cNvPr id="58" name="直接箭头连接符 57"/>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59" name="直接箭头连接符 58"/>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61" name="组合 60"/>
            <p:cNvGrpSpPr/>
            <p:nvPr/>
          </p:nvGrpSpPr>
          <p:grpSpPr>
            <a:xfrm>
              <a:off x="6302" y="8837"/>
              <a:ext cx="743" cy="803"/>
              <a:chOff x="7228" y="10079"/>
              <a:chExt cx="743" cy="803"/>
            </a:xfrm>
          </p:grpSpPr>
          <p:sp>
            <p:nvSpPr>
              <p:cNvPr id="62" name="椭圆 61"/>
              <p:cNvSpPr/>
              <p:nvPr/>
            </p:nvSpPr>
            <p:spPr>
              <a:xfrm>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B</a:t>
                </a:r>
              </a:p>
            </p:txBody>
          </p:sp>
          <p:cxnSp>
            <p:nvCxnSpPr>
              <p:cNvPr id="63" name="直接箭头连接符 62"/>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64" name="直接箭头连接符 63"/>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65" name="组合 64"/>
            <p:cNvGrpSpPr/>
            <p:nvPr/>
          </p:nvGrpSpPr>
          <p:grpSpPr>
            <a:xfrm rot="11400000">
              <a:off x="3773" y="10092"/>
              <a:ext cx="743" cy="803"/>
              <a:chOff x="7228" y="10079"/>
              <a:chExt cx="743" cy="803"/>
            </a:xfrm>
          </p:grpSpPr>
          <p:sp>
            <p:nvSpPr>
              <p:cNvPr id="66" name="椭圆 65"/>
              <p:cNvSpPr/>
              <p:nvPr/>
            </p:nvSpPr>
            <p:spPr>
              <a:xfrm rot="1302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C</a:t>
                </a:r>
              </a:p>
            </p:txBody>
          </p:sp>
          <p:cxnSp>
            <p:nvCxnSpPr>
              <p:cNvPr id="67" name="直接箭头连接符 66"/>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68" name="直接箭头连接符 67"/>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69" name="组合 68"/>
            <p:cNvGrpSpPr/>
            <p:nvPr/>
          </p:nvGrpSpPr>
          <p:grpSpPr>
            <a:xfrm rot="6960000">
              <a:off x="4445" y="9627"/>
              <a:ext cx="743" cy="803"/>
              <a:chOff x="7228" y="10079"/>
              <a:chExt cx="743" cy="803"/>
            </a:xfrm>
          </p:grpSpPr>
          <p:sp>
            <p:nvSpPr>
              <p:cNvPr id="70" name="椭圆 69"/>
              <p:cNvSpPr/>
              <p:nvPr/>
            </p:nvSpPr>
            <p:spPr>
              <a:xfrm rot="1302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D</a:t>
                </a:r>
              </a:p>
            </p:txBody>
          </p:sp>
          <p:cxnSp>
            <p:nvCxnSpPr>
              <p:cNvPr id="71" name="直接箭头连接符 70"/>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72" name="直接箭头连接符 71"/>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sp>
        <p:nvSpPr>
          <p:cNvPr id="75" name="TextBox 74"/>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8" name="矩形 7"/>
          <p:cNvSpPr/>
          <p:nvPr/>
        </p:nvSpPr>
        <p:spPr>
          <a:xfrm>
            <a:off x="11876042" y="2988584"/>
            <a:ext cx="2108559" cy="2195195"/>
          </a:xfrm>
          <a:prstGeom prst="rect">
            <a:avLst/>
          </a:prstGeom>
          <a:solidFill>
            <a:schemeClr val="bg1">
              <a:lumMod val="9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080441" y="2904426"/>
            <a:ext cx="1795780" cy="2306955"/>
            <a:chOff x="12496971" y="6661162"/>
            <a:chExt cx="1795780" cy="2306955"/>
          </a:xfrm>
        </p:grpSpPr>
        <p:cxnSp>
          <p:nvCxnSpPr>
            <p:cNvPr id="48" name="直接箭头连接符 47"/>
            <p:cNvCxnSpPr/>
            <p:nvPr/>
          </p:nvCxnSpPr>
          <p:spPr>
            <a:xfrm>
              <a:off x="12496971" y="7026922"/>
              <a:ext cx="558165" cy="0"/>
            </a:xfrm>
            <a:prstGeom prst="straightConnector1">
              <a:avLst/>
            </a:prstGeom>
            <a:ln w="38100">
              <a:solidFill>
                <a:srgbClr val="E4A03E"/>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12496971" y="7561592"/>
              <a:ext cx="558165" cy="0"/>
            </a:xfrm>
            <a:prstGeom prst="straightConnector1">
              <a:avLst/>
            </a:prstGeom>
            <a:ln w="38100">
              <a:solidFill>
                <a:srgbClr val="AC545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2496971" y="8015617"/>
              <a:ext cx="558800" cy="181610"/>
            </a:xfrm>
            <a:prstGeom prst="rect">
              <a:avLst/>
            </a:prstGeom>
            <a:noFill/>
            <a:ln w="28575">
              <a:solidFill>
                <a:srgbClr val="FFFF00"/>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2496971" y="8580767"/>
              <a:ext cx="558800" cy="181610"/>
            </a:xfrm>
            <a:prstGeom prst="rect">
              <a:avLst/>
            </a:prstGeom>
            <a:noFill/>
            <a:ln w="28575">
              <a:solidFill>
                <a:srgbClr val="C55A11"/>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3108476" y="6661162"/>
              <a:ext cx="1184275" cy="2306955"/>
            </a:xfrm>
            <a:prstGeom prst="rect">
              <a:avLst/>
            </a:prstGeom>
            <a:noFill/>
          </p:spPr>
          <p:txBody>
            <a:bodyPr wrap="square" rtlCol="0">
              <a:spAutoFit/>
            </a:bodyPr>
            <a:lstStyle/>
            <a:p>
              <a:pPr fontAlgn="auto">
                <a:lnSpc>
                  <a:spcPct val="200000"/>
                </a:lnSpc>
              </a:pPr>
              <a:r>
                <a:rPr lang="zh-CN" altLang="en-US" sz="1800" dirty="0">
                  <a:latin typeface="微软雅黑" panose="020B0503020204020204" pitchFamily="34" charset="-122"/>
                  <a:ea typeface="微软雅黑" panose="020B0503020204020204" pitchFamily="34" charset="-122"/>
                </a:rPr>
                <a:t>城市干道</a:t>
              </a:r>
            </a:p>
            <a:p>
              <a:pPr fontAlgn="auto">
                <a:lnSpc>
                  <a:spcPct val="200000"/>
                </a:lnSpc>
              </a:pPr>
              <a:r>
                <a:rPr lang="zh-CN" altLang="en-US" sz="1800" dirty="0">
                  <a:latin typeface="微软雅黑" panose="020B0503020204020204" pitchFamily="34" charset="-122"/>
                  <a:ea typeface="微软雅黑" panose="020B0503020204020204" pitchFamily="34" charset="-122"/>
                </a:rPr>
                <a:t>内部游线</a:t>
              </a:r>
            </a:p>
            <a:p>
              <a:pPr fontAlgn="auto">
                <a:lnSpc>
                  <a:spcPct val="200000"/>
                </a:lnSpc>
              </a:pPr>
              <a:r>
                <a:rPr lang="zh-CN" altLang="en-US" sz="1800" dirty="0">
                  <a:latin typeface="微软雅黑" panose="020B0503020204020204" pitchFamily="34" charset="-122"/>
                  <a:ea typeface="微软雅黑" panose="020B0503020204020204" pitchFamily="34" charset="-122"/>
                </a:rPr>
                <a:t>银杏林</a:t>
              </a:r>
            </a:p>
            <a:p>
              <a:pPr fontAlgn="auto">
                <a:lnSpc>
                  <a:spcPct val="200000"/>
                </a:lnSpc>
              </a:pPr>
              <a:r>
                <a:rPr lang="zh-CN" altLang="en-US" sz="1800" dirty="0">
                  <a:latin typeface="微软雅黑" panose="020B0503020204020204" pitchFamily="34" charset="-122"/>
                  <a:ea typeface="微软雅黑" panose="020B0503020204020204" pitchFamily="34" charset="-122"/>
                </a:rPr>
                <a:t>树池</a:t>
              </a:r>
            </a:p>
          </p:txBody>
        </p:sp>
      </p:grpSp>
      <p:sp>
        <p:nvSpPr>
          <p:cNvPr id="12" name="矩形 11"/>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5" descr="C:\Users\admin\Desktop\Sunset Magazine - Living in the West.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269" r="42258"/>
          <a:stretch>
            <a:fillRect/>
          </a:stretch>
        </p:blipFill>
        <p:spPr bwMode="auto">
          <a:xfrm>
            <a:off x="10814457" y="-655"/>
            <a:ext cx="4304893" cy="1069181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677102" y="37445"/>
            <a:ext cx="7623657" cy="1323438"/>
            <a:chOff x="624680" y="352864"/>
            <a:chExt cx="7623657" cy="1323438"/>
          </a:xfrm>
        </p:grpSpPr>
        <p:sp>
          <p:nvSpPr>
            <p:cNvPr id="2" name="矩形 1"/>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9"/>
            <p:cNvGrpSpPr/>
            <p:nvPr/>
          </p:nvGrpSpPr>
          <p:grpSpPr>
            <a:xfrm>
              <a:off x="645002" y="352864"/>
              <a:ext cx="7603335" cy="1323438"/>
              <a:chOff x="5194756" y="1553296"/>
              <a:chExt cx="5214694" cy="907671"/>
            </a:xfrm>
          </p:grpSpPr>
          <p:sp>
            <p:nvSpPr>
              <p:cNvPr id="29"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01</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30" name="Group 37"/>
              <p:cNvGrpSpPr/>
              <p:nvPr/>
            </p:nvGrpSpPr>
            <p:grpSpPr>
              <a:xfrm>
                <a:off x="6597416" y="1766135"/>
                <a:ext cx="3812034" cy="641582"/>
                <a:chOff x="1196215" y="4750966"/>
                <a:chExt cx="3812034" cy="641582"/>
              </a:xfrm>
            </p:grpSpPr>
            <p:sp>
              <p:nvSpPr>
                <p:cNvPr id="31"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规划背景</a:t>
                  </a:r>
                </a:p>
              </p:txBody>
            </p:sp>
            <p:sp>
              <p:nvSpPr>
                <p:cNvPr id="32"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Planning background</a:t>
                  </a:r>
                </a:p>
              </p:txBody>
            </p:sp>
          </p:grpSp>
        </p:grpSp>
      </p:grpSp>
      <p:sp>
        <p:nvSpPr>
          <p:cNvPr id="6" name="TextBox 5"/>
          <p:cNvSpPr txBox="1"/>
          <p:nvPr/>
        </p:nvSpPr>
        <p:spPr>
          <a:xfrm>
            <a:off x="11034250" y="121821"/>
            <a:ext cx="3017925" cy="1477328"/>
          </a:xfrm>
          <a:prstGeom prst="rect">
            <a:avLst/>
          </a:prstGeom>
          <a:noFill/>
        </p:spPr>
        <p:txBody>
          <a:bodyPr wrap="square" rtlCol="0">
            <a:spAutoFit/>
          </a:bodyPr>
          <a:lstStyle/>
          <a:p>
            <a:r>
              <a:rPr lang="zh-CN" altLang="en-US" sz="6600" b="1" dirty="0">
                <a:solidFill>
                  <a:schemeClr val="tx1">
                    <a:lumMod val="85000"/>
                    <a:lumOff val="15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目录</a:t>
            </a:r>
            <a:endParaRPr lang="en-US" altLang="zh-CN" sz="6600" b="1" dirty="0">
              <a:solidFill>
                <a:schemeClr val="tx1">
                  <a:lumMod val="85000"/>
                  <a:lumOff val="15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a:p>
            <a:r>
              <a:rPr lang="en-US" altLang="zh-CN" sz="2400" b="1" dirty="0">
                <a:solidFill>
                  <a:schemeClr val="tx1">
                    <a:lumMod val="85000"/>
                    <a:lumOff val="15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CONTENTS</a:t>
            </a:r>
            <a:endParaRPr lang="zh-CN" altLang="en-US" sz="2400" b="1" dirty="0">
              <a:solidFill>
                <a:schemeClr val="tx1">
                  <a:lumMod val="85000"/>
                  <a:lumOff val="15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grpSp>
        <p:nvGrpSpPr>
          <p:cNvPr id="54" name="组合 53"/>
          <p:cNvGrpSpPr/>
          <p:nvPr/>
        </p:nvGrpSpPr>
        <p:grpSpPr>
          <a:xfrm>
            <a:off x="697424" y="1287212"/>
            <a:ext cx="7623657" cy="1323438"/>
            <a:chOff x="624680" y="352864"/>
            <a:chExt cx="7623657" cy="1323438"/>
          </a:xfrm>
        </p:grpSpPr>
        <p:sp>
          <p:nvSpPr>
            <p:cNvPr id="55" name="矩形 54"/>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Group 49"/>
            <p:cNvGrpSpPr/>
            <p:nvPr/>
          </p:nvGrpSpPr>
          <p:grpSpPr>
            <a:xfrm>
              <a:off x="645002" y="352864"/>
              <a:ext cx="7603335" cy="1323438"/>
              <a:chOff x="5194756" y="1553296"/>
              <a:chExt cx="5214694" cy="907671"/>
            </a:xfrm>
          </p:grpSpPr>
          <p:sp>
            <p:nvSpPr>
              <p:cNvPr id="57"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02</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58" name="Group 37"/>
              <p:cNvGrpSpPr/>
              <p:nvPr/>
            </p:nvGrpSpPr>
            <p:grpSpPr>
              <a:xfrm>
                <a:off x="6597416" y="1766135"/>
                <a:ext cx="3812034" cy="641582"/>
                <a:chOff x="1196215" y="4750966"/>
                <a:chExt cx="3812034" cy="641582"/>
              </a:xfrm>
            </p:grpSpPr>
            <p:sp>
              <p:nvSpPr>
                <p:cNvPr id="59"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项目选址</a:t>
                  </a:r>
                </a:p>
              </p:txBody>
            </p:sp>
            <p:sp>
              <p:nvSpPr>
                <p:cNvPr id="60"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Project site selection</a:t>
                  </a:r>
                </a:p>
              </p:txBody>
            </p:sp>
          </p:grpSp>
        </p:grpSp>
      </p:grpSp>
      <p:grpSp>
        <p:nvGrpSpPr>
          <p:cNvPr id="62" name="组合 61"/>
          <p:cNvGrpSpPr/>
          <p:nvPr/>
        </p:nvGrpSpPr>
        <p:grpSpPr>
          <a:xfrm>
            <a:off x="706130" y="2509052"/>
            <a:ext cx="7623657" cy="1323438"/>
            <a:chOff x="624680" y="352864"/>
            <a:chExt cx="7623657" cy="1323438"/>
          </a:xfrm>
        </p:grpSpPr>
        <p:sp>
          <p:nvSpPr>
            <p:cNvPr id="63" name="矩形 62"/>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Group 49"/>
            <p:cNvGrpSpPr/>
            <p:nvPr/>
          </p:nvGrpSpPr>
          <p:grpSpPr>
            <a:xfrm>
              <a:off x="645002" y="352864"/>
              <a:ext cx="7603335" cy="1323438"/>
              <a:chOff x="5194756" y="1553296"/>
              <a:chExt cx="5214694" cy="907671"/>
            </a:xfrm>
          </p:grpSpPr>
          <p:sp>
            <p:nvSpPr>
              <p:cNvPr id="65"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03</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66" name="Group 37"/>
              <p:cNvGrpSpPr/>
              <p:nvPr/>
            </p:nvGrpSpPr>
            <p:grpSpPr>
              <a:xfrm>
                <a:off x="6597416" y="1766135"/>
                <a:ext cx="3812034" cy="641582"/>
                <a:chOff x="1196215" y="4750966"/>
                <a:chExt cx="3812034" cy="641582"/>
              </a:xfrm>
            </p:grpSpPr>
            <p:sp>
              <p:nvSpPr>
                <p:cNvPr id="67"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规划定位</a:t>
                  </a:r>
                </a:p>
              </p:txBody>
            </p:sp>
            <p:sp>
              <p:nvSpPr>
                <p:cNvPr id="68"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Policy interpretation</a:t>
                  </a:r>
                </a:p>
              </p:txBody>
            </p:sp>
          </p:grpSp>
        </p:grpSp>
      </p:grpSp>
      <p:grpSp>
        <p:nvGrpSpPr>
          <p:cNvPr id="69" name="组合 68"/>
          <p:cNvGrpSpPr/>
          <p:nvPr/>
        </p:nvGrpSpPr>
        <p:grpSpPr>
          <a:xfrm>
            <a:off x="706130" y="3782648"/>
            <a:ext cx="7623657" cy="1323438"/>
            <a:chOff x="624680" y="352864"/>
            <a:chExt cx="7623657" cy="1323438"/>
          </a:xfrm>
        </p:grpSpPr>
        <p:sp>
          <p:nvSpPr>
            <p:cNvPr id="70" name="矩形 69"/>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Group 49"/>
            <p:cNvGrpSpPr/>
            <p:nvPr/>
          </p:nvGrpSpPr>
          <p:grpSpPr>
            <a:xfrm>
              <a:off x="645002" y="352864"/>
              <a:ext cx="7603335" cy="1323438"/>
              <a:chOff x="5194756" y="1553296"/>
              <a:chExt cx="5214694" cy="907671"/>
            </a:xfrm>
          </p:grpSpPr>
          <p:sp>
            <p:nvSpPr>
              <p:cNvPr id="72"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04</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73" name="Group 37"/>
              <p:cNvGrpSpPr/>
              <p:nvPr/>
            </p:nvGrpSpPr>
            <p:grpSpPr>
              <a:xfrm>
                <a:off x="6597416" y="1766135"/>
                <a:ext cx="3812034" cy="641582"/>
                <a:chOff x="1196215" y="4750966"/>
                <a:chExt cx="3812034" cy="641582"/>
              </a:xfrm>
            </p:grpSpPr>
            <p:sp>
              <p:nvSpPr>
                <p:cNvPr id="74"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规划目标</a:t>
                  </a:r>
                </a:p>
              </p:txBody>
            </p:sp>
            <p:sp>
              <p:nvSpPr>
                <p:cNvPr id="75"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Planning and positioning</a:t>
                  </a:r>
                </a:p>
              </p:txBody>
            </p:sp>
          </p:grpSp>
        </p:grpSp>
      </p:grpSp>
      <p:grpSp>
        <p:nvGrpSpPr>
          <p:cNvPr id="76" name="组合 75"/>
          <p:cNvGrpSpPr/>
          <p:nvPr/>
        </p:nvGrpSpPr>
        <p:grpSpPr>
          <a:xfrm>
            <a:off x="719192" y="5058304"/>
            <a:ext cx="7623657" cy="1323438"/>
            <a:chOff x="624680" y="352864"/>
            <a:chExt cx="7623657" cy="1323438"/>
          </a:xfrm>
        </p:grpSpPr>
        <p:sp>
          <p:nvSpPr>
            <p:cNvPr id="77" name="矩形 76"/>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Group 49"/>
            <p:cNvGrpSpPr/>
            <p:nvPr/>
          </p:nvGrpSpPr>
          <p:grpSpPr>
            <a:xfrm>
              <a:off x="645002" y="352864"/>
              <a:ext cx="7603335" cy="1323438"/>
              <a:chOff x="5194756" y="1553296"/>
              <a:chExt cx="5214694" cy="907671"/>
            </a:xfrm>
          </p:grpSpPr>
          <p:sp>
            <p:nvSpPr>
              <p:cNvPr id="79"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05</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80" name="Group 37"/>
              <p:cNvGrpSpPr/>
              <p:nvPr/>
            </p:nvGrpSpPr>
            <p:grpSpPr>
              <a:xfrm>
                <a:off x="6597416" y="1766135"/>
                <a:ext cx="3812034" cy="641582"/>
                <a:chOff x="1196215" y="4750966"/>
                <a:chExt cx="3812034" cy="641582"/>
              </a:xfrm>
            </p:grpSpPr>
            <p:sp>
              <p:nvSpPr>
                <p:cNvPr id="81"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现状分析</a:t>
                  </a:r>
                </a:p>
              </p:txBody>
            </p:sp>
            <p:sp>
              <p:nvSpPr>
                <p:cNvPr id="82"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Analysis of the situation</a:t>
                  </a:r>
                </a:p>
              </p:txBody>
            </p:sp>
          </p:grpSp>
        </p:grpSp>
      </p:grpSp>
      <p:grpSp>
        <p:nvGrpSpPr>
          <p:cNvPr id="83" name="组合 82"/>
          <p:cNvGrpSpPr/>
          <p:nvPr/>
        </p:nvGrpSpPr>
        <p:grpSpPr>
          <a:xfrm>
            <a:off x="721934" y="7604780"/>
            <a:ext cx="7623657" cy="2865282"/>
            <a:chOff x="624680" y="352864"/>
            <a:chExt cx="7623657" cy="2865282"/>
          </a:xfrm>
        </p:grpSpPr>
        <p:sp>
          <p:nvSpPr>
            <p:cNvPr id="84" name="矩形 83"/>
            <p:cNvSpPr/>
            <p:nvPr/>
          </p:nvSpPr>
          <p:spPr>
            <a:xfrm>
              <a:off x="624680" y="586253"/>
              <a:ext cx="7373615" cy="25937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49"/>
            <p:cNvGrpSpPr/>
            <p:nvPr/>
          </p:nvGrpSpPr>
          <p:grpSpPr>
            <a:xfrm>
              <a:off x="645002" y="352864"/>
              <a:ext cx="7603335" cy="2865282"/>
              <a:chOff x="5194756" y="1553296"/>
              <a:chExt cx="5214694" cy="1965134"/>
            </a:xfrm>
          </p:grpSpPr>
          <p:sp>
            <p:nvSpPr>
              <p:cNvPr id="86"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07</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87" name="Group 37"/>
              <p:cNvGrpSpPr/>
              <p:nvPr/>
            </p:nvGrpSpPr>
            <p:grpSpPr>
              <a:xfrm>
                <a:off x="6572528" y="1766135"/>
                <a:ext cx="3836922" cy="1752295"/>
                <a:chOff x="1171327" y="4750966"/>
                <a:chExt cx="3836922" cy="1752295"/>
              </a:xfrm>
            </p:grpSpPr>
            <p:sp>
              <p:nvSpPr>
                <p:cNvPr id="88"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专项规划</a:t>
                  </a:r>
                </a:p>
              </p:txBody>
            </p:sp>
            <p:sp>
              <p:nvSpPr>
                <p:cNvPr id="89" name="Rectangle 39"/>
                <p:cNvSpPr/>
                <p:nvPr/>
              </p:nvSpPr>
              <p:spPr>
                <a:xfrm>
                  <a:off x="1196215" y="5099402"/>
                  <a:ext cx="3812034" cy="293147"/>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Special planning</a:t>
                  </a:r>
                </a:p>
              </p:txBody>
            </p:sp>
            <p:sp>
              <p:nvSpPr>
                <p:cNvPr id="90" name="Rectangle 9"/>
                <p:cNvSpPr/>
                <p:nvPr/>
              </p:nvSpPr>
              <p:spPr bwMode="auto">
                <a:xfrm>
                  <a:off x="1171327" y="5318672"/>
                  <a:ext cx="2803640" cy="118458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07—1 </a:t>
                  </a:r>
                  <a:r>
                    <a:rPr lang="zh-CN" altLang="en-US"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展区规划</a:t>
                  </a:r>
                  <a:endPar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endParaRPr>
                </a:p>
                <a:p>
                  <a:pPr marL="88900">
                    <a:defRPr/>
                  </a:pPr>
                  <a:r>
                    <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07—2 </a:t>
                  </a:r>
                  <a:r>
                    <a:rPr lang="zh-CN" altLang="en-US"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游线规划</a:t>
                  </a:r>
                  <a:endPar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endParaRPr>
                </a:p>
                <a:p>
                  <a:pPr marL="88900">
                    <a:defRPr/>
                  </a:pPr>
                  <a:r>
                    <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07—3 </a:t>
                  </a:r>
                  <a:r>
                    <a:rPr lang="zh-CN" altLang="en-US"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消防规划</a:t>
                  </a:r>
                  <a:endPar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endParaRPr>
                </a:p>
                <a:p>
                  <a:pPr marL="88900">
                    <a:defRPr/>
                  </a:pPr>
                  <a:r>
                    <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07—4 </a:t>
                  </a:r>
                  <a:r>
                    <a:rPr lang="zh-CN" altLang="en-US"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活动策划</a:t>
                  </a:r>
                  <a:endParaRPr lang="en-US" altLang="zh-CN" sz="24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endParaRPr>
                </a:p>
              </p:txBody>
            </p:sp>
          </p:grpSp>
        </p:grpSp>
      </p:grpSp>
      <p:grpSp>
        <p:nvGrpSpPr>
          <p:cNvPr id="47" name="组合 46"/>
          <p:cNvGrpSpPr/>
          <p:nvPr/>
        </p:nvGrpSpPr>
        <p:grpSpPr>
          <a:xfrm>
            <a:off x="721934" y="6338166"/>
            <a:ext cx="7623657" cy="1323438"/>
            <a:chOff x="624680" y="352864"/>
            <a:chExt cx="7623657" cy="1323438"/>
          </a:xfrm>
        </p:grpSpPr>
        <p:sp>
          <p:nvSpPr>
            <p:cNvPr id="48" name="矩形 47"/>
            <p:cNvSpPr/>
            <p:nvPr/>
          </p:nvSpPr>
          <p:spPr>
            <a:xfrm>
              <a:off x="624680" y="586252"/>
              <a:ext cx="7373615" cy="105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Group 49"/>
            <p:cNvGrpSpPr/>
            <p:nvPr/>
          </p:nvGrpSpPr>
          <p:grpSpPr>
            <a:xfrm>
              <a:off x="645002" y="352864"/>
              <a:ext cx="7603335" cy="1323438"/>
              <a:chOff x="5194756" y="1553296"/>
              <a:chExt cx="5214694" cy="907671"/>
            </a:xfrm>
          </p:grpSpPr>
          <p:sp>
            <p:nvSpPr>
              <p:cNvPr id="50" name="Rectangle 36"/>
              <p:cNvSpPr/>
              <p:nvPr/>
            </p:nvSpPr>
            <p:spPr>
              <a:xfrm>
                <a:off x="5194756" y="1553296"/>
                <a:ext cx="1541313" cy="907671"/>
              </a:xfrm>
              <a:prstGeom prst="rect">
                <a:avLst/>
              </a:prstGeom>
            </p:spPr>
            <p:txBody>
              <a:bodyPr wrap="square">
                <a:spAutoFit/>
              </a:bodyPr>
              <a:lstStyle/>
              <a:p>
                <a:pPr algn="ctr"/>
                <a:r>
                  <a:rPr lang="en-US" sz="8000" dirty="0">
                    <a:solidFill>
                      <a:srgbClr val="AC5454"/>
                    </a:solidFill>
                    <a:latin typeface="Nexa Bold" panose="02000000000000000000" pitchFamily="50" charset="0"/>
                    <a:ea typeface="Roboto Black" panose="02000000000000000000" pitchFamily="2" charset="0"/>
                    <a:cs typeface="Segoe UI" panose="020B0502040204020203" pitchFamily="34" charset="0"/>
                  </a:rPr>
                  <a:t>06</a:t>
                </a:r>
                <a:endParaRPr lang="en-US" sz="8000" i="0" dirty="0">
                  <a:solidFill>
                    <a:srgbClr val="AC5454"/>
                  </a:solidFill>
                  <a:latin typeface="Nexa Bold" panose="02000000000000000000" pitchFamily="50" charset="0"/>
                  <a:ea typeface="Roboto Black" panose="02000000000000000000" pitchFamily="2" charset="0"/>
                  <a:cs typeface="Segoe UI" panose="020B0502040204020203" pitchFamily="34" charset="0"/>
                </a:endParaRPr>
              </a:p>
            </p:txBody>
          </p:sp>
          <p:grpSp>
            <p:nvGrpSpPr>
              <p:cNvPr id="51" name="Group 37"/>
              <p:cNvGrpSpPr/>
              <p:nvPr/>
            </p:nvGrpSpPr>
            <p:grpSpPr>
              <a:xfrm>
                <a:off x="6597416" y="1766135"/>
                <a:ext cx="3812034" cy="641582"/>
                <a:chOff x="1196215" y="4750966"/>
                <a:chExt cx="3812034" cy="641582"/>
              </a:xfrm>
            </p:grpSpPr>
            <p:sp>
              <p:nvSpPr>
                <p:cNvPr id="52" name="Rectangle 9"/>
                <p:cNvSpPr/>
                <p:nvPr/>
              </p:nvSpPr>
              <p:spPr bwMode="auto">
                <a:xfrm>
                  <a:off x="1196215" y="4750966"/>
                  <a:ext cx="2803640" cy="4126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marL="88900">
                    <a:defRPr/>
                  </a:pPr>
                  <a:r>
                    <a:rPr lang="zh-CN" altLang="en-US" sz="2800" b="1" dirty="0">
                      <a:solidFill>
                        <a:srgbClr val="AC5454"/>
                      </a:solidFill>
                      <a:latin typeface="微软雅黑" panose="020B0503020204020204" pitchFamily="34" charset="-122"/>
                      <a:ea typeface="微软雅黑" panose="020B0503020204020204" pitchFamily="34" charset="-122"/>
                      <a:cs typeface="Segoe UI Light" panose="020B0502040204020203" pitchFamily="34" charset="0"/>
                      <a:sym typeface="Source Sans Pro Bold" charset="0"/>
                    </a:rPr>
                    <a:t>总体规划</a:t>
                  </a:r>
                </a:p>
              </p:txBody>
            </p:sp>
            <p:sp>
              <p:nvSpPr>
                <p:cNvPr id="53" name="Rectangle 39"/>
                <p:cNvSpPr/>
                <p:nvPr/>
              </p:nvSpPr>
              <p:spPr>
                <a:xfrm>
                  <a:off x="1196215" y="5099402"/>
                  <a:ext cx="3812034" cy="293146"/>
                </a:xfrm>
                <a:prstGeom prst="rect">
                  <a:avLst/>
                </a:prstGeom>
              </p:spPr>
              <p:txBody>
                <a:bodyPr wrap="square">
                  <a:spAutoFit/>
                </a:bodyPr>
                <a:lstStyle/>
                <a:p>
                  <a:pPr>
                    <a:lnSpc>
                      <a:spcPct val="120000"/>
                    </a:lnSpc>
                  </a:pPr>
                  <a:r>
                    <a:rPr lang="en-US" sz="2000" b="1" dirty="0">
                      <a:solidFill>
                        <a:schemeClr val="bg1">
                          <a:lumMod val="65000"/>
                        </a:schemeClr>
                      </a:solidFill>
                      <a:latin typeface="Segoe UI Light" panose="020B0502040204020203" pitchFamily="34" charset="0"/>
                      <a:cs typeface="Segoe UI Light" panose="020B0502040204020203" pitchFamily="34" charset="0"/>
                    </a:rPr>
                    <a:t>The overall planning</a:t>
                  </a:r>
                </a:p>
              </p:txBody>
            </p:sp>
          </p:gr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IMG_20200606_145332"/>
          <p:cNvPicPr>
            <a:picLocks noChangeAspect="1"/>
          </p:cNvPicPr>
          <p:nvPr/>
        </p:nvPicPr>
        <p:blipFill>
          <a:blip r:embed="rId2" cstate="print"/>
          <a:srcRect b="33772"/>
          <a:stretch>
            <a:fillRect/>
          </a:stretch>
        </p:blipFill>
        <p:spPr>
          <a:xfrm>
            <a:off x="8150225" y="6035040"/>
            <a:ext cx="6555740" cy="3282950"/>
          </a:xfrm>
          <a:prstGeom prst="rect">
            <a:avLst/>
          </a:prstGeom>
        </p:spPr>
      </p:pic>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
        <p:nvSpPr>
          <p:cNvPr id="50" name="文本框 49"/>
          <p:cNvSpPr txBox="1"/>
          <p:nvPr/>
        </p:nvSpPr>
        <p:spPr>
          <a:xfrm>
            <a:off x="488315" y="9463405"/>
            <a:ext cx="12908915" cy="922020"/>
          </a:xfrm>
          <a:prstGeom prst="rect">
            <a:avLst/>
          </a:prstGeom>
          <a:noFill/>
        </p:spPr>
        <p:txBody>
          <a:bodyPr wrap="square" rtlCol="0" anchor="t">
            <a:spAutoFit/>
          </a:bodyPr>
          <a:lstStyle/>
          <a:p>
            <a:pPr indent="457200" fontAlgn="auto">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主入口广场现状整体条件都较好，适合布置主要展园，可布置大型构筑。考虑到花博会开展期间的人流量，可布置围挡等，进行人流疏散。</a:t>
            </a:r>
          </a:p>
        </p:txBody>
      </p:sp>
      <p:sp>
        <p:nvSpPr>
          <p:cNvPr id="11" name="矩形 10"/>
          <p:cNvSpPr/>
          <p:nvPr/>
        </p:nvSpPr>
        <p:spPr>
          <a:xfrm>
            <a:off x="233961" y="1768770"/>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1</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、主入口广场现状分析</a:t>
            </a:r>
          </a:p>
        </p:txBody>
      </p:sp>
      <p:pic>
        <p:nvPicPr>
          <p:cNvPr id="2" name="图片 1" descr="IMG_20200606_144419"/>
          <p:cNvPicPr>
            <a:picLocks noChangeAspect="1"/>
          </p:cNvPicPr>
          <p:nvPr/>
        </p:nvPicPr>
        <p:blipFill>
          <a:blip r:embed="rId3" cstate="print"/>
          <a:srcRect t="25249" b="9889"/>
          <a:stretch>
            <a:fillRect/>
          </a:stretch>
        </p:blipFill>
        <p:spPr>
          <a:xfrm>
            <a:off x="243205" y="2165985"/>
            <a:ext cx="7781925" cy="3785235"/>
          </a:xfrm>
          <a:prstGeom prst="rect">
            <a:avLst/>
          </a:prstGeom>
        </p:spPr>
      </p:pic>
      <p:pic>
        <p:nvPicPr>
          <p:cNvPr id="3" name="图片 2" descr="QQ图片20200629191954"/>
          <p:cNvPicPr>
            <a:picLocks noChangeAspect="1"/>
          </p:cNvPicPr>
          <p:nvPr/>
        </p:nvPicPr>
        <p:blipFill>
          <a:blip r:embed="rId4" cstate="print"/>
          <a:srcRect t="8356"/>
          <a:stretch>
            <a:fillRect/>
          </a:stretch>
        </p:blipFill>
        <p:spPr>
          <a:xfrm>
            <a:off x="243205" y="6038215"/>
            <a:ext cx="7781925" cy="3280410"/>
          </a:xfrm>
          <a:prstGeom prst="rect">
            <a:avLst/>
          </a:prstGeom>
        </p:spPr>
      </p:pic>
      <p:pic>
        <p:nvPicPr>
          <p:cNvPr id="5" name="图片 4" descr="IMG_20200606_145405"/>
          <p:cNvPicPr>
            <a:picLocks noChangeAspect="1"/>
          </p:cNvPicPr>
          <p:nvPr/>
        </p:nvPicPr>
        <p:blipFill>
          <a:blip r:embed="rId5" cstate="print"/>
          <a:srcRect t="22960"/>
          <a:stretch>
            <a:fillRect/>
          </a:stretch>
        </p:blipFill>
        <p:spPr>
          <a:xfrm>
            <a:off x="8150225" y="2167255"/>
            <a:ext cx="6555740" cy="3788410"/>
          </a:xfrm>
          <a:prstGeom prst="rect">
            <a:avLst/>
          </a:prstGeom>
        </p:spPr>
      </p:pic>
      <p:sp>
        <p:nvSpPr>
          <p:cNvPr id="191514" name="文本框 26"/>
          <p:cNvSpPr txBox="1"/>
          <p:nvPr/>
        </p:nvSpPr>
        <p:spPr>
          <a:xfrm>
            <a:off x="243205" y="2167255"/>
            <a:ext cx="778192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A</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8" name="文本框 26"/>
          <p:cNvSpPr txBox="1"/>
          <p:nvPr/>
        </p:nvSpPr>
        <p:spPr>
          <a:xfrm>
            <a:off x="243205" y="6035040"/>
            <a:ext cx="778192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B</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9" name="文本框 26"/>
          <p:cNvSpPr txBox="1"/>
          <p:nvPr/>
        </p:nvSpPr>
        <p:spPr>
          <a:xfrm>
            <a:off x="8150225" y="2167255"/>
            <a:ext cx="6555740"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C</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10" name="文本框 26"/>
          <p:cNvSpPr txBox="1"/>
          <p:nvPr/>
        </p:nvSpPr>
        <p:spPr>
          <a:xfrm>
            <a:off x="8150225" y="6038215"/>
            <a:ext cx="6555740"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D</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13" name="任意多边形 12"/>
          <p:cNvSpPr/>
          <p:nvPr/>
        </p:nvSpPr>
        <p:spPr>
          <a:xfrm>
            <a:off x="243205" y="4189095"/>
            <a:ext cx="7782560" cy="1755140"/>
          </a:xfrm>
          <a:custGeom>
            <a:avLst/>
            <a:gdLst>
              <a:gd name="connisteX0" fmla="*/ 0 w 7878445"/>
              <a:gd name="connsiteY0" fmla="*/ 299085 h 1755140"/>
              <a:gd name="connisteX1" fmla="*/ 3102610 w 7878445"/>
              <a:gd name="connsiteY1" fmla="*/ 13335 h 1755140"/>
              <a:gd name="connisteX2" fmla="*/ 5850890 w 7878445"/>
              <a:gd name="connsiteY2" fmla="*/ 0 h 1755140"/>
              <a:gd name="connisteX3" fmla="*/ 7865110 w 7878445"/>
              <a:gd name="connsiteY3" fmla="*/ 258445 h 1755140"/>
              <a:gd name="connisteX4" fmla="*/ 7878445 w 7878445"/>
              <a:gd name="connsiteY4" fmla="*/ 1755140 h 1755140"/>
              <a:gd name="connisteX5" fmla="*/ 27305 w 7878445"/>
              <a:gd name="connsiteY5" fmla="*/ 1755140 h 1755140"/>
              <a:gd name="connisteX6" fmla="*/ 0 w 7878445"/>
              <a:gd name="connsiteY6" fmla="*/ 299085 h 17551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7878445" h="1755140">
                <a:moveTo>
                  <a:pt x="0" y="299085"/>
                </a:moveTo>
                <a:lnTo>
                  <a:pt x="3102610" y="13335"/>
                </a:lnTo>
                <a:lnTo>
                  <a:pt x="5850890" y="0"/>
                </a:lnTo>
                <a:lnTo>
                  <a:pt x="7865110" y="258445"/>
                </a:lnTo>
                <a:lnTo>
                  <a:pt x="7878445" y="1755140"/>
                </a:lnTo>
                <a:lnTo>
                  <a:pt x="27305" y="1755140"/>
                </a:lnTo>
                <a:lnTo>
                  <a:pt x="0" y="299085"/>
                </a:lnTo>
                <a:close/>
              </a:path>
            </a:pathLst>
          </a:custGeom>
          <a:solidFill>
            <a:srgbClr val="FBE5D6">
              <a:alpha val="50000"/>
            </a:srgbClr>
          </a:solidFill>
          <a:ln>
            <a:solidFill>
              <a:srgbClr val="AC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29895" y="2760345"/>
            <a:ext cx="7592695" cy="1143000"/>
          </a:xfrm>
          <a:custGeom>
            <a:avLst/>
            <a:gdLst>
              <a:gd name="connisteX0" fmla="*/ 0 w 7592695"/>
              <a:gd name="connsiteY0" fmla="*/ 1143000 h 1143000"/>
              <a:gd name="connisteX1" fmla="*/ 81280 w 7592695"/>
              <a:gd name="connsiteY1" fmla="*/ 1061085 h 1143000"/>
              <a:gd name="connisteX2" fmla="*/ 149225 w 7592695"/>
              <a:gd name="connsiteY2" fmla="*/ 1033780 h 1143000"/>
              <a:gd name="connisteX3" fmla="*/ 421640 w 7592695"/>
              <a:gd name="connsiteY3" fmla="*/ 897890 h 1143000"/>
              <a:gd name="connisteX4" fmla="*/ 1061085 w 7592695"/>
              <a:gd name="connsiteY4" fmla="*/ 829945 h 1143000"/>
              <a:gd name="connisteX5" fmla="*/ 1360805 w 7592695"/>
              <a:gd name="connsiteY5" fmla="*/ 815975 h 1143000"/>
              <a:gd name="connisteX6" fmla="*/ 1374140 w 7592695"/>
              <a:gd name="connsiteY6" fmla="*/ 571500 h 1143000"/>
              <a:gd name="connisteX7" fmla="*/ 1238250 w 7592695"/>
              <a:gd name="connsiteY7" fmla="*/ 434975 h 1143000"/>
              <a:gd name="connisteX8" fmla="*/ 1564640 w 7592695"/>
              <a:gd name="connsiteY8" fmla="*/ 353695 h 1143000"/>
              <a:gd name="connisteX9" fmla="*/ 1673225 w 7592695"/>
              <a:gd name="connsiteY9" fmla="*/ 271780 h 1143000"/>
              <a:gd name="connisteX10" fmla="*/ 2000250 w 7592695"/>
              <a:gd name="connsiteY10" fmla="*/ 271780 h 1143000"/>
              <a:gd name="connisteX11" fmla="*/ 2816225 w 7592695"/>
              <a:gd name="connsiteY11" fmla="*/ 231140 h 1143000"/>
              <a:gd name="connisteX12" fmla="*/ 2925445 w 7592695"/>
              <a:gd name="connsiteY12" fmla="*/ 285750 h 1143000"/>
              <a:gd name="connisteX13" fmla="*/ 3333750 w 7592695"/>
              <a:gd name="connsiteY13" fmla="*/ 244475 h 1143000"/>
              <a:gd name="connisteX14" fmla="*/ 3347085 w 7592695"/>
              <a:gd name="connsiteY14" fmla="*/ 121920 h 1143000"/>
              <a:gd name="connisteX15" fmla="*/ 3660140 w 7592695"/>
              <a:gd name="connsiteY15" fmla="*/ 135890 h 1143000"/>
              <a:gd name="connisteX16" fmla="*/ 3863975 w 7592695"/>
              <a:gd name="connsiteY16" fmla="*/ 26670 h 1143000"/>
              <a:gd name="connisteX17" fmla="*/ 4340225 w 7592695"/>
              <a:gd name="connsiteY17" fmla="*/ 0 h 1143000"/>
              <a:gd name="connisteX18" fmla="*/ 4381500 w 7592695"/>
              <a:gd name="connsiteY18" fmla="*/ 53975 h 1143000"/>
              <a:gd name="connisteX19" fmla="*/ 4694555 w 7592695"/>
              <a:gd name="connsiteY19" fmla="*/ 40640 h 1143000"/>
              <a:gd name="connisteX20" fmla="*/ 4898390 w 7592695"/>
              <a:gd name="connsiteY20" fmla="*/ 203835 h 1143000"/>
              <a:gd name="connisteX21" fmla="*/ 5156835 w 7592695"/>
              <a:gd name="connsiteY21" fmla="*/ 271780 h 1143000"/>
              <a:gd name="connisteX22" fmla="*/ 5374640 w 7592695"/>
              <a:gd name="connsiteY22" fmla="*/ 367030 h 1143000"/>
              <a:gd name="connisteX23" fmla="*/ 7184390 w 7592695"/>
              <a:gd name="connsiteY23" fmla="*/ 353695 h 1143000"/>
              <a:gd name="connisteX24" fmla="*/ 7320280 w 7592695"/>
              <a:gd name="connsiteY24" fmla="*/ 203835 h 1143000"/>
              <a:gd name="connisteX25" fmla="*/ 7524750 w 7592695"/>
              <a:gd name="connsiteY25" fmla="*/ 149225 h 1143000"/>
              <a:gd name="connisteX26" fmla="*/ 7592695 w 7592695"/>
              <a:gd name="connsiteY26" fmla="*/ 258445 h 1143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Lst>
            <a:rect l="l" t="t" r="r" b="b"/>
            <a:pathLst>
              <a:path w="7592695" h="1143000">
                <a:moveTo>
                  <a:pt x="0" y="1143000"/>
                </a:moveTo>
                <a:lnTo>
                  <a:pt x="81280" y="1061085"/>
                </a:lnTo>
                <a:lnTo>
                  <a:pt x="149225" y="1033780"/>
                </a:lnTo>
                <a:lnTo>
                  <a:pt x="421640" y="897890"/>
                </a:lnTo>
                <a:lnTo>
                  <a:pt x="1061085" y="829945"/>
                </a:lnTo>
                <a:lnTo>
                  <a:pt x="1360805" y="815975"/>
                </a:lnTo>
                <a:lnTo>
                  <a:pt x="1374140" y="571500"/>
                </a:lnTo>
                <a:lnTo>
                  <a:pt x="1238250" y="434975"/>
                </a:lnTo>
                <a:lnTo>
                  <a:pt x="1564640" y="353695"/>
                </a:lnTo>
                <a:lnTo>
                  <a:pt x="1673225" y="271780"/>
                </a:lnTo>
                <a:lnTo>
                  <a:pt x="2000250" y="271780"/>
                </a:lnTo>
                <a:lnTo>
                  <a:pt x="2816225" y="231140"/>
                </a:lnTo>
                <a:lnTo>
                  <a:pt x="2925445" y="285750"/>
                </a:lnTo>
                <a:lnTo>
                  <a:pt x="3333750" y="244475"/>
                </a:lnTo>
                <a:lnTo>
                  <a:pt x="3347085" y="121920"/>
                </a:lnTo>
                <a:lnTo>
                  <a:pt x="3660140" y="135890"/>
                </a:lnTo>
                <a:lnTo>
                  <a:pt x="3863975" y="26670"/>
                </a:lnTo>
                <a:lnTo>
                  <a:pt x="4340225" y="0"/>
                </a:lnTo>
                <a:lnTo>
                  <a:pt x="4381500" y="53975"/>
                </a:lnTo>
                <a:lnTo>
                  <a:pt x="4694555" y="40640"/>
                </a:lnTo>
                <a:lnTo>
                  <a:pt x="4898390" y="203835"/>
                </a:lnTo>
                <a:lnTo>
                  <a:pt x="5156835" y="271780"/>
                </a:lnTo>
                <a:lnTo>
                  <a:pt x="5374640" y="367030"/>
                </a:lnTo>
                <a:lnTo>
                  <a:pt x="7184390" y="353695"/>
                </a:lnTo>
                <a:lnTo>
                  <a:pt x="7320280" y="203835"/>
                </a:lnTo>
                <a:lnTo>
                  <a:pt x="7524750" y="149225"/>
                </a:lnTo>
                <a:lnTo>
                  <a:pt x="7592695" y="258445"/>
                </a:lnTo>
              </a:path>
            </a:pathLst>
          </a:custGeom>
          <a:noFill/>
          <a:ln w="28575">
            <a:solidFill>
              <a:srgbClr val="AC545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38325" y="4836160"/>
            <a:ext cx="4966970" cy="1076325"/>
          </a:xfrm>
          <a:prstGeom prst="rect">
            <a:avLst/>
          </a:prstGeom>
          <a:noFill/>
        </p:spPr>
        <p:txBody>
          <a:bodyPr wrap="square" rtlCol="0">
            <a:spAutoFit/>
          </a:bodyPr>
          <a:lstStyle/>
          <a:p>
            <a:pPr indent="457200" fontAlgn="auto"/>
            <a:r>
              <a:rPr lang="zh-CN" altLang="en-US" sz="1600">
                <a:solidFill>
                  <a:schemeClr val="bg1"/>
                </a:solidFill>
                <a:latin typeface="微软雅黑" panose="020B0503020204020204" pitchFamily="34" charset="-122"/>
                <a:ea typeface="微软雅黑" panose="020B0503020204020204" pitchFamily="34" charset="-122"/>
              </a:rPr>
              <a:t>入口广场以主展览馆建筑群为中轴对称展开，面积大，视线开阔，便于结合主要展园布置大型构筑。</a:t>
            </a:r>
          </a:p>
          <a:p>
            <a:pPr indent="457200" fontAlgn="auto"/>
            <a:r>
              <a:rPr lang="zh-CN" altLang="en-US" sz="1600">
                <a:solidFill>
                  <a:schemeClr val="bg1"/>
                </a:solidFill>
                <a:latin typeface="微软雅黑" panose="020B0503020204020204" pitchFamily="34" charset="-122"/>
                <a:ea typeface="微软雅黑" panose="020B0503020204020204" pitchFamily="34" charset="-122"/>
              </a:rPr>
              <a:t>主展馆建筑群高度约</a:t>
            </a:r>
            <a:r>
              <a:rPr lang="en-US" altLang="zh-CN" sz="1600">
                <a:solidFill>
                  <a:schemeClr val="bg1"/>
                </a:solidFill>
                <a:latin typeface="微软雅黑" panose="020B0503020204020204" pitchFamily="34" charset="-122"/>
                <a:ea typeface="微软雅黑" panose="020B0503020204020204" pitchFamily="34" charset="-122"/>
              </a:rPr>
              <a:t>12</a:t>
            </a:r>
            <a:r>
              <a:rPr lang="zh-CN" altLang="en-US" sz="1600">
                <a:solidFill>
                  <a:schemeClr val="bg1"/>
                </a:solidFill>
                <a:latin typeface="微软雅黑" panose="020B0503020204020204" pitchFamily="34" charset="-122"/>
                <a:ea typeface="微软雅黑" panose="020B0503020204020204" pitchFamily="34" charset="-122"/>
              </a:rPr>
              <a:t>米</a:t>
            </a:r>
            <a:r>
              <a:rPr lang="en-US" altLang="zh-CN" sz="1600">
                <a:solidFill>
                  <a:schemeClr val="bg1"/>
                </a:solidFill>
                <a:latin typeface="微软雅黑" panose="020B0503020204020204" pitchFamily="34" charset="-122"/>
                <a:ea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rPr>
              <a:t>因此在广场内设置的构筑高度也不宜阻挡主展馆建筑群。</a:t>
            </a:r>
          </a:p>
        </p:txBody>
      </p:sp>
      <p:sp>
        <p:nvSpPr>
          <p:cNvPr id="16" name="任意多边形 15"/>
          <p:cNvSpPr/>
          <p:nvPr/>
        </p:nvSpPr>
        <p:spPr>
          <a:xfrm>
            <a:off x="9437370" y="4556125"/>
            <a:ext cx="4721860" cy="1399540"/>
          </a:xfrm>
          <a:custGeom>
            <a:avLst/>
            <a:gdLst>
              <a:gd name="connisteX0" fmla="*/ 41275 w 4721860"/>
              <a:gd name="connsiteY0" fmla="*/ 1428750 h 1428750"/>
              <a:gd name="connisteX1" fmla="*/ 2245360 w 4721860"/>
              <a:gd name="connsiteY1" fmla="*/ 13970 h 1428750"/>
              <a:gd name="connisteX2" fmla="*/ 2721610 w 4721860"/>
              <a:gd name="connsiteY2" fmla="*/ 0 h 1428750"/>
              <a:gd name="connisteX3" fmla="*/ 4721860 w 4721860"/>
              <a:gd name="connsiteY3" fmla="*/ 1415415 h 1428750"/>
              <a:gd name="connisteX4" fmla="*/ 0 w 4721860"/>
              <a:gd name="connsiteY4" fmla="*/ 1415415 h 142875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21860" h="1428750">
                <a:moveTo>
                  <a:pt x="41275" y="1428750"/>
                </a:moveTo>
                <a:lnTo>
                  <a:pt x="2245360" y="13970"/>
                </a:lnTo>
                <a:lnTo>
                  <a:pt x="2721610" y="0"/>
                </a:lnTo>
                <a:lnTo>
                  <a:pt x="4721860" y="1415415"/>
                </a:lnTo>
                <a:lnTo>
                  <a:pt x="0" y="1415415"/>
                </a:lnTo>
              </a:path>
            </a:pathLst>
          </a:custGeom>
          <a:solidFill>
            <a:schemeClr val="bg2">
              <a:alpha val="38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箭头连接符 16"/>
          <p:cNvCxnSpPr/>
          <p:nvPr/>
        </p:nvCxnSpPr>
        <p:spPr>
          <a:xfrm>
            <a:off x="10172700" y="4980940"/>
            <a:ext cx="322453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1409045" y="4644390"/>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6m</a:t>
            </a:r>
          </a:p>
        </p:txBody>
      </p:sp>
      <p:sp>
        <p:nvSpPr>
          <p:cNvPr id="23" name="文本框 22"/>
          <p:cNvSpPr txBox="1"/>
          <p:nvPr/>
        </p:nvSpPr>
        <p:spPr>
          <a:xfrm>
            <a:off x="10342880" y="5075555"/>
            <a:ext cx="2910840" cy="1076325"/>
          </a:xfrm>
          <a:prstGeom prst="rect">
            <a:avLst/>
          </a:prstGeom>
          <a:noFill/>
        </p:spPr>
        <p:txBody>
          <a:bodyPr wrap="square" rtlCol="0">
            <a:spAutoFit/>
          </a:bodyPr>
          <a:lstStyle/>
          <a:p>
            <a:pPr indent="457200" fontAlgn="auto"/>
            <a:r>
              <a:rPr lang="zh-CN" sz="1600" dirty="0">
                <a:solidFill>
                  <a:schemeClr val="bg1"/>
                </a:solidFill>
                <a:latin typeface="微软雅黑" panose="020B0503020204020204" pitchFamily="34" charset="-122"/>
                <a:ea typeface="微软雅黑" panose="020B0503020204020204" pitchFamily="34" charset="-122"/>
              </a:rPr>
              <a:t>银杏树之间间隔约</a:t>
            </a:r>
            <a:r>
              <a:rPr lang="en-US" altLang="zh-CN" sz="1600" dirty="0">
                <a:solidFill>
                  <a:schemeClr val="bg1"/>
                </a:solidFill>
                <a:latin typeface="微软雅黑" panose="020B0503020204020204" pitchFamily="34" charset="-122"/>
                <a:ea typeface="微软雅黑" panose="020B0503020204020204" pitchFamily="34" charset="-122"/>
              </a:rPr>
              <a:t>6</a:t>
            </a:r>
            <a:r>
              <a:rPr lang="zh-CN" altLang="en-US" sz="1600" dirty="0">
                <a:solidFill>
                  <a:schemeClr val="bg1"/>
                </a:solidFill>
                <a:latin typeface="微软雅黑" panose="020B0503020204020204" pitchFamily="34" charset="-122"/>
                <a:ea typeface="微软雅黑" panose="020B0503020204020204" pitchFamily="34" charset="-122"/>
              </a:rPr>
              <a:t>米，且枝下空间充足，因此银杏林也可布置展园。</a:t>
            </a:r>
          </a:p>
          <a:p>
            <a:pPr indent="457200" fontAlgn="auto"/>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2878455" y="7576820"/>
            <a:ext cx="4055745" cy="1741170"/>
          </a:xfrm>
          <a:custGeom>
            <a:avLst/>
            <a:gdLst>
              <a:gd name="connisteX0" fmla="*/ 0 w 4069080"/>
              <a:gd name="connsiteY0" fmla="*/ 1755775 h 1782445"/>
              <a:gd name="connisteX1" fmla="*/ 1497330 w 4069080"/>
              <a:gd name="connsiteY1" fmla="*/ 0 h 1782445"/>
              <a:gd name="connisteX2" fmla="*/ 1864360 w 4069080"/>
              <a:gd name="connsiteY2" fmla="*/ 0 h 1782445"/>
              <a:gd name="connisteX3" fmla="*/ 4069080 w 4069080"/>
              <a:gd name="connsiteY3" fmla="*/ 1782445 h 1782445"/>
              <a:gd name="connisteX4" fmla="*/ 0 w 4069080"/>
              <a:gd name="connsiteY4" fmla="*/ 1755775 h 178244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069080" h="1782445">
                <a:moveTo>
                  <a:pt x="0" y="1755775"/>
                </a:moveTo>
                <a:lnTo>
                  <a:pt x="1497330" y="0"/>
                </a:lnTo>
                <a:lnTo>
                  <a:pt x="1864360" y="0"/>
                </a:lnTo>
                <a:lnTo>
                  <a:pt x="4069080" y="1782445"/>
                </a:lnTo>
                <a:lnTo>
                  <a:pt x="0" y="1755775"/>
                </a:lnTo>
                <a:close/>
              </a:path>
            </a:pathLst>
          </a:custGeom>
          <a:solidFill>
            <a:srgbClr val="FBE5D6">
              <a:alpha val="50000"/>
            </a:srgbClr>
          </a:solidFill>
          <a:ln>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8158480" y="8216265"/>
            <a:ext cx="6558915" cy="1089025"/>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6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70010" y="7195820"/>
            <a:ext cx="5728970" cy="1007110"/>
          </a:xfrm>
          <a:custGeom>
            <a:avLst/>
            <a:gdLst>
              <a:gd name="connisteX0" fmla="*/ 68580 w 5728970"/>
              <a:gd name="connsiteY0" fmla="*/ 1007110 h 1007110"/>
              <a:gd name="connisteX1" fmla="*/ 0 w 5728970"/>
              <a:gd name="connsiteY1" fmla="*/ 517525 h 1007110"/>
              <a:gd name="connisteX2" fmla="*/ 245110 w 5728970"/>
              <a:gd name="connsiteY2" fmla="*/ 149860 h 1007110"/>
              <a:gd name="connisteX3" fmla="*/ 517525 w 5728970"/>
              <a:gd name="connsiteY3" fmla="*/ 0 h 1007110"/>
              <a:gd name="connisteX4" fmla="*/ 979805 w 5728970"/>
              <a:gd name="connsiteY4" fmla="*/ 285750 h 1007110"/>
              <a:gd name="connisteX5" fmla="*/ 1170305 w 5728970"/>
              <a:gd name="connsiteY5" fmla="*/ 462915 h 1007110"/>
              <a:gd name="connisteX6" fmla="*/ 1415415 w 5728970"/>
              <a:gd name="connsiteY6" fmla="*/ 340360 h 1007110"/>
              <a:gd name="connisteX7" fmla="*/ 1565275 w 5728970"/>
              <a:gd name="connsiteY7" fmla="*/ 136525 h 1007110"/>
              <a:gd name="connisteX8" fmla="*/ 2000250 w 5728970"/>
              <a:gd name="connsiteY8" fmla="*/ 231775 h 1007110"/>
              <a:gd name="connisteX9" fmla="*/ 2232025 w 5728970"/>
              <a:gd name="connsiteY9" fmla="*/ 558165 h 1007110"/>
              <a:gd name="connisteX10" fmla="*/ 2340610 w 5728970"/>
              <a:gd name="connsiteY10" fmla="*/ 708025 h 1007110"/>
              <a:gd name="connisteX11" fmla="*/ 2517775 w 5728970"/>
              <a:gd name="connsiteY11" fmla="*/ 748665 h 1007110"/>
              <a:gd name="connisteX12" fmla="*/ 2680970 w 5728970"/>
              <a:gd name="connsiteY12" fmla="*/ 558165 h 1007110"/>
              <a:gd name="connisteX13" fmla="*/ 2789555 w 5728970"/>
              <a:gd name="connsiteY13" fmla="*/ 313055 h 1007110"/>
              <a:gd name="connisteX14" fmla="*/ 3102610 w 5728970"/>
              <a:gd name="connsiteY14" fmla="*/ 285750 h 1007110"/>
              <a:gd name="connisteX15" fmla="*/ 3402330 w 5728970"/>
              <a:gd name="connsiteY15" fmla="*/ 517525 h 1007110"/>
              <a:gd name="connisteX16" fmla="*/ 3756025 w 5728970"/>
              <a:gd name="connsiteY16" fmla="*/ 217805 h 1007110"/>
              <a:gd name="connisteX17" fmla="*/ 4027805 w 5728970"/>
              <a:gd name="connsiteY17" fmla="*/ 231775 h 1007110"/>
              <a:gd name="connisteX18" fmla="*/ 4177665 w 5728970"/>
              <a:gd name="connsiteY18" fmla="*/ 367665 h 1007110"/>
              <a:gd name="connisteX19" fmla="*/ 4504055 w 5728970"/>
              <a:gd name="connsiteY19" fmla="*/ 163195 h 1007110"/>
              <a:gd name="connisteX20" fmla="*/ 4831080 w 5728970"/>
              <a:gd name="connsiteY20" fmla="*/ 299720 h 1007110"/>
              <a:gd name="connisteX21" fmla="*/ 5075555 w 5728970"/>
              <a:gd name="connsiteY21" fmla="*/ 462915 h 1007110"/>
              <a:gd name="connisteX22" fmla="*/ 5511165 w 5728970"/>
              <a:gd name="connsiteY22" fmla="*/ 217805 h 1007110"/>
              <a:gd name="connisteX23" fmla="*/ 5728970 w 5728970"/>
              <a:gd name="connsiteY23" fmla="*/ 285750 h 1007110"/>
              <a:gd name="connisteX24" fmla="*/ 5728970 w 5728970"/>
              <a:gd name="connsiteY24" fmla="*/ 979805 h 10071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Lst>
            <a:rect l="l" t="t" r="r" b="b"/>
            <a:pathLst>
              <a:path w="5728970" h="1007110">
                <a:moveTo>
                  <a:pt x="68580" y="1007110"/>
                </a:moveTo>
                <a:lnTo>
                  <a:pt x="0" y="517525"/>
                </a:lnTo>
                <a:lnTo>
                  <a:pt x="245110" y="149860"/>
                </a:lnTo>
                <a:lnTo>
                  <a:pt x="517525" y="0"/>
                </a:lnTo>
                <a:lnTo>
                  <a:pt x="979805" y="285750"/>
                </a:lnTo>
                <a:lnTo>
                  <a:pt x="1170305" y="462915"/>
                </a:lnTo>
                <a:lnTo>
                  <a:pt x="1415415" y="340360"/>
                </a:lnTo>
                <a:lnTo>
                  <a:pt x="1565275" y="136525"/>
                </a:lnTo>
                <a:lnTo>
                  <a:pt x="2000250" y="231775"/>
                </a:lnTo>
                <a:lnTo>
                  <a:pt x="2232025" y="558165"/>
                </a:lnTo>
                <a:lnTo>
                  <a:pt x="2340610" y="708025"/>
                </a:lnTo>
                <a:lnTo>
                  <a:pt x="2517775" y="748665"/>
                </a:lnTo>
                <a:lnTo>
                  <a:pt x="2680970" y="558165"/>
                </a:lnTo>
                <a:lnTo>
                  <a:pt x="2789555" y="313055"/>
                </a:lnTo>
                <a:lnTo>
                  <a:pt x="3102610" y="285750"/>
                </a:lnTo>
                <a:lnTo>
                  <a:pt x="3402330" y="517525"/>
                </a:lnTo>
                <a:lnTo>
                  <a:pt x="3756025" y="217805"/>
                </a:lnTo>
                <a:lnTo>
                  <a:pt x="4027805" y="231775"/>
                </a:lnTo>
                <a:lnTo>
                  <a:pt x="4177665" y="367665"/>
                </a:lnTo>
                <a:lnTo>
                  <a:pt x="4504055" y="163195"/>
                </a:lnTo>
                <a:lnTo>
                  <a:pt x="4831080" y="299720"/>
                </a:lnTo>
                <a:lnTo>
                  <a:pt x="5075555" y="462915"/>
                </a:lnTo>
                <a:lnTo>
                  <a:pt x="5511165" y="217805"/>
                </a:lnTo>
                <a:lnTo>
                  <a:pt x="5728970" y="285750"/>
                </a:lnTo>
                <a:lnTo>
                  <a:pt x="5728970" y="979805"/>
                </a:lnTo>
              </a:path>
            </a:pathLst>
          </a:custGeom>
          <a:noFill/>
          <a:ln w="38100">
            <a:solidFill>
              <a:srgbClr val="B4593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258185" y="8668385"/>
            <a:ext cx="2910840" cy="583565"/>
          </a:xfrm>
          <a:prstGeom prst="rect">
            <a:avLst/>
          </a:prstGeom>
          <a:noFill/>
        </p:spPr>
        <p:txBody>
          <a:bodyPr wrap="square" rtlCol="0">
            <a:spAutoFit/>
          </a:bodyPr>
          <a:lstStyle/>
          <a:p>
            <a:pPr indent="457200" fontAlgn="auto"/>
            <a:r>
              <a:rPr lang="zh-CN" sz="1600" dirty="0">
                <a:solidFill>
                  <a:schemeClr val="bg1"/>
                </a:solidFill>
                <a:latin typeface="微软雅黑" panose="020B0503020204020204" pitchFamily="34" charset="-122"/>
                <a:ea typeface="微软雅黑" panose="020B0503020204020204" pitchFamily="34" charset="-122"/>
              </a:rPr>
              <a:t>树池之间间隔约</a:t>
            </a:r>
            <a:r>
              <a:rPr lang="en-US" altLang="zh-CN" sz="1600" dirty="0">
                <a:solidFill>
                  <a:schemeClr val="bg1"/>
                </a:solidFill>
                <a:latin typeface="微软雅黑" panose="020B0503020204020204" pitchFamily="34" charset="-122"/>
                <a:ea typeface="微软雅黑" panose="020B0503020204020204" pitchFamily="34" charset="-122"/>
              </a:rPr>
              <a:t>3.4</a:t>
            </a:r>
            <a:r>
              <a:rPr lang="zh-CN" altLang="en-US" sz="1600" dirty="0">
                <a:solidFill>
                  <a:schemeClr val="bg1"/>
                </a:solidFill>
                <a:latin typeface="微软雅黑" panose="020B0503020204020204" pitchFamily="34" charset="-122"/>
                <a:ea typeface="微软雅黑" panose="020B0503020204020204" pitchFamily="34" charset="-122"/>
              </a:rPr>
              <a:t>米，可满足游客通行和休息的需求。</a:t>
            </a:r>
          </a:p>
        </p:txBody>
      </p:sp>
      <p:cxnSp>
        <p:nvCxnSpPr>
          <p:cNvPr id="31" name="直接箭头连接符 30"/>
          <p:cNvCxnSpPr/>
          <p:nvPr/>
        </p:nvCxnSpPr>
        <p:spPr>
          <a:xfrm>
            <a:off x="3514090" y="8447405"/>
            <a:ext cx="244919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114800" y="8110855"/>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3.4m</a:t>
            </a:r>
          </a:p>
        </p:txBody>
      </p:sp>
      <p:sp>
        <p:nvSpPr>
          <p:cNvPr id="33" name="文本框 32"/>
          <p:cNvSpPr txBox="1"/>
          <p:nvPr/>
        </p:nvSpPr>
        <p:spPr>
          <a:xfrm>
            <a:off x="9834245" y="8422005"/>
            <a:ext cx="4175760" cy="829945"/>
          </a:xfrm>
          <a:prstGeom prst="rect">
            <a:avLst/>
          </a:prstGeom>
          <a:noFill/>
        </p:spPr>
        <p:txBody>
          <a:bodyPr wrap="square" rtlCol="0">
            <a:spAutoFit/>
          </a:bodyPr>
          <a:lstStyle/>
          <a:p>
            <a:pPr indent="457200" fontAlgn="auto"/>
            <a:r>
              <a:rPr lang="zh-CN" sz="1600">
                <a:solidFill>
                  <a:schemeClr val="bg1"/>
                </a:solidFill>
                <a:latin typeface="微软雅黑" panose="020B0503020204020204" pitchFamily="34" charset="-122"/>
                <a:ea typeface="微软雅黑" panose="020B0503020204020204" pitchFamily="34" charset="-122"/>
              </a:rPr>
              <a:t>银杏林左边观光车售票和停车处，较为嘈杂喧闹，且景观品质不高，因此展园宜布置在银杏林内部，以桂花作为视线遮挡。</a:t>
            </a:r>
          </a:p>
        </p:txBody>
      </p:sp>
      <p:sp>
        <p:nvSpPr>
          <p:cNvPr id="28" name="TextBox 27"/>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
        <p:nvSpPr>
          <p:cNvPr id="50" name="文本框 49"/>
          <p:cNvSpPr txBox="1"/>
          <p:nvPr/>
        </p:nvSpPr>
        <p:spPr>
          <a:xfrm>
            <a:off x="393065" y="8860790"/>
            <a:ext cx="7010400" cy="1337945"/>
          </a:xfrm>
          <a:prstGeom prst="rect">
            <a:avLst/>
          </a:prstGeom>
          <a:noFill/>
        </p:spPr>
        <p:txBody>
          <a:bodyPr wrap="square" rtlCol="0" anchor="t">
            <a:spAutoFit/>
          </a:bodyPr>
          <a:lstStyle/>
          <a:p>
            <a:pPr indent="457200" fontAlgn="auto">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星光林主要为</a:t>
            </a:r>
            <a:r>
              <a:rPr lang="zh-CN" sz="1800">
                <a:latin typeface="微软雅黑" panose="020B0503020204020204" pitchFamily="34" charset="-122"/>
                <a:ea typeface="微软雅黑" panose="020B0503020204020204" pitchFamily="34" charset="-122"/>
                <a:sym typeface="+mn-ea"/>
              </a:rPr>
              <a:t>稀林草地，同时内部地形略有起伏，形成天然的生态屏障。因此该片区进行展园设计应充分利用现有的地形、植被条件，突出</a:t>
            </a:r>
            <a:r>
              <a:rPr lang="en-US" altLang="zh-CN" sz="1800">
                <a:latin typeface="微软雅黑" panose="020B0503020204020204" pitchFamily="34" charset="-122"/>
                <a:ea typeface="微软雅黑" panose="020B0503020204020204" pitchFamily="34" charset="-122"/>
                <a:sym typeface="+mn-ea"/>
              </a:rPr>
              <a:t>“</a:t>
            </a:r>
            <a:r>
              <a:rPr lang="zh-CN" altLang="en-US" sz="1800" b="1">
                <a:latin typeface="微软雅黑" panose="020B0503020204020204" pitchFamily="34" charset="-122"/>
                <a:ea typeface="微软雅黑" panose="020B0503020204020204" pitchFamily="34" charset="-122"/>
                <a:sym typeface="+mn-ea"/>
              </a:rPr>
              <a:t>城市融入自然，绿色融入生活</a:t>
            </a:r>
            <a:r>
              <a:rPr lang="en-US" altLang="zh-CN" sz="1800" b="1">
                <a:latin typeface="微软雅黑" panose="020B0503020204020204" pitchFamily="34" charset="-122"/>
                <a:ea typeface="微软雅黑" panose="020B0503020204020204" pitchFamily="34" charset="-122"/>
                <a:sym typeface="+mn-ea"/>
              </a:rPr>
              <a:t>”</a:t>
            </a:r>
            <a:r>
              <a:rPr lang="zh-CN" altLang="en-US" sz="1800">
                <a:latin typeface="微软雅黑" panose="020B0503020204020204" pitchFamily="34" charset="-122"/>
                <a:ea typeface="微软雅黑" panose="020B0503020204020204" pitchFamily="34" charset="-122"/>
                <a:sym typeface="+mn-ea"/>
              </a:rPr>
              <a:t>主题，突出山地特色。</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10"/>
          <p:cNvSpPr/>
          <p:nvPr/>
        </p:nvSpPr>
        <p:spPr>
          <a:xfrm>
            <a:off x="299720" y="1768475"/>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2</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、星光林现状分析</a:t>
            </a:r>
          </a:p>
        </p:txBody>
      </p:sp>
      <p:pic>
        <p:nvPicPr>
          <p:cNvPr id="2" name="图片 1" descr="D:\01唐芝玉\项目\2020花博会\星光林2.jpg星光林2"/>
          <p:cNvPicPr>
            <a:picLocks noChangeAspect="1"/>
          </p:cNvPicPr>
          <p:nvPr/>
        </p:nvPicPr>
        <p:blipFill>
          <a:blip r:embed="rId3" cstate="print"/>
          <a:srcRect l="7681" r="8270"/>
          <a:stretch>
            <a:fillRect/>
          </a:stretch>
        </p:blipFill>
        <p:spPr>
          <a:xfrm>
            <a:off x="380365" y="2289175"/>
            <a:ext cx="7022465" cy="6594475"/>
          </a:xfrm>
          <a:prstGeom prst="rect">
            <a:avLst/>
          </a:prstGeom>
          <a:ln>
            <a:solidFill>
              <a:schemeClr val="tx1"/>
            </a:solidFill>
          </a:ln>
        </p:spPr>
      </p:pic>
      <p:pic>
        <p:nvPicPr>
          <p:cNvPr id="3" name="图片 2" descr="IMG_20200606_150602"/>
          <p:cNvPicPr>
            <a:picLocks noChangeAspect="1"/>
          </p:cNvPicPr>
          <p:nvPr/>
        </p:nvPicPr>
        <p:blipFill>
          <a:blip r:embed="rId4" cstate="print"/>
          <a:srcRect t="19085" b="5136"/>
          <a:stretch>
            <a:fillRect/>
          </a:stretch>
        </p:blipFill>
        <p:spPr>
          <a:xfrm>
            <a:off x="7634605" y="2296795"/>
            <a:ext cx="7271385" cy="4133850"/>
          </a:xfrm>
          <a:prstGeom prst="rect">
            <a:avLst/>
          </a:prstGeom>
        </p:spPr>
      </p:pic>
      <p:pic>
        <p:nvPicPr>
          <p:cNvPr id="4" name="图片 3" descr="QQ图片20200629194404"/>
          <p:cNvPicPr>
            <a:picLocks noChangeAspect="1"/>
          </p:cNvPicPr>
          <p:nvPr/>
        </p:nvPicPr>
        <p:blipFill>
          <a:blip r:embed="rId5" cstate="print"/>
          <a:srcRect t="8491"/>
          <a:stretch>
            <a:fillRect/>
          </a:stretch>
        </p:blipFill>
        <p:spPr>
          <a:xfrm>
            <a:off x="7642860" y="6575425"/>
            <a:ext cx="7276465" cy="3746500"/>
          </a:xfrm>
          <a:prstGeom prst="rect">
            <a:avLst/>
          </a:prstGeom>
        </p:spPr>
      </p:pic>
      <p:grpSp>
        <p:nvGrpSpPr>
          <p:cNvPr id="5" name="组合 4"/>
          <p:cNvGrpSpPr/>
          <p:nvPr/>
        </p:nvGrpSpPr>
        <p:grpSpPr>
          <a:xfrm rot="6960000">
            <a:off x="2605405" y="4737735"/>
            <a:ext cx="471805" cy="509905"/>
            <a:chOff x="7228" y="10079"/>
            <a:chExt cx="743" cy="803"/>
          </a:xfrm>
        </p:grpSpPr>
        <p:sp>
          <p:nvSpPr>
            <p:cNvPr id="7" name="椭圆 6"/>
            <p:cNvSpPr/>
            <p:nvPr/>
          </p:nvSpPr>
          <p:spPr>
            <a:xfrm rot="1248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B</a:t>
              </a:r>
            </a:p>
          </p:txBody>
        </p:sp>
        <p:cxnSp>
          <p:nvCxnSpPr>
            <p:cNvPr id="8" name="直接箭头连接符 7"/>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9" name="直接箭头连接符 8"/>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
        <p:nvSpPr>
          <p:cNvPr id="34" name="文本框 33"/>
          <p:cNvSpPr txBox="1"/>
          <p:nvPr/>
        </p:nvSpPr>
        <p:spPr>
          <a:xfrm>
            <a:off x="5761355" y="8140065"/>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模纹世界</a:t>
            </a:r>
          </a:p>
        </p:txBody>
      </p:sp>
      <p:sp>
        <p:nvSpPr>
          <p:cNvPr id="12" name="文本框 11"/>
          <p:cNvSpPr txBox="1"/>
          <p:nvPr/>
        </p:nvSpPr>
        <p:spPr>
          <a:xfrm>
            <a:off x="4912995" y="7050405"/>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星光林</a:t>
            </a:r>
          </a:p>
        </p:txBody>
      </p:sp>
      <p:sp>
        <p:nvSpPr>
          <p:cNvPr id="13" name="文本框 12"/>
          <p:cNvSpPr txBox="1"/>
          <p:nvPr/>
        </p:nvSpPr>
        <p:spPr>
          <a:xfrm>
            <a:off x="6377305" y="7400925"/>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停车场</a:t>
            </a:r>
          </a:p>
        </p:txBody>
      </p:sp>
      <p:sp>
        <p:nvSpPr>
          <p:cNvPr id="14" name="文本框 13"/>
          <p:cNvSpPr txBox="1"/>
          <p:nvPr/>
        </p:nvSpPr>
        <p:spPr>
          <a:xfrm>
            <a:off x="1490980" y="5195570"/>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国际展区</a:t>
            </a:r>
          </a:p>
        </p:txBody>
      </p:sp>
      <p:cxnSp>
        <p:nvCxnSpPr>
          <p:cNvPr id="15" name="直接箭头连接符 14"/>
          <p:cNvCxnSpPr/>
          <p:nvPr/>
        </p:nvCxnSpPr>
        <p:spPr>
          <a:xfrm>
            <a:off x="2856865" y="2375535"/>
            <a:ext cx="4483100" cy="4092575"/>
          </a:xfrm>
          <a:prstGeom prst="straightConnector1">
            <a:avLst/>
          </a:prstGeom>
          <a:ln w="76200">
            <a:solidFill>
              <a:srgbClr val="E4A03E"/>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10" name="文本框 26"/>
          <p:cNvSpPr txBox="1"/>
          <p:nvPr/>
        </p:nvSpPr>
        <p:spPr>
          <a:xfrm>
            <a:off x="7642860" y="6575425"/>
            <a:ext cx="7275830"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B</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grpSp>
        <p:nvGrpSpPr>
          <p:cNvPr id="26" name="组合 25"/>
          <p:cNvGrpSpPr/>
          <p:nvPr/>
        </p:nvGrpSpPr>
        <p:grpSpPr>
          <a:xfrm rot="3780000">
            <a:off x="3418847" y="5485752"/>
            <a:ext cx="3380740" cy="2130402"/>
            <a:chOff x="10956" y="3171"/>
            <a:chExt cx="12596" cy="7780"/>
          </a:xfrm>
        </p:grpSpPr>
        <p:pic>
          <p:nvPicPr>
            <p:cNvPr id="20" name="图片 1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956" y="3171"/>
              <a:ext cx="12596" cy="6808"/>
            </a:xfrm>
            <a:prstGeom prst="rect">
              <a:avLst/>
            </a:prstGeom>
          </p:spPr>
        </p:pic>
        <p:sp>
          <p:nvSpPr>
            <p:cNvPr id="22" name="任意多边形: 形状 7"/>
            <p:cNvSpPr/>
            <p:nvPr/>
          </p:nvSpPr>
          <p:spPr>
            <a:xfrm>
              <a:off x="19787" y="7288"/>
              <a:ext cx="1498" cy="1971"/>
            </a:xfrm>
            <a:custGeom>
              <a:avLst/>
              <a:gdLst>
                <a:gd name="connsiteX0" fmla="*/ 0 w 959901"/>
                <a:gd name="connsiteY0" fmla="*/ 1158170 h 1475670"/>
                <a:gd name="connsiteX1" fmla="*/ 196850 w 959901"/>
                <a:gd name="connsiteY1" fmla="*/ 1113720 h 1475670"/>
                <a:gd name="connsiteX2" fmla="*/ 352425 w 959901"/>
                <a:gd name="connsiteY2" fmla="*/ 920045 h 1475670"/>
                <a:gd name="connsiteX3" fmla="*/ 396875 w 959901"/>
                <a:gd name="connsiteY3" fmla="*/ 694620 h 1475670"/>
                <a:gd name="connsiteX4" fmla="*/ 276225 w 959901"/>
                <a:gd name="connsiteY4" fmla="*/ 539045 h 1475670"/>
                <a:gd name="connsiteX5" fmla="*/ 231775 w 959901"/>
                <a:gd name="connsiteY5" fmla="*/ 297745 h 1475670"/>
                <a:gd name="connsiteX6" fmla="*/ 346075 w 959901"/>
                <a:gd name="connsiteY6" fmla="*/ 91370 h 1475670"/>
                <a:gd name="connsiteX7" fmla="*/ 527050 w 959901"/>
                <a:gd name="connsiteY7" fmla="*/ 5645 h 1475670"/>
                <a:gd name="connsiteX8" fmla="*/ 739775 w 959901"/>
                <a:gd name="connsiteY8" fmla="*/ 27870 h 1475670"/>
                <a:gd name="connsiteX9" fmla="*/ 908050 w 959901"/>
                <a:gd name="connsiteY9" fmla="*/ 186620 h 1475670"/>
                <a:gd name="connsiteX10" fmla="*/ 958850 w 959901"/>
                <a:gd name="connsiteY10" fmla="*/ 329495 h 1475670"/>
                <a:gd name="connsiteX11" fmla="*/ 930275 w 959901"/>
                <a:gd name="connsiteY11" fmla="*/ 519995 h 1475670"/>
                <a:gd name="connsiteX12" fmla="*/ 796925 w 959901"/>
                <a:gd name="connsiteY12" fmla="*/ 678745 h 1475670"/>
                <a:gd name="connsiteX13" fmla="*/ 612775 w 959901"/>
                <a:gd name="connsiteY13" fmla="*/ 726370 h 1475670"/>
                <a:gd name="connsiteX14" fmla="*/ 561975 w 959901"/>
                <a:gd name="connsiteY14" fmla="*/ 770820 h 1475670"/>
                <a:gd name="connsiteX15" fmla="*/ 469900 w 959901"/>
                <a:gd name="connsiteY15" fmla="*/ 1059745 h 1475670"/>
                <a:gd name="connsiteX16" fmla="*/ 333375 w 959901"/>
                <a:gd name="connsiteY16" fmla="*/ 1475670 h 1475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9901" h="1475670">
                  <a:moveTo>
                    <a:pt x="0" y="1158170"/>
                  </a:moveTo>
                  <a:cubicBezTo>
                    <a:pt x="69056" y="1155788"/>
                    <a:pt x="138113" y="1153407"/>
                    <a:pt x="196850" y="1113720"/>
                  </a:cubicBezTo>
                  <a:cubicBezTo>
                    <a:pt x="255587" y="1074033"/>
                    <a:pt x="319088" y="989895"/>
                    <a:pt x="352425" y="920045"/>
                  </a:cubicBezTo>
                  <a:cubicBezTo>
                    <a:pt x="385762" y="850195"/>
                    <a:pt x="409575" y="758120"/>
                    <a:pt x="396875" y="694620"/>
                  </a:cubicBezTo>
                  <a:cubicBezTo>
                    <a:pt x="384175" y="631120"/>
                    <a:pt x="303742" y="605191"/>
                    <a:pt x="276225" y="539045"/>
                  </a:cubicBezTo>
                  <a:cubicBezTo>
                    <a:pt x="248708" y="472899"/>
                    <a:pt x="220133" y="372357"/>
                    <a:pt x="231775" y="297745"/>
                  </a:cubicBezTo>
                  <a:cubicBezTo>
                    <a:pt x="243417" y="223132"/>
                    <a:pt x="296863" y="140053"/>
                    <a:pt x="346075" y="91370"/>
                  </a:cubicBezTo>
                  <a:cubicBezTo>
                    <a:pt x="395287" y="42687"/>
                    <a:pt x="461433" y="16228"/>
                    <a:pt x="527050" y="5645"/>
                  </a:cubicBezTo>
                  <a:cubicBezTo>
                    <a:pt x="592667" y="-4938"/>
                    <a:pt x="676275" y="-2292"/>
                    <a:pt x="739775" y="27870"/>
                  </a:cubicBezTo>
                  <a:cubicBezTo>
                    <a:pt x="803275" y="58032"/>
                    <a:pt x="871537" y="136349"/>
                    <a:pt x="908050" y="186620"/>
                  </a:cubicBezTo>
                  <a:cubicBezTo>
                    <a:pt x="944563" y="236891"/>
                    <a:pt x="955146" y="273933"/>
                    <a:pt x="958850" y="329495"/>
                  </a:cubicBezTo>
                  <a:cubicBezTo>
                    <a:pt x="962554" y="385057"/>
                    <a:pt x="957262" y="461787"/>
                    <a:pt x="930275" y="519995"/>
                  </a:cubicBezTo>
                  <a:cubicBezTo>
                    <a:pt x="903288" y="578203"/>
                    <a:pt x="849842" y="644349"/>
                    <a:pt x="796925" y="678745"/>
                  </a:cubicBezTo>
                  <a:cubicBezTo>
                    <a:pt x="744008" y="713141"/>
                    <a:pt x="651933" y="711024"/>
                    <a:pt x="612775" y="726370"/>
                  </a:cubicBezTo>
                  <a:cubicBezTo>
                    <a:pt x="573617" y="741716"/>
                    <a:pt x="585787" y="715258"/>
                    <a:pt x="561975" y="770820"/>
                  </a:cubicBezTo>
                  <a:cubicBezTo>
                    <a:pt x="538163" y="826382"/>
                    <a:pt x="508000" y="942270"/>
                    <a:pt x="469900" y="1059745"/>
                  </a:cubicBezTo>
                  <a:cubicBezTo>
                    <a:pt x="431800" y="1177220"/>
                    <a:pt x="382587" y="1326445"/>
                    <a:pt x="333375" y="1475670"/>
                  </a:cubicBezTo>
                </a:path>
              </a:pathLst>
            </a:custGeom>
            <a:noFill/>
            <a:ln w="28575">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1044" y="3375"/>
              <a:ext cx="6586" cy="4135"/>
            </a:xfrm>
            <a:custGeom>
              <a:avLst/>
              <a:gdLst>
                <a:gd name="connisteX0" fmla="*/ 15240 w 4182110"/>
                <a:gd name="connsiteY0" fmla="*/ 2625725 h 2625725"/>
                <a:gd name="connisteX1" fmla="*/ 1905 w 4182110"/>
                <a:gd name="connsiteY1" fmla="*/ 2558415 h 2625725"/>
                <a:gd name="connisteX2" fmla="*/ 1905 w 4182110"/>
                <a:gd name="connsiteY2" fmla="*/ 2491740 h 2625725"/>
                <a:gd name="connisteX3" fmla="*/ 15240 w 4182110"/>
                <a:gd name="connsiteY3" fmla="*/ 2424430 h 2625725"/>
                <a:gd name="connisteX4" fmla="*/ 28575 w 4182110"/>
                <a:gd name="connsiteY4" fmla="*/ 2344420 h 2625725"/>
                <a:gd name="connisteX5" fmla="*/ 55245 w 4182110"/>
                <a:gd name="connsiteY5" fmla="*/ 2277110 h 2625725"/>
                <a:gd name="connisteX6" fmla="*/ 122555 w 4182110"/>
                <a:gd name="connsiteY6" fmla="*/ 2210435 h 2625725"/>
                <a:gd name="connisteX7" fmla="*/ 175895 w 4182110"/>
                <a:gd name="connsiteY7" fmla="*/ 2143125 h 2625725"/>
                <a:gd name="connisteX8" fmla="*/ 229235 w 4182110"/>
                <a:gd name="connsiteY8" fmla="*/ 2063115 h 2625725"/>
                <a:gd name="connisteX9" fmla="*/ 296545 w 4182110"/>
                <a:gd name="connsiteY9" fmla="*/ 2022475 h 2625725"/>
                <a:gd name="connisteX10" fmla="*/ 377190 w 4182110"/>
                <a:gd name="connsiteY10" fmla="*/ 1995805 h 2625725"/>
                <a:gd name="connisteX11" fmla="*/ 443865 w 4182110"/>
                <a:gd name="connsiteY11" fmla="*/ 1955800 h 2625725"/>
                <a:gd name="connisteX12" fmla="*/ 510540 w 4182110"/>
                <a:gd name="connsiteY12" fmla="*/ 1929130 h 2625725"/>
                <a:gd name="connisteX13" fmla="*/ 591185 w 4182110"/>
                <a:gd name="connsiteY13" fmla="*/ 1915795 h 2625725"/>
                <a:gd name="connisteX14" fmla="*/ 671830 w 4182110"/>
                <a:gd name="connsiteY14" fmla="*/ 1888490 h 2625725"/>
                <a:gd name="connisteX15" fmla="*/ 738505 w 4182110"/>
                <a:gd name="connsiteY15" fmla="*/ 1861820 h 2625725"/>
                <a:gd name="connisteX16" fmla="*/ 805815 w 4182110"/>
                <a:gd name="connsiteY16" fmla="*/ 1848485 h 2625725"/>
                <a:gd name="connisteX17" fmla="*/ 885825 w 4182110"/>
                <a:gd name="connsiteY17" fmla="*/ 1835150 h 2625725"/>
                <a:gd name="connisteX18" fmla="*/ 953135 w 4182110"/>
                <a:gd name="connsiteY18" fmla="*/ 1808480 h 2625725"/>
                <a:gd name="connisteX19" fmla="*/ 1033145 w 4182110"/>
                <a:gd name="connsiteY19" fmla="*/ 1795145 h 2625725"/>
                <a:gd name="connisteX20" fmla="*/ 1113790 w 4182110"/>
                <a:gd name="connsiteY20" fmla="*/ 1768475 h 2625725"/>
                <a:gd name="connisteX21" fmla="*/ 1180465 w 4182110"/>
                <a:gd name="connsiteY21" fmla="*/ 1768475 h 2625725"/>
                <a:gd name="connisteX22" fmla="*/ 1261110 w 4182110"/>
                <a:gd name="connsiteY22" fmla="*/ 1754505 h 2625725"/>
                <a:gd name="connisteX23" fmla="*/ 1328420 w 4182110"/>
                <a:gd name="connsiteY23" fmla="*/ 1741170 h 2625725"/>
                <a:gd name="connisteX24" fmla="*/ 1408430 w 4182110"/>
                <a:gd name="connsiteY24" fmla="*/ 1727835 h 2625725"/>
                <a:gd name="connisteX25" fmla="*/ 1475740 w 4182110"/>
                <a:gd name="connsiteY25" fmla="*/ 1727835 h 2625725"/>
                <a:gd name="connisteX26" fmla="*/ 1542415 w 4182110"/>
                <a:gd name="connsiteY26" fmla="*/ 1701165 h 2625725"/>
                <a:gd name="connisteX27" fmla="*/ 1623060 w 4182110"/>
                <a:gd name="connsiteY27" fmla="*/ 1687830 h 2625725"/>
                <a:gd name="connisteX28" fmla="*/ 1689735 w 4182110"/>
                <a:gd name="connsiteY28" fmla="*/ 1687830 h 2625725"/>
                <a:gd name="connisteX29" fmla="*/ 1757045 w 4182110"/>
                <a:gd name="connsiteY29" fmla="*/ 1674495 h 2625725"/>
                <a:gd name="connisteX30" fmla="*/ 1837055 w 4182110"/>
                <a:gd name="connsiteY30" fmla="*/ 1661160 h 2625725"/>
                <a:gd name="connisteX31" fmla="*/ 1904365 w 4182110"/>
                <a:gd name="connsiteY31" fmla="*/ 1661160 h 2625725"/>
                <a:gd name="connisteX32" fmla="*/ 1984375 w 4182110"/>
                <a:gd name="connsiteY32" fmla="*/ 1620520 h 2625725"/>
                <a:gd name="connisteX33" fmla="*/ 2051685 w 4182110"/>
                <a:gd name="connsiteY33" fmla="*/ 1607185 h 2625725"/>
                <a:gd name="connisteX34" fmla="*/ 2118360 w 4182110"/>
                <a:gd name="connsiteY34" fmla="*/ 1580515 h 2625725"/>
                <a:gd name="connisteX35" fmla="*/ 2185670 w 4182110"/>
                <a:gd name="connsiteY35" fmla="*/ 1567180 h 2625725"/>
                <a:gd name="connisteX36" fmla="*/ 2252345 w 4182110"/>
                <a:gd name="connsiteY36" fmla="*/ 1540510 h 2625725"/>
                <a:gd name="connisteX37" fmla="*/ 2319655 w 4182110"/>
                <a:gd name="connsiteY37" fmla="*/ 1500505 h 2625725"/>
                <a:gd name="connisteX38" fmla="*/ 2386330 w 4182110"/>
                <a:gd name="connsiteY38" fmla="*/ 1459865 h 2625725"/>
                <a:gd name="connisteX39" fmla="*/ 2453640 w 4182110"/>
                <a:gd name="connsiteY39" fmla="*/ 1419860 h 2625725"/>
                <a:gd name="connisteX40" fmla="*/ 2520315 w 4182110"/>
                <a:gd name="connsiteY40" fmla="*/ 1393190 h 2625725"/>
                <a:gd name="connisteX41" fmla="*/ 2600960 w 4182110"/>
                <a:gd name="connsiteY41" fmla="*/ 1339215 h 2625725"/>
                <a:gd name="connisteX42" fmla="*/ 2667635 w 4182110"/>
                <a:gd name="connsiteY42" fmla="*/ 1285875 h 2625725"/>
                <a:gd name="connisteX43" fmla="*/ 2734945 w 4182110"/>
                <a:gd name="connsiteY43" fmla="*/ 1245870 h 2625725"/>
                <a:gd name="connisteX44" fmla="*/ 2801620 w 4182110"/>
                <a:gd name="connsiteY44" fmla="*/ 1178560 h 2625725"/>
                <a:gd name="connisteX45" fmla="*/ 2868930 w 4182110"/>
                <a:gd name="connsiteY45" fmla="*/ 1111885 h 2625725"/>
                <a:gd name="connisteX46" fmla="*/ 2935605 w 4182110"/>
                <a:gd name="connsiteY46" fmla="*/ 1031240 h 2625725"/>
                <a:gd name="connisteX47" fmla="*/ 2962910 w 4182110"/>
                <a:gd name="connsiteY47" fmla="*/ 964565 h 2625725"/>
                <a:gd name="connisteX48" fmla="*/ 3029585 w 4182110"/>
                <a:gd name="connsiteY48" fmla="*/ 897255 h 2625725"/>
                <a:gd name="connisteX49" fmla="*/ 3083560 w 4182110"/>
                <a:gd name="connsiteY49" fmla="*/ 830580 h 2625725"/>
                <a:gd name="connisteX50" fmla="*/ 3150235 w 4182110"/>
                <a:gd name="connsiteY50" fmla="*/ 749935 h 2625725"/>
                <a:gd name="connisteX51" fmla="*/ 3203575 w 4182110"/>
                <a:gd name="connsiteY51" fmla="*/ 683260 h 2625725"/>
                <a:gd name="connisteX52" fmla="*/ 3244215 w 4182110"/>
                <a:gd name="connsiteY52" fmla="*/ 615950 h 2625725"/>
                <a:gd name="connisteX53" fmla="*/ 3297555 w 4182110"/>
                <a:gd name="connsiteY53" fmla="*/ 549275 h 2625725"/>
                <a:gd name="connisteX54" fmla="*/ 3364865 w 4182110"/>
                <a:gd name="connsiteY54" fmla="*/ 468630 h 2625725"/>
                <a:gd name="connisteX55" fmla="*/ 3431540 w 4182110"/>
                <a:gd name="connsiteY55" fmla="*/ 415290 h 2625725"/>
                <a:gd name="connisteX56" fmla="*/ 3498850 w 4182110"/>
                <a:gd name="connsiteY56" fmla="*/ 347980 h 2625725"/>
                <a:gd name="connisteX57" fmla="*/ 3578860 w 4182110"/>
                <a:gd name="connsiteY57" fmla="*/ 294640 h 2625725"/>
                <a:gd name="connisteX58" fmla="*/ 3646170 w 4182110"/>
                <a:gd name="connsiteY58" fmla="*/ 254000 h 2625725"/>
                <a:gd name="connisteX59" fmla="*/ 3712845 w 4182110"/>
                <a:gd name="connsiteY59" fmla="*/ 227330 h 2625725"/>
                <a:gd name="connisteX60" fmla="*/ 3780155 w 4182110"/>
                <a:gd name="connsiteY60" fmla="*/ 200660 h 2625725"/>
                <a:gd name="connisteX61" fmla="*/ 3846830 w 4182110"/>
                <a:gd name="connsiteY61" fmla="*/ 173990 h 2625725"/>
                <a:gd name="connisteX62" fmla="*/ 3914140 w 4182110"/>
                <a:gd name="connsiteY62" fmla="*/ 147320 h 2625725"/>
                <a:gd name="connisteX63" fmla="*/ 3980815 w 4182110"/>
                <a:gd name="connsiteY63" fmla="*/ 120015 h 2625725"/>
                <a:gd name="connisteX64" fmla="*/ 4048125 w 4182110"/>
                <a:gd name="connsiteY64" fmla="*/ 80010 h 2625725"/>
                <a:gd name="connisteX65" fmla="*/ 4114800 w 4182110"/>
                <a:gd name="connsiteY65" fmla="*/ 53340 h 2625725"/>
                <a:gd name="connisteX66" fmla="*/ 4182110 w 4182110"/>
                <a:gd name="connsiteY66" fmla="*/ 0 h 26257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Lst>
              <a:rect l="l" t="t" r="r" b="b"/>
              <a:pathLst>
                <a:path w="4182110" h="2625725">
                  <a:moveTo>
                    <a:pt x="15240" y="2625725"/>
                  </a:moveTo>
                  <a:cubicBezTo>
                    <a:pt x="12700" y="2613660"/>
                    <a:pt x="4445" y="2585085"/>
                    <a:pt x="1905" y="2558415"/>
                  </a:cubicBezTo>
                  <a:cubicBezTo>
                    <a:pt x="-635" y="2531745"/>
                    <a:pt x="-635" y="2518410"/>
                    <a:pt x="1905" y="2491740"/>
                  </a:cubicBezTo>
                  <a:cubicBezTo>
                    <a:pt x="4445" y="2465070"/>
                    <a:pt x="10160" y="2453640"/>
                    <a:pt x="15240" y="2424430"/>
                  </a:cubicBezTo>
                  <a:cubicBezTo>
                    <a:pt x="20320" y="2395220"/>
                    <a:pt x="20320" y="2373630"/>
                    <a:pt x="28575" y="2344420"/>
                  </a:cubicBezTo>
                  <a:cubicBezTo>
                    <a:pt x="36830" y="2315210"/>
                    <a:pt x="36195" y="2303780"/>
                    <a:pt x="55245" y="2277110"/>
                  </a:cubicBezTo>
                  <a:cubicBezTo>
                    <a:pt x="74295" y="2250440"/>
                    <a:pt x="98425" y="2237105"/>
                    <a:pt x="122555" y="2210435"/>
                  </a:cubicBezTo>
                  <a:cubicBezTo>
                    <a:pt x="146685" y="2183765"/>
                    <a:pt x="154305" y="2172335"/>
                    <a:pt x="175895" y="2143125"/>
                  </a:cubicBezTo>
                  <a:cubicBezTo>
                    <a:pt x="197485" y="2113915"/>
                    <a:pt x="205105" y="2087245"/>
                    <a:pt x="229235" y="2063115"/>
                  </a:cubicBezTo>
                  <a:cubicBezTo>
                    <a:pt x="253365" y="2038985"/>
                    <a:pt x="266700" y="2035810"/>
                    <a:pt x="296545" y="2022475"/>
                  </a:cubicBezTo>
                  <a:cubicBezTo>
                    <a:pt x="326390" y="2009140"/>
                    <a:pt x="347980" y="2009140"/>
                    <a:pt x="377190" y="1995805"/>
                  </a:cubicBezTo>
                  <a:cubicBezTo>
                    <a:pt x="406400" y="1982470"/>
                    <a:pt x="417195" y="1969135"/>
                    <a:pt x="443865" y="1955800"/>
                  </a:cubicBezTo>
                  <a:cubicBezTo>
                    <a:pt x="470535" y="1942465"/>
                    <a:pt x="481330" y="1937385"/>
                    <a:pt x="510540" y="1929130"/>
                  </a:cubicBezTo>
                  <a:cubicBezTo>
                    <a:pt x="539750" y="1920875"/>
                    <a:pt x="558800" y="1924050"/>
                    <a:pt x="591185" y="1915795"/>
                  </a:cubicBezTo>
                  <a:cubicBezTo>
                    <a:pt x="623570" y="1907540"/>
                    <a:pt x="642620" y="1899285"/>
                    <a:pt x="671830" y="1888490"/>
                  </a:cubicBezTo>
                  <a:cubicBezTo>
                    <a:pt x="701040" y="1877695"/>
                    <a:pt x="711835" y="1870075"/>
                    <a:pt x="738505" y="1861820"/>
                  </a:cubicBezTo>
                  <a:cubicBezTo>
                    <a:pt x="765175" y="1853565"/>
                    <a:pt x="776605" y="1853565"/>
                    <a:pt x="805815" y="1848485"/>
                  </a:cubicBezTo>
                  <a:cubicBezTo>
                    <a:pt x="835025" y="1843405"/>
                    <a:pt x="856615" y="1843405"/>
                    <a:pt x="885825" y="1835150"/>
                  </a:cubicBezTo>
                  <a:cubicBezTo>
                    <a:pt x="915035" y="1826895"/>
                    <a:pt x="923925" y="1816735"/>
                    <a:pt x="953135" y="1808480"/>
                  </a:cubicBezTo>
                  <a:cubicBezTo>
                    <a:pt x="982345" y="1800225"/>
                    <a:pt x="1000760" y="1803400"/>
                    <a:pt x="1033145" y="1795145"/>
                  </a:cubicBezTo>
                  <a:cubicBezTo>
                    <a:pt x="1065530" y="1786890"/>
                    <a:pt x="1084580" y="1773555"/>
                    <a:pt x="1113790" y="1768475"/>
                  </a:cubicBezTo>
                  <a:cubicBezTo>
                    <a:pt x="1143000" y="1763395"/>
                    <a:pt x="1151255" y="1771015"/>
                    <a:pt x="1180465" y="1768475"/>
                  </a:cubicBezTo>
                  <a:cubicBezTo>
                    <a:pt x="1209675" y="1765935"/>
                    <a:pt x="1231265" y="1760220"/>
                    <a:pt x="1261110" y="1754505"/>
                  </a:cubicBezTo>
                  <a:cubicBezTo>
                    <a:pt x="1290955" y="1748790"/>
                    <a:pt x="1299210" y="1746250"/>
                    <a:pt x="1328420" y="1741170"/>
                  </a:cubicBezTo>
                  <a:cubicBezTo>
                    <a:pt x="1357630" y="1736090"/>
                    <a:pt x="1379220" y="1730375"/>
                    <a:pt x="1408430" y="1727835"/>
                  </a:cubicBezTo>
                  <a:cubicBezTo>
                    <a:pt x="1437640" y="1725295"/>
                    <a:pt x="1449070" y="1732915"/>
                    <a:pt x="1475740" y="1727835"/>
                  </a:cubicBezTo>
                  <a:cubicBezTo>
                    <a:pt x="1502410" y="1722755"/>
                    <a:pt x="1513205" y="1709420"/>
                    <a:pt x="1542415" y="1701165"/>
                  </a:cubicBezTo>
                  <a:cubicBezTo>
                    <a:pt x="1571625" y="1692910"/>
                    <a:pt x="1593850" y="1690370"/>
                    <a:pt x="1623060" y="1687830"/>
                  </a:cubicBezTo>
                  <a:cubicBezTo>
                    <a:pt x="1652270" y="1685290"/>
                    <a:pt x="1663065" y="1690370"/>
                    <a:pt x="1689735" y="1687830"/>
                  </a:cubicBezTo>
                  <a:cubicBezTo>
                    <a:pt x="1716405" y="1685290"/>
                    <a:pt x="1727835" y="1679575"/>
                    <a:pt x="1757045" y="1674495"/>
                  </a:cubicBezTo>
                  <a:cubicBezTo>
                    <a:pt x="1786255" y="1669415"/>
                    <a:pt x="1807845" y="1663700"/>
                    <a:pt x="1837055" y="1661160"/>
                  </a:cubicBezTo>
                  <a:cubicBezTo>
                    <a:pt x="1866265" y="1658620"/>
                    <a:pt x="1875155" y="1669415"/>
                    <a:pt x="1904365" y="1661160"/>
                  </a:cubicBezTo>
                  <a:cubicBezTo>
                    <a:pt x="1933575" y="1652905"/>
                    <a:pt x="1955165" y="1631315"/>
                    <a:pt x="1984375" y="1620520"/>
                  </a:cubicBezTo>
                  <a:cubicBezTo>
                    <a:pt x="2013585" y="1609725"/>
                    <a:pt x="2025015" y="1615440"/>
                    <a:pt x="2051685" y="1607185"/>
                  </a:cubicBezTo>
                  <a:cubicBezTo>
                    <a:pt x="2078355" y="1598930"/>
                    <a:pt x="2091690" y="1588770"/>
                    <a:pt x="2118360" y="1580515"/>
                  </a:cubicBezTo>
                  <a:cubicBezTo>
                    <a:pt x="2145030" y="1572260"/>
                    <a:pt x="2159000" y="1575435"/>
                    <a:pt x="2185670" y="1567180"/>
                  </a:cubicBezTo>
                  <a:cubicBezTo>
                    <a:pt x="2212340" y="1558925"/>
                    <a:pt x="2225675" y="1553845"/>
                    <a:pt x="2252345" y="1540510"/>
                  </a:cubicBezTo>
                  <a:cubicBezTo>
                    <a:pt x="2279015" y="1527175"/>
                    <a:pt x="2292985" y="1516380"/>
                    <a:pt x="2319655" y="1500505"/>
                  </a:cubicBezTo>
                  <a:cubicBezTo>
                    <a:pt x="2346325" y="1484630"/>
                    <a:pt x="2359660" y="1475740"/>
                    <a:pt x="2386330" y="1459865"/>
                  </a:cubicBezTo>
                  <a:cubicBezTo>
                    <a:pt x="2413000" y="1443990"/>
                    <a:pt x="2426970" y="1433195"/>
                    <a:pt x="2453640" y="1419860"/>
                  </a:cubicBezTo>
                  <a:cubicBezTo>
                    <a:pt x="2480310" y="1406525"/>
                    <a:pt x="2491105" y="1409065"/>
                    <a:pt x="2520315" y="1393190"/>
                  </a:cubicBezTo>
                  <a:cubicBezTo>
                    <a:pt x="2549525" y="1377315"/>
                    <a:pt x="2571750" y="1360805"/>
                    <a:pt x="2600960" y="1339215"/>
                  </a:cubicBezTo>
                  <a:cubicBezTo>
                    <a:pt x="2630170" y="1317625"/>
                    <a:pt x="2640965" y="1304290"/>
                    <a:pt x="2667635" y="1285875"/>
                  </a:cubicBezTo>
                  <a:cubicBezTo>
                    <a:pt x="2694305" y="1267460"/>
                    <a:pt x="2708275" y="1267460"/>
                    <a:pt x="2734945" y="1245870"/>
                  </a:cubicBezTo>
                  <a:cubicBezTo>
                    <a:pt x="2761615" y="1224280"/>
                    <a:pt x="2774950" y="1205230"/>
                    <a:pt x="2801620" y="1178560"/>
                  </a:cubicBezTo>
                  <a:cubicBezTo>
                    <a:pt x="2828290" y="1151890"/>
                    <a:pt x="2842260" y="1141095"/>
                    <a:pt x="2868930" y="1111885"/>
                  </a:cubicBezTo>
                  <a:cubicBezTo>
                    <a:pt x="2895600" y="1082675"/>
                    <a:pt x="2916555" y="1060450"/>
                    <a:pt x="2935605" y="1031240"/>
                  </a:cubicBezTo>
                  <a:cubicBezTo>
                    <a:pt x="2954655" y="1002030"/>
                    <a:pt x="2943860" y="991235"/>
                    <a:pt x="2962910" y="964565"/>
                  </a:cubicBezTo>
                  <a:cubicBezTo>
                    <a:pt x="2981960" y="937895"/>
                    <a:pt x="3005455" y="923925"/>
                    <a:pt x="3029585" y="897255"/>
                  </a:cubicBezTo>
                  <a:cubicBezTo>
                    <a:pt x="3053715" y="870585"/>
                    <a:pt x="3059430" y="859790"/>
                    <a:pt x="3083560" y="830580"/>
                  </a:cubicBezTo>
                  <a:cubicBezTo>
                    <a:pt x="3107690" y="801370"/>
                    <a:pt x="3126105" y="779145"/>
                    <a:pt x="3150235" y="749935"/>
                  </a:cubicBezTo>
                  <a:cubicBezTo>
                    <a:pt x="3174365" y="720725"/>
                    <a:pt x="3184525" y="709930"/>
                    <a:pt x="3203575" y="683260"/>
                  </a:cubicBezTo>
                  <a:cubicBezTo>
                    <a:pt x="3222625" y="656590"/>
                    <a:pt x="3225165" y="642620"/>
                    <a:pt x="3244215" y="615950"/>
                  </a:cubicBezTo>
                  <a:cubicBezTo>
                    <a:pt x="3263265" y="589280"/>
                    <a:pt x="3273425" y="578485"/>
                    <a:pt x="3297555" y="549275"/>
                  </a:cubicBezTo>
                  <a:cubicBezTo>
                    <a:pt x="3321685" y="520065"/>
                    <a:pt x="3338195" y="495300"/>
                    <a:pt x="3364865" y="468630"/>
                  </a:cubicBezTo>
                  <a:cubicBezTo>
                    <a:pt x="3391535" y="441960"/>
                    <a:pt x="3404870" y="439420"/>
                    <a:pt x="3431540" y="415290"/>
                  </a:cubicBezTo>
                  <a:cubicBezTo>
                    <a:pt x="3458210" y="391160"/>
                    <a:pt x="3469640" y="372110"/>
                    <a:pt x="3498850" y="347980"/>
                  </a:cubicBezTo>
                  <a:cubicBezTo>
                    <a:pt x="3528060" y="323850"/>
                    <a:pt x="3549650" y="313690"/>
                    <a:pt x="3578860" y="294640"/>
                  </a:cubicBezTo>
                  <a:cubicBezTo>
                    <a:pt x="3608070" y="275590"/>
                    <a:pt x="3619500" y="267335"/>
                    <a:pt x="3646170" y="254000"/>
                  </a:cubicBezTo>
                  <a:cubicBezTo>
                    <a:pt x="3672840" y="240665"/>
                    <a:pt x="3686175" y="238125"/>
                    <a:pt x="3712845" y="227330"/>
                  </a:cubicBezTo>
                  <a:cubicBezTo>
                    <a:pt x="3739515" y="216535"/>
                    <a:pt x="3753485" y="211455"/>
                    <a:pt x="3780155" y="200660"/>
                  </a:cubicBezTo>
                  <a:cubicBezTo>
                    <a:pt x="3806825" y="189865"/>
                    <a:pt x="3820160" y="184785"/>
                    <a:pt x="3846830" y="173990"/>
                  </a:cubicBezTo>
                  <a:cubicBezTo>
                    <a:pt x="3873500" y="163195"/>
                    <a:pt x="3887470" y="158115"/>
                    <a:pt x="3914140" y="147320"/>
                  </a:cubicBezTo>
                  <a:cubicBezTo>
                    <a:pt x="3940810" y="136525"/>
                    <a:pt x="3954145" y="133350"/>
                    <a:pt x="3980815" y="120015"/>
                  </a:cubicBezTo>
                  <a:cubicBezTo>
                    <a:pt x="4007485" y="106680"/>
                    <a:pt x="4021455" y="93345"/>
                    <a:pt x="4048125" y="80010"/>
                  </a:cubicBezTo>
                  <a:cubicBezTo>
                    <a:pt x="4074795" y="66675"/>
                    <a:pt x="4088130" y="69215"/>
                    <a:pt x="4114800" y="53340"/>
                  </a:cubicBezTo>
                  <a:cubicBezTo>
                    <a:pt x="4141470" y="37465"/>
                    <a:pt x="4170045" y="10160"/>
                    <a:pt x="4182110" y="0"/>
                  </a:cubicBezTo>
                </a:path>
              </a:pathLst>
            </a:custGeom>
            <a:noFill/>
            <a:ln w="28575">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4380" y="5885"/>
              <a:ext cx="296" cy="865"/>
            </a:xfrm>
            <a:custGeom>
              <a:avLst/>
              <a:gdLst>
                <a:gd name="connisteX0" fmla="*/ 0 w 187960"/>
                <a:gd name="connsiteY0" fmla="*/ 0 h 549275"/>
                <a:gd name="connisteX1" fmla="*/ 27305 w 187960"/>
                <a:gd name="connsiteY1" fmla="*/ 67310 h 549275"/>
                <a:gd name="connisteX2" fmla="*/ 40640 w 187960"/>
                <a:gd name="connsiteY2" fmla="*/ 133985 h 549275"/>
                <a:gd name="connisteX3" fmla="*/ 67310 w 187960"/>
                <a:gd name="connsiteY3" fmla="*/ 201295 h 549275"/>
                <a:gd name="connisteX4" fmla="*/ 80645 w 187960"/>
                <a:gd name="connsiteY4" fmla="*/ 267970 h 549275"/>
                <a:gd name="connisteX5" fmla="*/ 107315 w 187960"/>
                <a:gd name="connsiteY5" fmla="*/ 335280 h 549275"/>
                <a:gd name="connisteX6" fmla="*/ 120650 w 187960"/>
                <a:gd name="connsiteY6" fmla="*/ 401955 h 549275"/>
                <a:gd name="connisteX7" fmla="*/ 161290 w 187960"/>
                <a:gd name="connsiteY7" fmla="*/ 482600 h 549275"/>
                <a:gd name="connisteX8" fmla="*/ 187960 w 187960"/>
                <a:gd name="connsiteY8" fmla="*/ 549275 h 54927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187960" h="549275">
                  <a:moveTo>
                    <a:pt x="0" y="0"/>
                  </a:moveTo>
                  <a:cubicBezTo>
                    <a:pt x="5080" y="12065"/>
                    <a:pt x="19050" y="40640"/>
                    <a:pt x="27305" y="67310"/>
                  </a:cubicBezTo>
                  <a:cubicBezTo>
                    <a:pt x="35560" y="93980"/>
                    <a:pt x="32385" y="107315"/>
                    <a:pt x="40640" y="133985"/>
                  </a:cubicBezTo>
                  <a:cubicBezTo>
                    <a:pt x="48895" y="160655"/>
                    <a:pt x="59055" y="174625"/>
                    <a:pt x="67310" y="201295"/>
                  </a:cubicBezTo>
                  <a:cubicBezTo>
                    <a:pt x="75565" y="227965"/>
                    <a:pt x="72390" y="241300"/>
                    <a:pt x="80645" y="267970"/>
                  </a:cubicBezTo>
                  <a:cubicBezTo>
                    <a:pt x="88900" y="294640"/>
                    <a:pt x="99060" y="308610"/>
                    <a:pt x="107315" y="335280"/>
                  </a:cubicBezTo>
                  <a:cubicBezTo>
                    <a:pt x="115570" y="361950"/>
                    <a:pt x="109855" y="372745"/>
                    <a:pt x="120650" y="401955"/>
                  </a:cubicBezTo>
                  <a:cubicBezTo>
                    <a:pt x="131445" y="431165"/>
                    <a:pt x="147955" y="453390"/>
                    <a:pt x="161290" y="482600"/>
                  </a:cubicBezTo>
                  <a:cubicBezTo>
                    <a:pt x="174625" y="511810"/>
                    <a:pt x="183515" y="537845"/>
                    <a:pt x="187960" y="549275"/>
                  </a:cubicBezTo>
                </a:path>
              </a:pathLst>
            </a:custGeom>
            <a:noFill/>
            <a:ln w="38100">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4950" y="7552"/>
              <a:ext cx="462" cy="319"/>
            </a:xfrm>
            <a:custGeom>
              <a:avLst/>
              <a:gdLst>
                <a:gd name="connisteX0" fmla="*/ 0 w 254635"/>
                <a:gd name="connsiteY0" fmla="*/ 0 h 160655"/>
                <a:gd name="connisteX1" fmla="*/ 40005 w 254635"/>
                <a:gd name="connsiteY1" fmla="*/ 67310 h 160655"/>
                <a:gd name="connisteX2" fmla="*/ 120650 w 254635"/>
                <a:gd name="connsiteY2" fmla="*/ 107315 h 160655"/>
                <a:gd name="connisteX3" fmla="*/ 187325 w 254635"/>
                <a:gd name="connsiteY3" fmla="*/ 133985 h 160655"/>
                <a:gd name="connisteX4" fmla="*/ 254635 w 254635"/>
                <a:gd name="connsiteY4" fmla="*/ 160655 h 16065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54635" h="160655">
                  <a:moveTo>
                    <a:pt x="0" y="0"/>
                  </a:moveTo>
                  <a:cubicBezTo>
                    <a:pt x="6350" y="12700"/>
                    <a:pt x="15875" y="45720"/>
                    <a:pt x="40005" y="67310"/>
                  </a:cubicBezTo>
                  <a:cubicBezTo>
                    <a:pt x="64135" y="88900"/>
                    <a:pt x="91440" y="93980"/>
                    <a:pt x="120650" y="107315"/>
                  </a:cubicBezTo>
                  <a:cubicBezTo>
                    <a:pt x="149860" y="120650"/>
                    <a:pt x="160655" y="123190"/>
                    <a:pt x="187325" y="133985"/>
                  </a:cubicBezTo>
                  <a:cubicBezTo>
                    <a:pt x="213995" y="144780"/>
                    <a:pt x="242570" y="155575"/>
                    <a:pt x="254635" y="160655"/>
                  </a:cubicBezTo>
                </a:path>
              </a:pathLst>
            </a:custGeom>
            <a:noFill/>
            <a:ln w="38100">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540000">
              <a:off x="11585" y="9356"/>
              <a:ext cx="1259" cy="1595"/>
            </a:xfrm>
            <a:custGeom>
              <a:avLst/>
              <a:gdLst>
                <a:gd name="connisteX0" fmla="*/ 0 w 254635"/>
                <a:gd name="connsiteY0" fmla="*/ 0 h 603250"/>
                <a:gd name="connisteX1" fmla="*/ 66675 w 254635"/>
                <a:gd name="connsiteY1" fmla="*/ 67310 h 603250"/>
                <a:gd name="connisteX2" fmla="*/ 80010 w 254635"/>
                <a:gd name="connsiteY2" fmla="*/ 133985 h 603250"/>
                <a:gd name="connisteX3" fmla="*/ 93980 w 254635"/>
                <a:gd name="connsiteY3" fmla="*/ 201295 h 603250"/>
                <a:gd name="connisteX4" fmla="*/ 120650 w 254635"/>
                <a:gd name="connsiteY4" fmla="*/ 267970 h 603250"/>
                <a:gd name="connisteX5" fmla="*/ 147320 w 254635"/>
                <a:gd name="connsiteY5" fmla="*/ 335280 h 603250"/>
                <a:gd name="connisteX6" fmla="*/ 160655 w 254635"/>
                <a:gd name="connsiteY6" fmla="*/ 401955 h 603250"/>
                <a:gd name="connisteX7" fmla="*/ 200660 w 254635"/>
                <a:gd name="connsiteY7" fmla="*/ 469265 h 603250"/>
                <a:gd name="connisteX8" fmla="*/ 213995 w 254635"/>
                <a:gd name="connsiteY8" fmla="*/ 535940 h 603250"/>
                <a:gd name="connisteX9" fmla="*/ 254635 w 254635"/>
                <a:gd name="connsiteY9" fmla="*/ 603250 h 6032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rect l="l" t="t" r="r" b="b"/>
              <a:pathLst>
                <a:path w="254635" h="603250">
                  <a:moveTo>
                    <a:pt x="0" y="0"/>
                  </a:moveTo>
                  <a:cubicBezTo>
                    <a:pt x="13335" y="12065"/>
                    <a:pt x="50800" y="40640"/>
                    <a:pt x="66675" y="67310"/>
                  </a:cubicBezTo>
                  <a:cubicBezTo>
                    <a:pt x="82550" y="93980"/>
                    <a:pt x="74295" y="107315"/>
                    <a:pt x="80010" y="133985"/>
                  </a:cubicBezTo>
                  <a:cubicBezTo>
                    <a:pt x="85725" y="160655"/>
                    <a:pt x="85725" y="174625"/>
                    <a:pt x="93980" y="201295"/>
                  </a:cubicBezTo>
                  <a:cubicBezTo>
                    <a:pt x="102235" y="227965"/>
                    <a:pt x="109855" y="241300"/>
                    <a:pt x="120650" y="267970"/>
                  </a:cubicBezTo>
                  <a:cubicBezTo>
                    <a:pt x="131445" y="294640"/>
                    <a:pt x="139065" y="308610"/>
                    <a:pt x="147320" y="335280"/>
                  </a:cubicBezTo>
                  <a:cubicBezTo>
                    <a:pt x="155575" y="361950"/>
                    <a:pt x="149860" y="375285"/>
                    <a:pt x="160655" y="401955"/>
                  </a:cubicBezTo>
                  <a:cubicBezTo>
                    <a:pt x="171450" y="428625"/>
                    <a:pt x="189865" y="442595"/>
                    <a:pt x="200660" y="469265"/>
                  </a:cubicBezTo>
                  <a:cubicBezTo>
                    <a:pt x="211455" y="495935"/>
                    <a:pt x="203200" y="509270"/>
                    <a:pt x="213995" y="535940"/>
                  </a:cubicBezTo>
                  <a:cubicBezTo>
                    <a:pt x="224790" y="562610"/>
                    <a:pt x="247015" y="591185"/>
                    <a:pt x="254635" y="603250"/>
                  </a:cubicBezTo>
                </a:path>
              </a:pathLst>
            </a:custGeom>
            <a:noFill/>
            <a:ln w="38100">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7968" y="5379"/>
              <a:ext cx="891" cy="2846"/>
            </a:xfrm>
            <a:custGeom>
              <a:avLst/>
              <a:gdLst>
                <a:gd name="connisteX0" fmla="*/ 0 w 566278"/>
                <a:gd name="connsiteY0" fmla="*/ 0 h 1781810"/>
                <a:gd name="connisteX1" fmla="*/ 13335 w 566278"/>
                <a:gd name="connsiteY1" fmla="*/ 66675 h 1781810"/>
                <a:gd name="connisteX2" fmla="*/ 67310 w 566278"/>
                <a:gd name="connsiteY2" fmla="*/ 133985 h 1781810"/>
                <a:gd name="connisteX3" fmla="*/ 107315 w 566278"/>
                <a:gd name="connsiteY3" fmla="*/ 200660 h 1781810"/>
                <a:gd name="connisteX4" fmla="*/ 173990 w 566278"/>
                <a:gd name="connsiteY4" fmla="*/ 267970 h 1781810"/>
                <a:gd name="connisteX5" fmla="*/ 214630 w 566278"/>
                <a:gd name="connsiteY5" fmla="*/ 334645 h 1781810"/>
                <a:gd name="connisteX6" fmla="*/ 267970 w 566278"/>
                <a:gd name="connsiteY6" fmla="*/ 401955 h 1781810"/>
                <a:gd name="connisteX7" fmla="*/ 294640 w 566278"/>
                <a:gd name="connsiteY7" fmla="*/ 468630 h 1781810"/>
                <a:gd name="connisteX8" fmla="*/ 335280 w 566278"/>
                <a:gd name="connsiteY8" fmla="*/ 535940 h 1781810"/>
                <a:gd name="connisteX9" fmla="*/ 388620 w 566278"/>
                <a:gd name="connsiteY9" fmla="*/ 602615 h 1781810"/>
                <a:gd name="connisteX10" fmla="*/ 428625 w 566278"/>
                <a:gd name="connsiteY10" fmla="*/ 669925 h 1781810"/>
                <a:gd name="connisteX11" fmla="*/ 469265 w 566278"/>
                <a:gd name="connsiteY11" fmla="*/ 736600 h 1781810"/>
                <a:gd name="connisteX12" fmla="*/ 495935 w 566278"/>
                <a:gd name="connsiteY12" fmla="*/ 803910 h 1781810"/>
                <a:gd name="connisteX13" fmla="*/ 509270 w 566278"/>
                <a:gd name="connsiteY13" fmla="*/ 870585 h 1781810"/>
                <a:gd name="connisteX14" fmla="*/ 535940 w 566278"/>
                <a:gd name="connsiteY14" fmla="*/ 937895 h 1781810"/>
                <a:gd name="connisteX15" fmla="*/ 549275 w 566278"/>
                <a:gd name="connsiteY15" fmla="*/ 1004570 h 1781810"/>
                <a:gd name="connisteX16" fmla="*/ 562610 w 566278"/>
                <a:gd name="connsiteY16" fmla="*/ 1071880 h 1781810"/>
                <a:gd name="connisteX17" fmla="*/ 562610 w 566278"/>
                <a:gd name="connsiteY17" fmla="*/ 1138555 h 1781810"/>
                <a:gd name="connisteX18" fmla="*/ 562610 w 566278"/>
                <a:gd name="connsiteY18" fmla="*/ 1205865 h 1781810"/>
                <a:gd name="connisteX19" fmla="*/ 562610 w 566278"/>
                <a:gd name="connsiteY19" fmla="*/ 1272540 h 1781810"/>
                <a:gd name="connisteX20" fmla="*/ 562610 w 566278"/>
                <a:gd name="connsiteY20" fmla="*/ 1339850 h 1781810"/>
                <a:gd name="connisteX21" fmla="*/ 522605 w 566278"/>
                <a:gd name="connsiteY21" fmla="*/ 1419860 h 1781810"/>
                <a:gd name="connisteX22" fmla="*/ 482600 w 566278"/>
                <a:gd name="connsiteY22" fmla="*/ 1487170 h 1781810"/>
                <a:gd name="connisteX23" fmla="*/ 428625 w 566278"/>
                <a:gd name="connsiteY23" fmla="*/ 1553845 h 1781810"/>
                <a:gd name="connisteX24" fmla="*/ 375285 w 566278"/>
                <a:gd name="connsiteY24" fmla="*/ 1634490 h 1781810"/>
                <a:gd name="connisteX25" fmla="*/ 335280 w 566278"/>
                <a:gd name="connsiteY25" fmla="*/ 1701165 h 1781810"/>
                <a:gd name="connisteX26" fmla="*/ 281305 w 566278"/>
                <a:gd name="connsiteY26" fmla="*/ 1781810 h 17818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Lst>
              <a:rect l="l" t="t" r="r" b="b"/>
              <a:pathLst>
                <a:path w="566279" h="1781810">
                  <a:moveTo>
                    <a:pt x="0" y="0"/>
                  </a:moveTo>
                  <a:cubicBezTo>
                    <a:pt x="1270" y="12065"/>
                    <a:pt x="0" y="40005"/>
                    <a:pt x="13335" y="66675"/>
                  </a:cubicBezTo>
                  <a:cubicBezTo>
                    <a:pt x="26670" y="93345"/>
                    <a:pt x="48260" y="107315"/>
                    <a:pt x="67310" y="133985"/>
                  </a:cubicBezTo>
                  <a:cubicBezTo>
                    <a:pt x="86360" y="160655"/>
                    <a:pt x="85725" y="173990"/>
                    <a:pt x="107315" y="200660"/>
                  </a:cubicBezTo>
                  <a:cubicBezTo>
                    <a:pt x="128905" y="227330"/>
                    <a:pt x="152400" y="241300"/>
                    <a:pt x="173990" y="267970"/>
                  </a:cubicBezTo>
                  <a:cubicBezTo>
                    <a:pt x="195580" y="294640"/>
                    <a:pt x="195580" y="307975"/>
                    <a:pt x="214630" y="334645"/>
                  </a:cubicBezTo>
                  <a:cubicBezTo>
                    <a:pt x="233680" y="361315"/>
                    <a:pt x="252095" y="375285"/>
                    <a:pt x="267970" y="401955"/>
                  </a:cubicBezTo>
                  <a:cubicBezTo>
                    <a:pt x="283845" y="428625"/>
                    <a:pt x="281305" y="441960"/>
                    <a:pt x="294640" y="468630"/>
                  </a:cubicBezTo>
                  <a:cubicBezTo>
                    <a:pt x="307975" y="495300"/>
                    <a:pt x="316230" y="509270"/>
                    <a:pt x="335280" y="535940"/>
                  </a:cubicBezTo>
                  <a:cubicBezTo>
                    <a:pt x="354330" y="562610"/>
                    <a:pt x="370205" y="575945"/>
                    <a:pt x="388620" y="602615"/>
                  </a:cubicBezTo>
                  <a:cubicBezTo>
                    <a:pt x="407035" y="629285"/>
                    <a:pt x="412750" y="643255"/>
                    <a:pt x="428625" y="669925"/>
                  </a:cubicBezTo>
                  <a:cubicBezTo>
                    <a:pt x="444500" y="696595"/>
                    <a:pt x="455930" y="709930"/>
                    <a:pt x="469265" y="736600"/>
                  </a:cubicBezTo>
                  <a:cubicBezTo>
                    <a:pt x="482600" y="763270"/>
                    <a:pt x="487680" y="777240"/>
                    <a:pt x="495935" y="803910"/>
                  </a:cubicBezTo>
                  <a:cubicBezTo>
                    <a:pt x="504190" y="830580"/>
                    <a:pt x="501015" y="843915"/>
                    <a:pt x="509270" y="870585"/>
                  </a:cubicBezTo>
                  <a:cubicBezTo>
                    <a:pt x="517525" y="897255"/>
                    <a:pt x="527685" y="911225"/>
                    <a:pt x="535940" y="937895"/>
                  </a:cubicBezTo>
                  <a:cubicBezTo>
                    <a:pt x="544195" y="964565"/>
                    <a:pt x="544195" y="977900"/>
                    <a:pt x="549275" y="1004570"/>
                  </a:cubicBezTo>
                  <a:cubicBezTo>
                    <a:pt x="554355" y="1031240"/>
                    <a:pt x="560070" y="1045210"/>
                    <a:pt x="562610" y="1071880"/>
                  </a:cubicBezTo>
                  <a:cubicBezTo>
                    <a:pt x="565150" y="1098550"/>
                    <a:pt x="562610" y="1111885"/>
                    <a:pt x="562610" y="1138555"/>
                  </a:cubicBezTo>
                  <a:cubicBezTo>
                    <a:pt x="562610" y="1165225"/>
                    <a:pt x="562610" y="1179195"/>
                    <a:pt x="562610" y="1205865"/>
                  </a:cubicBezTo>
                  <a:cubicBezTo>
                    <a:pt x="562610" y="1232535"/>
                    <a:pt x="562610" y="1245870"/>
                    <a:pt x="562610" y="1272540"/>
                  </a:cubicBezTo>
                  <a:cubicBezTo>
                    <a:pt x="562610" y="1299210"/>
                    <a:pt x="570865" y="1310640"/>
                    <a:pt x="562610" y="1339850"/>
                  </a:cubicBezTo>
                  <a:cubicBezTo>
                    <a:pt x="554355" y="1369060"/>
                    <a:pt x="538480" y="1390650"/>
                    <a:pt x="522605" y="1419860"/>
                  </a:cubicBezTo>
                  <a:cubicBezTo>
                    <a:pt x="506730" y="1449070"/>
                    <a:pt x="501650" y="1460500"/>
                    <a:pt x="482600" y="1487170"/>
                  </a:cubicBezTo>
                  <a:cubicBezTo>
                    <a:pt x="463550" y="1513840"/>
                    <a:pt x="450215" y="1524635"/>
                    <a:pt x="428625" y="1553845"/>
                  </a:cubicBezTo>
                  <a:cubicBezTo>
                    <a:pt x="407035" y="1583055"/>
                    <a:pt x="393700" y="1605280"/>
                    <a:pt x="375285" y="1634490"/>
                  </a:cubicBezTo>
                  <a:cubicBezTo>
                    <a:pt x="356870" y="1663700"/>
                    <a:pt x="354330" y="1671955"/>
                    <a:pt x="335280" y="1701165"/>
                  </a:cubicBezTo>
                  <a:cubicBezTo>
                    <a:pt x="316230" y="1730375"/>
                    <a:pt x="291465" y="1767205"/>
                    <a:pt x="281305" y="1781810"/>
                  </a:cubicBezTo>
                </a:path>
              </a:pathLst>
            </a:custGeom>
            <a:noFill/>
            <a:ln w="38100">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17987" y="3915"/>
              <a:ext cx="4304" cy="1507"/>
            </a:xfrm>
            <a:custGeom>
              <a:avLst/>
              <a:gdLst>
                <a:gd name="connisteX0" fmla="*/ 0 w 2304415"/>
                <a:gd name="connsiteY0" fmla="*/ 777240 h 778368"/>
                <a:gd name="connisteX1" fmla="*/ 67310 w 2304415"/>
                <a:gd name="connsiteY1" fmla="*/ 777240 h 778368"/>
                <a:gd name="connisteX2" fmla="*/ 160655 w 2304415"/>
                <a:gd name="connsiteY2" fmla="*/ 763905 h 778368"/>
                <a:gd name="connisteX3" fmla="*/ 227965 w 2304415"/>
                <a:gd name="connsiteY3" fmla="*/ 750570 h 778368"/>
                <a:gd name="connisteX4" fmla="*/ 294640 w 2304415"/>
                <a:gd name="connsiteY4" fmla="*/ 710565 h 778368"/>
                <a:gd name="connisteX5" fmla="*/ 375285 w 2304415"/>
                <a:gd name="connsiteY5" fmla="*/ 683260 h 778368"/>
                <a:gd name="connisteX6" fmla="*/ 442595 w 2304415"/>
                <a:gd name="connsiteY6" fmla="*/ 656590 h 778368"/>
                <a:gd name="connisteX7" fmla="*/ 509270 w 2304415"/>
                <a:gd name="connsiteY7" fmla="*/ 629920 h 778368"/>
                <a:gd name="connisteX8" fmla="*/ 576580 w 2304415"/>
                <a:gd name="connsiteY8" fmla="*/ 616585 h 778368"/>
                <a:gd name="connisteX9" fmla="*/ 643255 w 2304415"/>
                <a:gd name="connsiteY9" fmla="*/ 616585 h 778368"/>
                <a:gd name="connisteX10" fmla="*/ 710565 w 2304415"/>
                <a:gd name="connsiteY10" fmla="*/ 589915 h 778368"/>
                <a:gd name="connisteX11" fmla="*/ 777240 w 2304415"/>
                <a:gd name="connsiteY11" fmla="*/ 603250 h 778368"/>
                <a:gd name="connisteX12" fmla="*/ 857885 w 2304415"/>
                <a:gd name="connsiteY12" fmla="*/ 603250 h 778368"/>
                <a:gd name="connisteX13" fmla="*/ 924560 w 2304415"/>
                <a:gd name="connsiteY13" fmla="*/ 629920 h 778368"/>
                <a:gd name="connisteX14" fmla="*/ 991870 w 2304415"/>
                <a:gd name="connsiteY14" fmla="*/ 629920 h 778368"/>
                <a:gd name="connisteX15" fmla="*/ 1071880 w 2304415"/>
                <a:gd name="connsiteY15" fmla="*/ 629920 h 778368"/>
                <a:gd name="connisteX16" fmla="*/ 1139190 w 2304415"/>
                <a:gd name="connsiteY16" fmla="*/ 629920 h 778368"/>
                <a:gd name="connisteX17" fmla="*/ 1205865 w 2304415"/>
                <a:gd name="connsiteY17" fmla="*/ 629920 h 778368"/>
                <a:gd name="connisteX18" fmla="*/ 1273175 w 2304415"/>
                <a:gd name="connsiteY18" fmla="*/ 629920 h 778368"/>
                <a:gd name="connisteX19" fmla="*/ 1339850 w 2304415"/>
                <a:gd name="connsiteY19" fmla="*/ 616585 h 778368"/>
                <a:gd name="connisteX20" fmla="*/ 1407160 w 2304415"/>
                <a:gd name="connsiteY20" fmla="*/ 589915 h 778368"/>
                <a:gd name="connisteX21" fmla="*/ 1473835 w 2304415"/>
                <a:gd name="connsiteY21" fmla="*/ 563245 h 778368"/>
                <a:gd name="connisteX22" fmla="*/ 1541145 w 2304415"/>
                <a:gd name="connsiteY22" fmla="*/ 509270 h 778368"/>
                <a:gd name="connisteX23" fmla="*/ 1607820 w 2304415"/>
                <a:gd name="connsiteY23" fmla="*/ 469265 h 778368"/>
                <a:gd name="connisteX24" fmla="*/ 1675130 w 2304415"/>
                <a:gd name="connsiteY24" fmla="*/ 415290 h 778368"/>
                <a:gd name="connisteX25" fmla="*/ 1741805 w 2304415"/>
                <a:gd name="connsiteY25" fmla="*/ 348615 h 778368"/>
                <a:gd name="connisteX26" fmla="*/ 1809115 w 2304415"/>
                <a:gd name="connsiteY26" fmla="*/ 295275 h 778368"/>
                <a:gd name="connisteX27" fmla="*/ 1889125 w 2304415"/>
                <a:gd name="connsiteY27" fmla="*/ 241300 h 778368"/>
                <a:gd name="connisteX28" fmla="*/ 1956435 w 2304415"/>
                <a:gd name="connsiteY28" fmla="*/ 187960 h 778368"/>
                <a:gd name="connisteX29" fmla="*/ 2036445 w 2304415"/>
                <a:gd name="connsiteY29" fmla="*/ 133985 h 778368"/>
                <a:gd name="connisteX30" fmla="*/ 2103755 w 2304415"/>
                <a:gd name="connsiteY30" fmla="*/ 80645 h 778368"/>
                <a:gd name="connisteX31" fmla="*/ 2170430 w 2304415"/>
                <a:gd name="connsiteY31" fmla="*/ 40640 h 778368"/>
                <a:gd name="connisteX32" fmla="*/ 2237740 w 2304415"/>
                <a:gd name="connsiteY32" fmla="*/ 27305 h 778368"/>
                <a:gd name="connisteX33" fmla="*/ 2304415 w 2304415"/>
                <a:gd name="connsiteY33" fmla="*/ 0 h 77836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Lst>
              <a:rect l="l" t="t" r="r" b="b"/>
              <a:pathLst>
                <a:path w="2304415" h="778369">
                  <a:moveTo>
                    <a:pt x="0" y="777240"/>
                  </a:moveTo>
                  <a:cubicBezTo>
                    <a:pt x="11430" y="777240"/>
                    <a:pt x="34925" y="779780"/>
                    <a:pt x="67310" y="777240"/>
                  </a:cubicBezTo>
                  <a:cubicBezTo>
                    <a:pt x="99695" y="774700"/>
                    <a:pt x="128270" y="768985"/>
                    <a:pt x="160655" y="763905"/>
                  </a:cubicBezTo>
                  <a:cubicBezTo>
                    <a:pt x="193040" y="758825"/>
                    <a:pt x="201295" y="761365"/>
                    <a:pt x="227965" y="750570"/>
                  </a:cubicBezTo>
                  <a:cubicBezTo>
                    <a:pt x="254635" y="739775"/>
                    <a:pt x="265430" y="723900"/>
                    <a:pt x="294640" y="710565"/>
                  </a:cubicBezTo>
                  <a:cubicBezTo>
                    <a:pt x="323850" y="697230"/>
                    <a:pt x="345440" y="694055"/>
                    <a:pt x="375285" y="683260"/>
                  </a:cubicBezTo>
                  <a:cubicBezTo>
                    <a:pt x="405130" y="672465"/>
                    <a:pt x="415925" y="667385"/>
                    <a:pt x="442595" y="656590"/>
                  </a:cubicBezTo>
                  <a:cubicBezTo>
                    <a:pt x="469265" y="645795"/>
                    <a:pt x="482600" y="638175"/>
                    <a:pt x="509270" y="629920"/>
                  </a:cubicBezTo>
                  <a:cubicBezTo>
                    <a:pt x="535940" y="621665"/>
                    <a:pt x="549910" y="619125"/>
                    <a:pt x="576580" y="616585"/>
                  </a:cubicBezTo>
                  <a:cubicBezTo>
                    <a:pt x="603250" y="614045"/>
                    <a:pt x="616585" y="621665"/>
                    <a:pt x="643255" y="616585"/>
                  </a:cubicBezTo>
                  <a:cubicBezTo>
                    <a:pt x="669925" y="611505"/>
                    <a:pt x="683895" y="592455"/>
                    <a:pt x="710565" y="589915"/>
                  </a:cubicBezTo>
                  <a:cubicBezTo>
                    <a:pt x="737235" y="587375"/>
                    <a:pt x="748030" y="600710"/>
                    <a:pt x="777240" y="603250"/>
                  </a:cubicBezTo>
                  <a:cubicBezTo>
                    <a:pt x="806450" y="605790"/>
                    <a:pt x="828675" y="598170"/>
                    <a:pt x="857885" y="603250"/>
                  </a:cubicBezTo>
                  <a:cubicBezTo>
                    <a:pt x="887095" y="608330"/>
                    <a:pt x="897890" y="624840"/>
                    <a:pt x="924560" y="629920"/>
                  </a:cubicBezTo>
                  <a:cubicBezTo>
                    <a:pt x="951230" y="635000"/>
                    <a:pt x="962660" y="629920"/>
                    <a:pt x="991870" y="629920"/>
                  </a:cubicBezTo>
                  <a:cubicBezTo>
                    <a:pt x="1021080" y="629920"/>
                    <a:pt x="1042670" y="629920"/>
                    <a:pt x="1071880" y="629920"/>
                  </a:cubicBezTo>
                  <a:cubicBezTo>
                    <a:pt x="1101090" y="629920"/>
                    <a:pt x="1112520" y="629920"/>
                    <a:pt x="1139190" y="629920"/>
                  </a:cubicBezTo>
                  <a:cubicBezTo>
                    <a:pt x="1165860" y="629920"/>
                    <a:pt x="1179195" y="629920"/>
                    <a:pt x="1205865" y="629920"/>
                  </a:cubicBezTo>
                  <a:cubicBezTo>
                    <a:pt x="1232535" y="629920"/>
                    <a:pt x="1246505" y="632460"/>
                    <a:pt x="1273175" y="629920"/>
                  </a:cubicBezTo>
                  <a:cubicBezTo>
                    <a:pt x="1299845" y="627380"/>
                    <a:pt x="1313180" y="624840"/>
                    <a:pt x="1339850" y="616585"/>
                  </a:cubicBezTo>
                  <a:cubicBezTo>
                    <a:pt x="1366520" y="608330"/>
                    <a:pt x="1380490" y="600710"/>
                    <a:pt x="1407160" y="589915"/>
                  </a:cubicBezTo>
                  <a:cubicBezTo>
                    <a:pt x="1433830" y="579120"/>
                    <a:pt x="1447165" y="579120"/>
                    <a:pt x="1473835" y="563245"/>
                  </a:cubicBezTo>
                  <a:cubicBezTo>
                    <a:pt x="1500505" y="547370"/>
                    <a:pt x="1514475" y="528320"/>
                    <a:pt x="1541145" y="509270"/>
                  </a:cubicBezTo>
                  <a:cubicBezTo>
                    <a:pt x="1567815" y="490220"/>
                    <a:pt x="1581150" y="488315"/>
                    <a:pt x="1607820" y="469265"/>
                  </a:cubicBezTo>
                  <a:cubicBezTo>
                    <a:pt x="1634490" y="450215"/>
                    <a:pt x="1648460" y="439420"/>
                    <a:pt x="1675130" y="415290"/>
                  </a:cubicBezTo>
                  <a:cubicBezTo>
                    <a:pt x="1701800" y="391160"/>
                    <a:pt x="1715135" y="372745"/>
                    <a:pt x="1741805" y="348615"/>
                  </a:cubicBezTo>
                  <a:cubicBezTo>
                    <a:pt x="1768475" y="324485"/>
                    <a:pt x="1779905" y="316865"/>
                    <a:pt x="1809115" y="295275"/>
                  </a:cubicBezTo>
                  <a:cubicBezTo>
                    <a:pt x="1838325" y="273685"/>
                    <a:pt x="1859915" y="262890"/>
                    <a:pt x="1889125" y="241300"/>
                  </a:cubicBezTo>
                  <a:cubicBezTo>
                    <a:pt x="1918335" y="219710"/>
                    <a:pt x="1927225" y="209550"/>
                    <a:pt x="1956435" y="187960"/>
                  </a:cubicBezTo>
                  <a:cubicBezTo>
                    <a:pt x="1985645" y="166370"/>
                    <a:pt x="2007235" y="155575"/>
                    <a:pt x="2036445" y="133985"/>
                  </a:cubicBezTo>
                  <a:cubicBezTo>
                    <a:pt x="2065655" y="112395"/>
                    <a:pt x="2077085" y="99060"/>
                    <a:pt x="2103755" y="80645"/>
                  </a:cubicBezTo>
                  <a:cubicBezTo>
                    <a:pt x="2130425" y="62230"/>
                    <a:pt x="2143760" y="51435"/>
                    <a:pt x="2170430" y="40640"/>
                  </a:cubicBezTo>
                  <a:cubicBezTo>
                    <a:pt x="2197100" y="29845"/>
                    <a:pt x="2211070" y="35560"/>
                    <a:pt x="2237740" y="27305"/>
                  </a:cubicBezTo>
                  <a:cubicBezTo>
                    <a:pt x="2264410" y="19050"/>
                    <a:pt x="2292350" y="5080"/>
                    <a:pt x="2304415" y="0"/>
                  </a:cubicBezTo>
                </a:path>
              </a:pathLst>
            </a:custGeom>
            <a:noFill/>
            <a:ln w="38100">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箭头连接符 26"/>
          <p:cNvCxnSpPr/>
          <p:nvPr/>
        </p:nvCxnSpPr>
        <p:spPr>
          <a:xfrm flipH="1" flipV="1">
            <a:off x="2023110" y="2562225"/>
            <a:ext cx="5316855" cy="4535170"/>
          </a:xfrm>
          <a:prstGeom prst="straightConnector1">
            <a:avLst/>
          </a:prstGeom>
          <a:ln w="38100">
            <a:solidFill>
              <a:schemeClr val="accent4">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1124585" y="3128645"/>
            <a:ext cx="4034790" cy="5361940"/>
          </a:xfrm>
          <a:custGeom>
            <a:avLst/>
            <a:gdLst>
              <a:gd name="connisteX0" fmla="*/ 0 w 4034790"/>
              <a:gd name="connsiteY0" fmla="*/ 0 h 5361940"/>
              <a:gd name="connisteX1" fmla="*/ 1359535 w 4034790"/>
              <a:gd name="connsiteY1" fmla="*/ 2118995 h 5361940"/>
              <a:gd name="connisteX2" fmla="*/ 3168015 w 4034790"/>
              <a:gd name="connsiteY2" fmla="*/ 3263900 h 5361940"/>
              <a:gd name="connisteX3" fmla="*/ 3382010 w 4034790"/>
              <a:gd name="connsiteY3" fmla="*/ 3349625 h 5361940"/>
              <a:gd name="connisteX4" fmla="*/ 3553460 w 4034790"/>
              <a:gd name="connsiteY4" fmla="*/ 3724275 h 5361940"/>
              <a:gd name="connisteX5" fmla="*/ 3649980 w 4034790"/>
              <a:gd name="connsiteY5" fmla="*/ 5019040 h 5361940"/>
              <a:gd name="connisteX6" fmla="*/ 4034790 w 4034790"/>
              <a:gd name="connsiteY6" fmla="*/ 5361940 h 53619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4034790" h="5361940">
                <a:moveTo>
                  <a:pt x="0" y="0"/>
                </a:moveTo>
                <a:lnTo>
                  <a:pt x="1359535" y="2118995"/>
                </a:lnTo>
                <a:lnTo>
                  <a:pt x="3168015" y="3263900"/>
                </a:lnTo>
                <a:lnTo>
                  <a:pt x="3382010" y="3349625"/>
                </a:lnTo>
                <a:lnTo>
                  <a:pt x="3553460" y="3724275"/>
                </a:lnTo>
                <a:lnTo>
                  <a:pt x="3649980" y="5019040"/>
                </a:lnTo>
                <a:lnTo>
                  <a:pt x="4034790" y="5361940"/>
                </a:lnTo>
              </a:path>
            </a:pathLst>
          </a:custGeom>
          <a:noFill/>
          <a:ln w="28575">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720590" y="7552690"/>
            <a:ext cx="556895" cy="777240"/>
          </a:xfrm>
          <a:custGeom>
            <a:avLst/>
            <a:gdLst>
              <a:gd name="connisteX0" fmla="*/ 0 w 556895"/>
              <a:gd name="connsiteY0" fmla="*/ 27728 h 777028"/>
              <a:gd name="connisteX1" fmla="*/ 74930 w 556895"/>
              <a:gd name="connsiteY1" fmla="*/ 27728 h 777028"/>
              <a:gd name="connisteX2" fmla="*/ 139065 w 556895"/>
              <a:gd name="connsiteY2" fmla="*/ 6773 h 777028"/>
              <a:gd name="connisteX3" fmla="*/ 203200 w 556895"/>
              <a:gd name="connsiteY3" fmla="*/ 6773 h 777028"/>
              <a:gd name="connisteX4" fmla="*/ 267970 w 556895"/>
              <a:gd name="connsiteY4" fmla="*/ 6773 h 777028"/>
              <a:gd name="connisteX5" fmla="*/ 278130 w 556895"/>
              <a:gd name="connsiteY5" fmla="*/ 81703 h 777028"/>
              <a:gd name="connisteX6" fmla="*/ 257175 w 556895"/>
              <a:gd name="connsiteY6" fmla="*/ 145838 h 777028"/>
              <a:gd name="connisteX7" fmla="*/ 246380 w 556895"/>
              <a:gd name="connsiteY7" fmla="*/ 209973 h 777028"/>
              <a:gd name="connisteX8" fmla="*/ 246380 w 556895"/>
              <a:gd name="connsiteY8" fmla="*/ 274108 h 777028"/>
              <a:gd name="connisteX9" fmla="*/ 246380 w 556895"/>
              <a:gd name="connsiteY9" fmla="*/ 338243 h 777028"/>
              <a:gd name="connisteX10" fmla="*/ 257175 w 556895"/>
              <a:gd name="connsiteY10" fmla="*/ 402378 h 777028"/>
              <a:gd name="connisteX11" fmla="*/ 299720 w 556895"/>
              <a:gd name="connsiteY11" fmla="*/ 466513 h 777028"/>
              <a:gd name="connisteX12" fmla="*/ 342900 w 556895"/>
              <a:gd name="connsiteY12" fmla="*/ 530648 h 777028"/>
              <a:gd name="connisteX13" fmla="*/ 396240 w 556895"/>
              <a:gd name="connsiteY13" fmla="*/ 594783 h 777028"/>
              <a:gd name="connisteX14" fmla="*/ 449580 w 556895"/>
              <a:gd name="connsiteY14" fmla="*/ 659553 h 777028"/>
              <a:gd name="connisteX15" fmla="*/ 492760 w 556895"/>
              <a:gd name="connsiteY15" fmla="*/ 723688 h 777028"/>
              <a:gd name="connisteX16" fmla="*/ 556895 w 556895"/>
              <a:gd name="connsiteY16" fmla="*/ 777028 h 77702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Lst>
            <a:rect l="l" t="t" r="r" b="b"/>
            <a:pathLst>
              <a:path w="556895" h="777028">
                <a:moveTo>
                  <a:pt x="0" y="27728"/>
                </a:moveTo>
                <a:cubicBezTo>
                  <a:pt x="13970" y="28363"/>
                  <a:pt x="46990" y="32173"/>
                  <a:pt x="74930" y="27728"/>
                </a:cubicBezTo>
                <a:cubicBezTo>
                  <a:pt x="102870" y="23283"/>
                  <a:pt x="113665" y="11218"/>
                  <a:pt x="139065" y="6773"/>
                </a:cubicBezTo>
                <a:cubicBezTo>
                  <a:pt x="164465" y="2328"/>
                  <a:pt x="177165" y="6773"/>
                  <a:pt x="203200" y="6773"/>
                </a:cubicBezTo>
                <a:cubicBezTo>
                  <a:pt x="229235" y="6773"/>
                  <a:pt x="252730" y="-8467"/>
                  <a:pt x="267970" y="6773"/>
                </a:cubicBezTo>
                <a:cubicBezTo>
                  <a:pt x="283210" y="22013"/>
                  <a:pt x="280035" y="53763"/>
                  <a:pt x="278130" y="81703"/>
                </a:cubicBezTo>
                <a:cubicBezTo>
                  <a:pt x="276225" y="109643"/>
                  <a:pt x="263525" y="120438"/>
                  <a:pt x="257175" y="145838"/>
                </a:cubicBezTo>
                <a:cubicBezTo>
                  <a:pt x="250825" y="171238"/>
                  <a:pt x="248285" y="184573"/>
                  <a:pt x="246380" y="209973"/>
                </a:cubicBezTo>
                <a:cubicBezTo>
                  <a:pt x="244475" y="235373"/>
                  <a:pt x="246380" y="248708"/>
                  <a:pt x="246380" y="274108"/>
                </a:cubicBezTo>
                <a:cubicBezTo>
                  <a:pt x="246380" y="299508"/>
                  <a:pt x="244475" y="312843"/>
                  <a:pt x="246380" y="338243"/>
                </a:cubicBezTo>
                <a:cubicBezTo>
                  <a:pt x="248285" y="363643"/>
                  <a:pt x="246380" y="376978"/>
                  <a:pt x="257175" y="402378"/>
                </a:cubicBezTo>
                <a:cubicBezTo>
                  <a:pt x="267970" y="427778"/>
                  <a:pt x="282575" y="441113"/>
                  <a:pt x="299720" y="466513"/>
                </a:cubicBezTo>
                <a:cubicBezTo>
                  <a:pt x="316865" y="491913"/>
                  <a:pt x="323850" y="505248"/>
                  <a:pt x="342900" y="530648"/>
                </a:cubicBezTo>
                <a:cubicBezTo>
                  <a:pt x="361950" y="556048"/>
                  <a:pt x="374650" y="568748"/>
                  <a:pt x="396240" y="594783"/>
                </a:cubicBezTo>
                <a:cubicBezTo>
                  <a:pt x="417830" y="620818"/>
                  <a:pt x="430530" y="633518"/>
                  <a:pt x="449580" y="659553"/>
                </a:cubicBezTo>
                <a:cubicBezTo>
                  <a:pt x="468630" y="685588"/>
                  <a:pt x="471170" y="700193"/>
                  <a:pt x="492760" y="723688"/>
                </a:cubicBezTo>
                <a:cubicBezTo>
                  <a:pt x="514350" y="747183"/>
                  <a:pt x="544830" y="767503"/>
                  <a:pt x="556895" y="777028"/>
                </a:cubicBezTo>
              </a:path>
            </a:pathLst>
          </a:custGeom>
          <a:noFill/>
          <a:ln w="28575">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1403350" y="3510915"/>
            <a:ext cx="1768475" cy="2153920"/>
          </a:xfrm>
          <a:custGeom>
            <a:avLst/>
            <a:gdLst>
              <a:gd name="connisteX0" fmla="*/ 0 w 1768594"/>
              <a:gd name="connsiteY0" fmla="*/ 89019 h 2154039"/>
              <a:gd name="connisteX1" fmla="*/ 64135 w 1768594"/>
              <a:gd name="connsiteY1" fmla="*/ 89019 h 2154039"/>
              <a:gd name="connisteX2" fmla="*/ 128270 w 1768594"/>
              <a:gd name="connsiteY2" fmla="*/ 67429 h 2154039"/>
              <a:gd name="connisteX3" fmla="*/ 192405 w 1768594"/>
              <a:gd name="connsiteY3" fmla="*/ 35044 h 2154039"/>
              <a:gd name="connisteX4" fmla="*/ 256540 w 1768594"/>
              <a:gd name="connsiteY4" fmla="*/ 3294 h 2154039"/>
              <a:gd name="connisteX5" fmla="*/ 320675 w 1768594"/>
              <a:gd name="connsiteY5" fmla="*/ 3294 h 2154039"/>
              <a:gd name="connisteX6" fmla="*/ 384810 w 1768594"/>
              <a:gd name="connsiteY6" fmla="*/ 14089 h 2154039"/>
              <a:gd name="connisteX7" fmla="*/ 448945 w 1768594"/>
              <a:gd name="connsiteY7" fmla="*/ 45839 h 2154039"/>
              <a:gd name="connisteX8" fmla="*/ 513715 w 1768594"/>
              <a:gd name="connsiteY8" fmla="*/ 99179 h 2154039"/>
              <a:gd name="connisteX9" fmla="*/ 577850 w 1768594"/>
              <a:gd name="connsiteY9" fmla="*/ 153154 h 2154039"/>
              <a:gd name="connisteX10" fmla="*/ 641985 w 1768594"/>
              <a:gd name="connsiteY10" fmla="*/ 206494 h 2154039"/>
              <a:gd name="connisteX11" fmla="*/ 706120 w 1768594"/>
              <a:gd name="connsiteY11" fmla="*/ 259834 h 2154039"/>
              <a:gd name="connisteX12" fmla="*/ 770255 w 1768594"/>
              <a:gd name="connsiteY12" fmla="*/ 303014 h 2154039"/>
              <a:gd name="connisteX13" fmla="*/ 834390 w 1768594"/>
              <a:gd name="connsiteY13" fmla="*/ 345559 h 2154039"/>
              <a:gd name="connisteX14" fmla="*/ 898525 w 1768594"/>
              <a:gd name="connsiteY14" fmla="*/ 388104 h 2154039"/>
              <a:gd name="connisteX15" fmla="*/ 962660 w 1768594"/>
              <a:gd name="connsiteY15" fmla="*/ 420489 h 2154039"/>
              <a:gd name="connisteX16" fmla="*/ 1037590 w 1768594"/>
              <a:gd name="connsiteY16" fmla="*/ 473829 h 2154039"/>
              <a:gd name="connisteX17" fmla="*/ 1102360 w 1768594"/>
              <a:gd name="connsiteY17" fmla="*/ 537964 h 2154039"/>
              <a:gd name="connisteX18" fmla="*/ 1166495 w 1768594"/>
              <a:gd name="connsiteY18" fmla="*/ 602734 h 2154039"/>
              <a:gd name="connisteX19" fmla="*/ 1230630 w 1768594"/>
              <a:gd name="connsiteY19" fmla="*/ 656074 h 2154039"/>
              <a:gd name="connisteX20" fmla="*/ 1251585 w 1768594"/>
              <a:gd name="connsiteY20" fmla="*/ 720209 h 2154039"/>
              <a:gd name="connisteX21" fmla="*/ 1251585 w 1768594"/>
              <a:gd name="connsiteY21" fmla="*/ 784344 h 2154039"/>
              <a:gd name="connisteX22" fmla="*/ 1251585 w 1768594"/>
              <a:gd name="connsiteY22" fmla="*/ 848479 h 2154039"/>
              <a:gd name="connisteX23" fmla="*/ 1251585 w 1768594"/>
              <a:gd name="connsiteY23" fmla="*/ 912614 h 2154039"/>
              <a:gd name="connisteX24" fmla="*/ 1251585 w 1768594"/>
              <a:gd name="connsiteY24" fmla="*/ 976749 h 2154039"/>
              <a:gd name="connisteX25" fmla="*/ 1262380 w 1768594"/>
              <a:gd name="connsiteY25" fmla="*/ 1041519 h 2154039"/>
              <a:gd name="connisteX26" fmla="*/ 1283970 w 1768594"/>
              <a:gd name="connsiteY26" fmla="*/ 1105654 h 2154039"/>
              <a:gd name="connisteX27" fmla="*/ 1326515 w 1768594"/>
              <a:gd name="connsiteY27" fmla="*/ 1169789 h 2154039"/>
              <a:gd name="connisteX28" fmla="*/ 1358900 w 1768594"/>
              <a:gd name="connsiteY28" fmla="*/ 1233924 h 2154039"/>
              <a:gd name="connisteX29" fmla="*/ 1401445 w 1768594"/>
              <a:gd name="connsiteY29" fmla="*/ 1308854 h 2154039"/>
              <a:gd name="connisteX30" fmla="*/ 1455420 w 1768594"/>
              <a:gd name="connsiteY30" fmla="*/ 1372989 h 2154039"/>
              <a:gd name="connisteX31" fmla="*/ 1519555 w 1768594"/>
              <a:gd name="connsiteY31" fmla="*/ 1426329 h 2154039"/>
              <a:gd name="connisteX32" fmla="*/ 1583690 w 1768594"/>
              <a:gd name="connsiteY32" fmla="*/ 1480304 h 2154039"/>
              <a:gd name="connisteX33" fmla="*/ 1647825 w 1768594"/>
              <a:gd name="connsiteY33" fmla="*/ 1522849 h 2154039"/>
              <a:gd name="connisteX34" fmla="*/ 1711960 w 1768594"/>
              <a:gd name="connsiteY34" fmla="*/ 1576189 h 2154039"/>
              <a:gd name="connisteX35" fmla="*/ 1733550 w 1768594"/>
              <a:gd name="connsiteY35" fmla="*/ 1640324 h 2154039"/>
              <a:gd name="connisteX36" fmla="*/ 1733550 w 1768594"/>
              <a:gd name="connsiteY36" fmla="*/ 1705094 h 2154039"/>
              <a:gd name="connisteX37" fmla="*/ 1733550 w 1768594"/>
              <a:gd name="connsiteY37" fmla="*/ 1769229 h 2154039"/>
              <a:gd name="connisteX38" fmla="*/ 1744345 w 1768594"/>
              <a:gd name="connsiteY38" fmla="*/ 1833364 h 2154039"/>
              <a:gd name="connisteX39" fmla="*/ 1755140 w 1768594"/>
              <a:gd name="connsiteY39" fmla="*/ 1897499 h 2154039"/>
              <a:gd name="connisteX40" fmla="*/ 1765300 w 1768594"/>
              <a:gd name="connsiteY40" fmla="*/ 1961634 h 2154039"/>
              <a:gd name="connisteX41" fmla="*/ 1765300 w 1768594"/>
              <a:gd name="connsiteY41" fmla="*/ 2025769 h 2154039"/>
              <a:gd name="connisteX42" fmla="*/ 1733550 w 1768594"/>
              <a:gd name="connsiteY42" fmla="*/ 2089904 h 2154039"/>
              <a:gd name="connisteX43" fmla="*/ 1733550 w 1768594"/>
              <a:gd name="connsiteY43" fmla="*/ 2154039 h 21540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Lst>
            <a:rect l="l" t="t" r="r" b="b"/>
            <a:pathLst>
              <a:path w="1768595" h="2154040">
                <a:moveTo>
                  <a:pt x="0" y="89020"/>
                </a:moveTo>
                <a:cubicBezTo>
                  <a:pt x="11430" y="89655"/>
                  <a:pt x="38735" y="93465"/>
                  <a:pt x="64135" y="89020"/>
                </a:cubicBezTo>
                <a:cubicBezTo>
                  <a:pt x="89535" y="84575"/>
                  <a:pt x="102870" y="78225"/>
                  <a:pt x="128270" y="67430"/>
                </a:cubicBezTo>
                <a:cubicBezTo>
                  <a:pt x="153670" y="56635"/>
                  <a:pt x="167005" y="47745"/>
                  <a:pt x="192405" y="35045"/>
                </a:cubicBezTo>
                <a:cubicBezTo>
                  <a:pt x="217805" y="22345"/>
                  <a:pt x="231140" y="9645"/>
                  <a:pt x="256540" y="3295"/>
                </a:cubicBezTo>
                <a:cubicBezTo>
                  <a:pt x="281940" y="-3055"/>
                  <a:pt x="295275" y="1390"/>
                  <a:pt x="320675" y="3295"/>
                </a:cubicBezTo>
                <a:cubicBezTo>
                  <a:pt x="346075" y="5200"/>
                  <a:pt x="359410" y="5835"/>
                  <a:pt x="384810" y="14090"/>
                </a:cubicBezTo>
                <a:cubicBezTo>
                  <a:pt x="410210" y="22345"/>
                  <a:pt x="422910" y="28695"/>
                  <a:pt x="448945" y="45840"/>
                </a:cubicBezTo>
                <a:cubicBezTo>
                  <a:pt x="474980" y="62985"/>
                  <a:pt x="487680" y="77590"/>
                  <a:pt x="513715" y="99180"/>
                </a:cubicBezTo>
                <a:cubicBezTo>
                  <a:pt x="539750" y="120770"/>
                  <a:pt x="552450" y="131565"/>
                  <a:pt x="577850" y="153155"/>
                </a:cubicBezTo>
                <a:cubicBezTo>
                  <a:pt x="603250" y="174745"/>
                  <a:pt x="616585" y="184905"/>
                  <a:pt x="641985" y="206495"/>
                </a:cubicBezTo>
                <a:cubicBezTo>
                  <a:pt x="667385" y="228085"/>
                  <a:pt x="680720" y="240785"/>
                  <a:pt x="706120" y="259835"/>
                </a:cubicBezTo>
                <a:cubicBezTo>
                  <a:pt x="731520" y="278885"/>
                  <a:pt x="744855" y="285870"/>
                  <a:pt x="770255" y="303015"/>
                </a:cubicBezTo>
                <a:cubicBezTo>
                  <a:pt x="795655" y="320160"/>
                  <a:pt x="808990" y="328415"/>
                  <a:pt x="834390" y="345560"/>
                </a:cubicBezTo>
                <a:cubicBezTo>
                  <a:pt x="859790" y="362705"/>
                  <a:pt x="873125" y="372865"/>
                  <a:pt x="898525" y="388105"/>
                </a:cubicBezTo>
                <a:cubicBezTo>
                  <a:pt x="923925" y="403345"/>
                  <a:pt x="934720" y="403345"/>
                  <a:pt x="962660" y="420490"/>
                </a:cubicBezTo>
                <a:cubicBezTo>
                  <a:pt x="990600" y="437635"/>
                  <a:pt x="1009650" y="450335"/>
                  <a:pt x="1037590" y="473830"/>
                </a:cubicBezTo>
                <a:cubicBezTo>
                  <a:pt x="1065530" y="497325"/>
                  <a:pt x="1076325" y="511930"/>
                  <a:pt x="1102360" y="537965"/>
                </a:cubicBezTo>
                <a:cubicBezTo>
                  <a:pt x="1128395" y="564000"/>
                  <a:pt x="1141095" y="579240"/>
                  <a:pt x="1166495" y="602735"/>
                </a:cubicBezTo>
                <a:cubicBezTo>
                  <a:pt x="1191895" y="626230"/>
                  <a:pt x="1213485" y="632580"/>
                  <a:pt x="1230630" y="656075"/>
                </a:cubicBezTo>
                <a:cubicBezTo>
                  <a:pt x="1247775" y="679570"/>
                  <a:pt x="1247140" y="694810"/>
                  <a:pt x="1251585" y="720210"/>
                </a:cubicBezTo>
                <a:cubicBezTo>
                  <a:pt x="1256030" y="745610"/>
                  <a:pt x="1251585" y="758945"/>
                  <a:pt x="1251585" y="784345"/>
                </a:cubicBezTo>
                <a:cubicBezTo>
                  <a:pt x="1251585" y="809745"/>
                  <a:pt x="1251585" y="823080"/>
                  <a:pt x="1251585" y="848480"/>
                </a:cubicBezTo>
                <a:cubicBezTo>
                  <a:pt x="1251585" y="873880"/>
                  <a:pt x="1251585" y="887215"/>
                  <a:pt x="1251585" y="912615"/>
                </a:cubicBezTo>
                <a:cubicBezTo>
                  <a:pt x="1251585" y="938015"/>
                  <a:pt x="1249680" y="950715"/>
                  <a:pt x="1251585" y="976750"/>
                </a:cubicBezTo>
                <a:cubicBezTo>
                  <a:pt x="1253490" y="1002785"/>
                  <a:pt x="1256030" y="1015485"/>
                  <a:pt x="1262380" y="1041520"/>
                </a:cubicBezTo>
                <a:cubicBezTo>
                  <a:pt x="1268730" y="1067555"/>
                  <a:pt x="1271270" y="1080255"/>
                  <a:pt x="1283970" y="1105655"/>
                </a:cubicBezTo>
                <a:cubicBezTo>
                  <a:pt x="1296670" y="1131055"/>
                  <a:pt x="1311275" y="1144390"/>
                  <a:pt x="1326515" y="1169790"/>
                </a:cubicBezTo>
                <a:cubicBezTo>
                  <a:pt x="1341755" y="1195190"/>
                  <a:pt x="1343660" y="1205985"/>
                  <a:pt x="1358900" y="1233925"/>
                </a:cubicBezTo>
                <a:cubicBezTo>
                  <a:pt x="1374140" y="1261865"/>
                  <a:pt x="1382395" y="1280915"/>
                  <a:pt x="1401445" y="1308855"/>
                </a:cubicBezTo>
                <a:cubicBezTo>
                  <a:pt x="1420495" y="1336795"/>
                  <a:pt x="1431925" y="1349495"/>
                  <a:pt x="1455420" y="1372990"/>
                </a:cubicBezTo>
                <a:cubicBezTo>
                  <a:pt x="1478915" y="1396485"/>
                  <a:pt x="1494155" y="1404740"/>
                  <a:pt x="1519555" y="1426330"/>
                </a:cubicBezTo>
                <a:cubicBezTo>
                  <a:pt x="1544955" y="1447920"/>
                  <a:pt x="1558290" y="1461255"/>
                  <a:pt x="1583690" y="1480305"/>
                </a:cubicBezTo>
                <a:cubicBezTo>
                  <a:pt x="1609090" y="1499355"/>
                  <a:pt x="1622425" y="1503800"/>
                  <a:pt x="1647825" y="1522850"/>
                </a:cubicBezTo>
                <a:cubicBezTo>
                  <a:pt x="1673225" y="1541900"/>
                  <a:pt x="1694815" y="1552695"/>
                  <a:pt x="1711960" y="1576190"/>
                </a:cubicBezTo>
                <a:cubicBezTo>
                  <a:pt x="1729105" y="1599685"/>
                  <a:pt x="1729105" y="1614290"/>
                  <a:pt x="1733550" y="1640325"/>
                </a:cubicBezTo>
                <a:cubicBezTo>
                  <a:pt x="1737995" y="1666360"/>
                  <a:pt x="1733550" y="1679060"/>
                  <a:pt x="1733550" y="1705095"/>
                </a:cubicBezTo>
                <a:cubicBezTo>
                  <a:pt x="1733550" y="1731130"/>
                  <a:pt x="1731645" y="1743830"/>
                  <a:pt x="1733550" y="1769230"/>
                </a:cubicBezTo>
                <a:cubicBezTo>
                  <a:pt x="1735455" y="1794630"/>
                  <a:pt x="1739900" y="1807965"/>
                  <a:pt x="1744345" y="1833365"/>
                </a:cubicBezTo>
                <a:cubicBezTo>
                  <a:pt x="1748790" y="1858765"/>
                  <a:pt x="1750695" y="1872100"/>
                  <a:pt x="1755140" y="1897500"/>
                </a:cubicBezTo>
                <a:cubicBezTo>
                  <a:pt x="1759585" y="1922900"/>
                  <a:pt x="1763395" y="1936235"/>
                  <a:pt x="1765300" y="1961635"/>
                </a:cubicBezTo>
                <a:cubicBezTo>
                  <a:pt x="1767205" y="1987035"/>
                  <a:pt x="1771650" y="2000370"/>
                  <a:pt x="1765300" y="2025770"/>
                </a:cubicBezTo>
                <a:cubicBezTo>
                  <a:pt x="1758950" y="2051170"/>
                  <a:pt x="1739900" y="2064505"/>
                  <a:pt x="1733550" y="2089905"/>
                </a:cubicBezTo>
                <a:cubicBezTo>
                  <a:pt x="1727200" y="2115305"/>
                  <a:pt x="1732915" y="2142610"/>
                  <a:pt x="1733550" y="2154040"/>
                </a:cubicBezTo>
              </a:path>
            </a:pathLst>
          </a:custGeom>
          <a:noFill/>
          <a:ln w="28575">
            <a:solidFill>
              <a:srgbClr val="8F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箭头连接符 35"/>
          <p:cNvCxnSpPr/>
          <p:nvPr/>
        </p:nvCxnSpPr>
        <p:spPr>
          <a:xfrm flipH="1" flipV="1">
            <a:off x="899160" y="2753360"/>
            <a:ext cx="267970" cy="460375"/>
          </a:xfrm>
          <a:prstGeom prst="straightConnector1">
            <a:avLst/>
          </a:prstGeom>
          <a:ln w="28575">
            <a:solidFill>
              <a:srgbClr val="8F3C3C"/>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5095875" y="8426450"/>
            <a:ext cx="181610" cy="230505"/>
          </a:xfrm>
          <a:prstGeom prst="straightConnector1">
            <a:avLst/>
          </a:prstGeom>
          <a:ln w="28575">
            <a:solidFill>
              <a:srgbClr val="8F3C3C"/>
            </a:solidFill>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380365" y="7324725"/>
            <a:ext cx="1928495" cy="1441450"/>
          </a:xfrm>
          <a:prstGeom prst="rect">
            <a:avLst/>
          </a:prstGeom>
          <a:solidFill>
            <a:srgbClr val="FBFCFE">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p:cNvCxnSpPr/>
          <p:nvPr/>
        </p:nvCxnSpPr>
        <p:spPr>
          <a:xfrm>
            <a:off x="497205" y="7608570"/>
            <a:ext cx="558165" cy="0"/>
          </a:xfrm>
          <a:prstGeom prst="straightConnector1">
            <a:avLst/>
          </a:prstGeom>
          <a:ln w="38100">
            <a:solidFill>
              <a:srgbClr val="E4A03E"/>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497205" y="8039735"/>
            <a:ext cx="558165" cy="0"/>
          </a:xfrm>
          <a:prstGeom prst="straightConnector1">
            <a:avLst/>
          </a:prstGeom>
          <a:ln w="38100">
            <a:solidFill>
              <a:srgbClr val="AC545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124585" y="7325360"/>
            <a:ext cx="1184275" cy="1337945"/>
          </a:xfrm>
          <a:prstGeom prst="rect">
            <a:avLst/>
          </a:prstGeom>
          <a:noFill/>
        </p:spPr>
        <p:txBody>
          <a:bodyPr wrap="square" rtlCol="0">
            <a:spAutoFit/>
          </a:bodyPr>
          <a:lstStyle/>
          <a:p>
            <a:pPr fontAlgn="auto">
              <a:lnSpc>
                <a:spcPct val="150000"/>
              </a:lnSpc>
            </a:pPr>
            <a:r>
              <a:rPr lang="zh-CN" altLang="en-US" sz="1800">
                <a:latin typeface="微软雅黑" panose="020B0503020204020204" pitchFamily="34" charset="-122"/>
                <a:ea typeface="微软雅黑" panose="020B0503020204020204" pitchFamily="34" charset="-122"/>
              </a:rPr>
              <a:t>城市干道</a:t>
            </a:r>
          </a:p>
          <a:p>
            <a:pPr fontAlgn="auto">
              <a:lnSpc>
                <a:spcPct val="150000"/>
              </a:lnSpc>
            </a:pPr>
            <a:r>
              <a:rPr lang="zh-CN" altLang="en-US" sz="1800">
                <a:latin typeface="微软雅黑" panose="020B0503020204020204" pitchFamily="34" charset="-122"/>
                <a:ea typeface="微软雅黑" panose="020B0503020204020204" pitchFamily="34" charset="-122"/>
              </a:rPr>
              <a:t>内部游线</a:t>
            </a:r>
          </a:p>
          <a:p>
            <a:pPr fontAlgn="auto">
              <a:lnSpc>
                <a:spcPct val="150000"/>
              </a:lnSpc>
            </a:pPr>
            <a:r>
              <a:rPr lang="zh-CN" altLang="en-US" sz="1800">
                <a:latin typeface="微软雅黑" panose="020B0503020204020204" pitchFamily="34" charset="-122"/>
                <a:ea typeface="微软雅黑" panose="020B0503020204020204" pitchFamily="34" charset="-122"/>
              </a:rPr>
              <a:t>围墙</a:t>
            </a:r>
          </a:p>
        </p:txBody>
      </p:sp>
      <p:cxnSp>
        <p:nvCxnSpPr>
          <p:cNvPr id="43" name="直接箭头连接符 42"/>
          <p:cNvCxnSpPr/>
          <p:nvPr/>
        </p:nvCxnSpPr>
        <p:spPr>
          <a:xfrm>
            <a:off x="497205" y="8445500"/>
            <a:ext cx="558165" cy="0"/>
          </a:xfrm>
          <a:prstGeom prst="straightConnector1">
            <a:avLst/>
          </a:prstGeom>
          <a:ln w="38100">
            <a:solidFill>
              <a:srgbClr val="BC8F06"/>
            </a:solidFill>
            <a:prstDash val="solid"/>
            <a:tailEnd type="arrow"/>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rot="11520000">
            <a:off x="4627880" y="7101205"/>
            <a:ext cx="471805" cy="509905"/>
            <a:chOff x="7228" y="10079"/>
            <a:chExt cx="743" cy="803"/>
          </a:xfrm>
        </p:grpSpPr>
        <p:sp>
          <p:nvSpPr>
            <p:cNvPr id="57" name="椭圆 56"/>
            <p:cNvSpPr/>
            <p:nvPr/>
          </p:nvSpPr>
          <p:spPr>
            <a:xfrm rot="1248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A</a:t>
              </a:r>
            </a:p>
          </p:txBody>
        </p:sp>
        <p:cxnSp>
          <p:nvCxnSpPr>
            <p:cNvPr id="58" name="直接箭头连接符 57"/>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59" name="直接箭头连接符 58"/>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
        <p:nvSpPr>
          <p:cNvPr id="44" name="任意多边形 43"/>
          <p:cNvSpPr/>
          <p:nvPr/>
        </p:nvSpPr>
        <p:spPr>
          <a:xfrm>
            <a:off x="7604125" y="2361565"/>
            <a:ext cx="7270115" cy="1610995"/>
          </a:xfrm>
          <a:custGeom>
            <a:avLst/>
            <a:gdLst>
              <a:gd name="connisteX0" fmla="*/ 0 w 7270115"/>
              <a:gd name="connsiteY0" fmla="*/ 700405 h 1610995"/>
              <a:gd name="connisteX1" fmla="*/ 69850 w 7270115"/>
              <a:gd name="connsiteY1" fmla="*/ 742315 h 1610995"/>
              <a:gd name="connisteX2" fmla="*/ 140335 w 7270115"/>
              <a:gd name="connsiteY2" fmla="*/ 770255 h 1610995"/>
              <a:gd name="connisteX3" fmla="*/ 210185 w 7270115"/>
              <a:gd name="connsiteY3" fmla="*/ 812165 h 1610995"/>
              <a:gd name="connisteX4" fmla="*/ 280035 w 7270115"/>
              <a:gd name="connsiteY4" fmla="*/ 812165 h 1610995"/>
              <a:gd name="connisteX5" fmla="*/ 336550 w 7270115"/>
              <a:gd name="connsiteY5" fmla="*/ 742315 h 1610995"/>
              <a:gd name="connisteX6" fmla="*/ 336550 w 7270115"/>
              <a:gd name="connsiteY6" fmla="*/ 672465 h 1610995"/>
              <a:gd name="connisteX7" fmla="*/ 336550 w 7270115"/>
              <a:gd name="connsiteY7" fmla="*/ 601980 h 1610995"/>
              <a:gd name="connisteX8" fmla="*/ 336550 w 7270115"/>
              <a:gd name="connsiteY8" fmla="*/ 532130 h 1610995"/>
              <a:gd name="connisteX9" fmla="*/ 336550 w 7270115"/>
              <a:gd name="connsiteY9" fmla="*/ 448310 h 1610995"/>
              <a:gd name="connisteX10" fmla="*/ 378460 w 7270115"/>
              <a:gd name="connsiteY10" fmla="*/ 377825 h 1610995"/>
              <a:gd name="connisteX11" fmla="*/ 448310 w 7270115"/>
              <a:gd name="connsiteY11" fmla="*/ 307975 h 1610995"/>
              <a:gd name="connisteX12" fmla="*/ 518160 w 7270115"/>
              <a:gd name="connsiteY12" fmla="*/ 224155 h 1610995"/>
              <a:gd name="connisteX13" fmla="*/ 588645 w 7270115"/>
              <a:gd name="connsiteY13" fmla="*/ 153670 h 1610995"/>
              <a:gd name="connisteX14" fmla="*/ 658495 w 7270115"/>
              <a:gd name="connsiteY14" fmla="*/ 111760 h 1610995"/>
              <a:gd name="connisteX15" fmla="*/ 728345 w 7270115"/>
              <a:gd name="connsiteY15" fmla="*/ 69850 h 1610995"/>
              <a:gd name="connisteX16" fmla="*/ 798195 w 7270115"/>
              <a:gd name="connsiteY16" fmla="*/ 41910 h 1610995"/>
              <a:gd name="connisteX17" fmla="*/ 868680 w 7270115"/>
              <a:gd name="connsiteY17" fmla="*/ 27940 h 1610995"/>
              <a:gd name="connisteX18" fmla="*/ 938530 w 7270115"/>
              <a:gd name="connsiteY18" fmla="*/ 27940 h 1610995"/>
              <a:gd name="connisteX19" fmla="*/ 1022350 w 7270115"/>
              <a:gd name="connsiteY19" fmla="*/ 13970 h 1610995"/>
              <a:gd name="connisteX20" fmla="*/ 1092835 w 7270115"/>
              <a:gd name="connsiteY20" fmla="*/ 0 h 1610995"/>
              <a:gd name="connisteX21" fmla="*/ 1176655 w 7270115"/>
              <a:gd name="connsiteY21" fmla="*/ 0 h 1610995"/>
              <a:gd name="connisteX22" fmla="*/ 1246505 w 7270115"/>
              <a:gd name="connsiteY22" fmla="*/ 0 h 1610995"/>
              <a:gd name="connisteX23" fmla="*/ 1316990 w 7270115"/>
              <a:gd name="connsiteY23" fmla="*/ 0 h 1610995"/>
              <a:gd name="connisteX24" fmla="*/ 1386840 w 7270115"/>
              <a:gd name="connsiteY24" fmla="*/ 0 h 1610995"/>
              <a:gd name="connisteX25" fmla="*/ 1470660 w 7270115"/>
              <a:gd name="connsiteY25" fmla="*/ 69850 h 1610995"/>
              <a:gd name="connisteX26" fmla="*/ 1555115 w 7270115"/>
              <a:gd name="connsiteY26" fmla="*/ 139700 h 1610995"/>
              <a:gd name="connisteX27" fmla="*/ 1624965 w 7270115"/>
              <a:gd name="connsiteY27" fmla="*/ 196215 h 1610995"/>
              <a:gd name="connisteX28" fmla="*/ 1694815 w 7270115"/>
              <a:gd name="connsiteY28" fmla="*/ 252095 h 1610995"/>
              <a:gd name="connisteX29" fmla="*/ 1765300 w 7270115"/>
              <a:gd name="connsiteY29" fmla="*/ 321945 h 1610995"/>
              <a:gd name="connisteX30" fmla="*/ 1835150 w 7270115"/>
              <a:gd name="connsiteY30" fmla="*/ 377825 h 1610995"/>
              <a:gd name="connisteX31" fmla="*/ 1877060 w 7270115"/>
              <a:gd name="connsiteY31" fmla="*/ 448310 h 1610995"/>
              <a:gd name="connisteX32" fmla="*/ 1891030 w 7270115"/>
              <a:gd name="connsiteY32" fmla="*/ 518160 h 1610995"/>
              <a:gd name="connisteX33" fmla="*/ 1918970 w 7270115"/>
              <a:gd name="connsiteY33" fmla="*/ 588010 h 1610995"/>
              <a:gd name="connisteX34" fmla="*/ 1932940 w 7270115"/>
              <a:gd name="connsiteY34" fmla="*/ 658495 h 1610995"/>
              <a:gd name="connisteX35" fmla="*/ 1960880 w 7270115"/>
              <a:gd name="connsiteY35" fmla="*/ 728345 h 1610995"/>
              <a:gd name="connisteX36" fmla="*/ 1988820 w 7270115"/>
              <a:gd name="connsiteY36" fmla="*/ 798195 h 1610995"/>
              <a:gd name="connisteX37" fmla="*/ 2017395 w 7270115"/>
              <a:gd name="connsiteY37" fmla="*/ 868045 h 1610995"/>
              <a:gd name="connisteX38" fmla="*/ 2101215 w 7270115"/>
              <a:gd name="connsiteY38" fmla="*/ 896620 h 1610995"/>
              <a:gd name="connisteX39" fmla="*/ 2171065 w 7270115"/>
              <a:gd name="connsiteY39" fmla="*/ 896620 h 1610995"/>
              <a:gd name="connisteX40" fmla="*/ 2255520 w 7270115"/>
              <a:gd name="connsiteY40" fmla="*/ 896620 h 1610995"/>
              <a:gd name="connisteX41" fmla="*/ 2325370 w 7270115"/>
              <a:gd name="connsiteY41" fmla="*/ 896620 h 1610995"/>
              <a:gd name="connisteX42" fmla="*/ 2409190 w 7270115"/>
              <a:gd name="connsiteY42" fmla="*/ 896620 h 1610995"/>
              <a:gd name="connisteX43" fmla="*/ 2451100 w 7270115"/>
              <a:gd name="connsiteY43" fmla="*/ 826135 h 1610995"/>
              <a:gd name="connisteX44" fmla="*/ 2563495 w 7270115"/>
              <a:gd name="connsiteY44" fmla="*/ 812165 h 1610995"/>
              <a:gd name="connisteX45" fmla="*/ 2647315 w 7270115"/>
              <a:gd name="connsiteY45" fmla="*/ 812165 h 1610995"/>
              <a:gd name="connisteX46" fmla="*/ 2717800 w 7270115"/>
              <a:gd name="connsiteY46" fmla="*/ 826135 h 1610995"/>
              <a:gd name="connisteX47" fmla="*/ 2787650 w 7270115"/>
              <a:gd name="connsiteY47" fmla="*/ 882015 h 1610995"/>
              <a:gd name="connisteX48" fmla="*/ 2857500 w 7270115"/>
              <a:gd name="connsiteY48" fmla="*/ 966470 h 1610995"/>
              <a:gd name="connisteX49" fmla="*/ 2941320 w 7270115"/>
              <a:gd name="connsiteY49" fmla="*/ 994410 h 1610995"/>
              <a:gd name="connisteX50" fmla="*/ 3011805 w 7270115"/>
              <a:gd name="connsiteY50" fmla="*/ 1036320 h 1610995"/>
              <a:gd name="connisteX51" fmla="*/ 3081655 w 7270115"/>
              <a:gd name="connsiteY51" fmla="*/ 1092200 h 1610995"/>
              <a:gd name="connisteX52" fmla="*/ 3151505 w 7270115"/>
              <a:gd name="connsiteY52" fmla="*/ 1162685 h 1610995"/>
              <a:gd name="connisteX53" fmla="*/ 3194050 w 7270115"/>
              <a:gd name="connsiteY53" fmla="*/ 1232535 h 1610995"/>
              <a:gd name="connisteX54" fmla="*/ 3263900 w 7270115"/>
              <a:gd name="connsiteY54" fmla="*/ 1288415 h 1610995"/>
              <a:gd name="connisteX55" fmla="*/ 3347720 w 7270115"/>
              <a:gd name="connsiteY55" fmla="*/ 1288415 h 1610995"/>
              <a:gd name="connisteX56" fmla="*/ 3417570 w 7270115"/>
              <a:gd name="connsiteY56" fmla="*/ 1260475 h 1610995"/>
              <a:gd name="connisteX57" fmla="*/ 3488055 w 7270115"/>
              <a:gd name="connsiteY57" fmla="*/ 1246505 h 1610995"/>
              <a:gd name="connisteX58" fmla="*/ 3557905 w 7270115"/>
              <a:gd name="connsiteY58" fmla="*/ 1176655 h 1610995"/>
              <a:gd name="connisteX59" fmla="*/ 3627755 w 7270115"/>
              <a:gd name="connsiteY59" fmla="*/ 1120140 h 1610995"/>
              <a:gd name="connisteX60" fmla="*/ 3712210 w 7270115"/>
              <a:gd name="connsiteY60" fmla="*/ 1064260 h 1610995"/>
              <a:gd name="connisteX61" fmla="*/ 3782060 w 7270115"/>
              <a:gd name="connsiteY61" fmla="*/ 1050290 h 1610995"/>
              <a:gd name="connisteX62" fmla="*/ 3865880 w 7270115"/>
              <a:gd name="connsiteY62" fmla="*/ 1050290 h 1610995"/>
              <a:gd name="connisteX63" fmla="*/ 3950335 w 7270115"/>
              <a:gd name="connsiteY63" fmla="*/ 1050290 h 1610995"/>
              <a:gd name="connisteX64" fmla="*/ 4020185 w 7270115"/>
              <a:gd name="connsiteY64" fmla="*/ 1050290 h 1610995"/>
              <a:gd name="connisteX65" fmla="*/ 4090035 w 7270115"/>
              <a:gd name="connsiteY65" fmla="*/ 1050290 h 1610995"/>
              <a:gd name="connisteX66" fmla="*/ 4160520 w 7270115"/>
              <a:gd name="connsiteY66" fmla="*/ 1120140 h 1610995"/>
              <a:gd name="connisteX67" fmla="*/ 4230370 w 7270115"/>
              <a:gd name="connsiteY67" fmla="*/ 1176655 h 1610995"/>
              <a:gd name="connisteX68" fmla="*/ 4300220 w 7270115"/>
              <a:gd name="connsiteY68" fmla="*/ 1218565 h 1610995"/>
              <a:gd name="connisteX69" fmla="*/ 4356100 w 7270115"/>
              <a:gd name="connsiteY69" fmla="*/ 1302385 h 1610995"/>
              <a:gd name="connisteX70" fmla="*/ 4426585 w 7270115"/>
              <a:gd name="connsiteY70" fmla="*/ 1344295 h 1610995"/>
              <a:gd name="connisteX71" fmla="*/ 4510405 w 7270115"/>
              <a:gd name="connsiteY71" fmla="*/ 1372870 h 1610995"/>
              <a:gd name="connisteX72" fmla="*/ 4580255 w 7270115"/>
              <a:gd name="connsiteY72" fmla="*/ 1386840 h 1610995"/>
              <a:gd name="connisteX73" fmla="*/ 4650740 w 7270115"/>
              <a:gd name="connsiteY73" fmla="*/ 1372870 h 1610995"/>
              <a:gd name="connisteX74" fmla="*/ 4692650 w 7270115"/>
              <a:gd name="connsiteY74" fmla="*/ 1302385 h 1610995"/>
              <a:gd name="connisteX75" fmla="*/ 4762500 w 7270115"/>
              <a:gd name="connsiteY75" fmla="*/ 1246505 h 1610995"/>
              <a:gd name="connisteX76" fmla="*/ 4846320 w 7270115"/>
              <a:gd name="connsiteY76" fmla="*/ 1218565 h 1610995"/>
              <a:gd name="connisteX77" fmla="*/ 4916805 w 7270115"/>
              <a:gd name="connsiteY77" fmla="*/ 1218565 h 1610995"/>
              <a:gd name="connisteX78" fmla="*/ 4986655 w 7270115"/>
              <a:gd name="connsiteY78" fmla="*/ 1218565 h 1610995"/>
              <a:gd name="connisteX79" fmla="*/ 5070475 w 7270115"/>
              <a:gd name="connsiteY79" fmla="*/ 1218565 h 1610995"/>
              <a:gd name="connisteX80" fmla="*/ 5140960 w 7270115"/>
              <a:gd name="connsiteY80" fmla="*/ 1232535 h 1610995"/>
              <a:gd name="connisteX81" fmla="*/ 5210810 w 7270115"/>
              <a:gd name="connsiteY81" fmla="*/ 1246505 h 1610995"/>
              <a:gd name="connisteX82" fmla="*/ 5280660 w 7270115"/>
              <a:gd name="connsiteY82" fmla="*/ 1302385 h 1610995"/>
              <a:gd name="connisteX83" fmla="*/ 5351145 w 7270115"/>
              <a:gd name="connsiteY83" fmla="*/ 1358265 h 1610995"/>
              <a:gd name="connisteX84" fmla="*/ 5420995 w 7270115"/>
              <a:gd name="connsiteY84" fmla="*/ 1386840 h 1610995"/>
              <a:gd name="connisteX85" fmla="*/ 5490845 w 7270115"/>
              <a:gd name="connsiteY85" fmla="*/ 1414780 h 1610995"/>
              <a:gd name="connisteX86" fmla="*/ 5560695 w 7270115"/>
              <a:gd name="connsiteY86" fmla="*/ 1442720 h 1610995"/>
              <a:gd name="connisteX87" fmla="*/ 5631180 w 7270115"/>
              <a:gd name="connsiteY87" fmla="*/ 1456690 h 1610995"/>
              <a:gd name="connisteX88" fmla="*/ 5701030 w 7270115"/>
              <a:gd name="connsiteY88" fmla="*/ 1456690 h 1610995"/>
              <a:gd name="connisteX89" fmla="*/ 5770880 w 7270115"/>
              <a:gd name="connsiteY89" fmla="*/ 1456690 h 1610995"/>
              <a:gd name="connisteX90" fmla="*/ 5841365 w 7270115"/>
              <a:gd name="connsiteY90" fmla="*/ 1456690 h 1610995"/>
              <a:gd name="connisteX91" fmla="*/ 5911215 w 7270115"/>
              <a:gd name="connsiteY91" fmla="*/ 1456690 h 1610995"/>
              <a:gd name="connisteX92" fmla="*/ 5995035 w 7270115"/>
              <a:gd name="connsiteY92" fmla="*/ 1456690 h 1610995"/>
              <a:gd name="connisteX93" fmla="*/ 6065520 w 7270115"/>
              <a:gd name="connsiteY93" fmla="*/ 1456690 h 1610995"/>
              <a:gd name="connisteX94" fmla="*/ 6135370 w 7270115"/>
              <a:gd name="connsiteY94" fmla="*/ 1456690 h 1610995"/>
              <a:gd name="connisteX95" fmla="*/ 6205220 w 7270115"/>
              <a:gd name="connsiteY95" fmla="*/ 1484630 h 1610995"/>
              <a:gd name="connisteX96" fmla="*/ 6303645 w 7270115"/>
              <a:gd name="connsiteY96" fmla="*/ 1526540 h 1610995"/>
              <a:gd name="connisteX97" fmla="*/ 6373495 w 7270115"/>
              <a:gd name="connsiteY97" fmla="*/ 1554480 h 1610995"/>
              <a:gd name="connisteX98" fmla="*/ 6457315 w 7270115"/>
              <a:gd name="connsiteY98" fmla="*/ 1526540 h 1610995"/>
              <a:gd name="connisteX99" fmla="*/ 6527800 w 7270115"/>
              <a:gd name="connsiteY99" fmla="*/ 1484630 h 1610995"/>
              <a:gd name="connisteX100" fmla="*/ 6597650 w 7270115"/>
              <a:gd name="connsiteY100" fmla="*/ 1442720 h 1610995"/>
              <a:gd name="connisteX101" fmla="*/ 6667500 w 7270115"/>
              <a:gd name="connsiteY101" fmla="*/ 1428750 h 1610995"/>
              <a:gd name="connisteX102" fmla="*/ 6737350 w 7270115"/>
              <a:gd name="connsiteY102" fmla="*/ 1428750 h 1610995"/>
              <a:gd name="connisteX103" fmla="*/ 6807835 w 7270115"/>
              <a:gd name="connsiteY103" fmla="*/ 1428750 h 1610995"/>
              <a:gd name="connisteX104" fmla="*/ 6891655 w 7270115"/>
              <a:gd name="connsiteY104" fmla="*/ 1442720 h 1610995"/>
              <a:gd name="connisteX105" fmla="*/ 6961505 w 7270115"/>
              <a:gd name="connsiteY105" fmla="*/ 1470660 h 1610995"/>
              <a:gd name="connisteX106" fmla="*/ 7031990 w 7270115"/>
              <a:gd name="connsiteY106" fmla="*/ 1512570 h 1610995"/>
              <a:gd name="connisteX107" fmla="*/ 7115810 w 7270115"/>
              <a:gd name="connsiteY107" fmla="*/ 1554480 h 1610995"/>
              <a:gd name="connisteX108" fmla="*/ 7199630 w 7270115"/>
              <a:gd name="connsiteY108" fmla="*/ 1582420 h 1610995"/>
              <a:gd name="connisteX109" fmla="*/ 7270115 w 7270115"/>
              <a:gd name="connsiteY109" fmla="*/ 1610995 h 16109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Lst>
            <a:rect l="l" t="t" r="r" b="b"/>
            <a:pathLst>
              <a:path w="7270115" h="1610995">
                <a:moveTo>
                  <a:pt x="0" y="700405"/>
                </a:moveTo>
                <a:lnTo>
                  <a:pt x="69850" y="742315"/>
                </a:lnTo>
                <a:lnTo>
                  <a:pt x="140335" y="770255"/>
                </a:lnTo>
                <a:lnTo>
                  <a:pt x="210185" y="812165"/>
                </a:lnTo>
                <a:lnTo>
                  <a:pt x="280035" y="812165"/>
                </a:lnTo>
                <a:lnTo>
                  <a:pt x="336550" y="742315"/>
                </a:lnTo>
                <a:lnTo>
                  <a:pt x="336550" y="672465"/>
                </a:lnTo>
                <a:lnTo>
                  <a:pt x="336550" y="601980"/>
                </a:lnTo>
                <a:lnTo>
                  <a:pt x="336550" y="532130"/>
                </a:lnTo>
                <a:lnTo>
                  <a:pt x="336550" y="448310"/>
                </a:lnTo>
                <a:lnTo>
                  <a:pt x="378460" y="377825"/>
                </a:lnTo>
                <a:lnTo>
                  <a:pt x="448310" y="307975"/>
                </a:lnTo>
                <a:lnTo>
                  <a:pt x="518160" y="224155"/>
                </a:lnTo>
                <a:lnTo>
                  <a:pt x="588645" y="153670"/>
                </a:lnTo>
                <a:lnTo>
                  <a:pt x="658495" y="111760"/>
                </a:lnTo>
                <a:lnTo>
                  <a:pt x="728345" y="69850"/>
                </a:lnTo>
                <a:lnTo>
                  <a:pt x="798195" y="41910"/>
                </a:lnTo>
                <a:lnTo>
                  <a:pt x="868680" y="27940"/>
                </a:lnTo>
                <a:lnTo>
                  <a:pt x="938530" y="27940"/>
                </a:lnTo>
                <a:lnTo>
                  <a:pt x="1022350" y="13970"/>
                </a:lnTo>
                <a:lnTo>
                  <a:pt x="1092835" y="0"/>
                </a:lnTo>
                <a:lnTo>
                  <a:pt x="1176655" y="0"/>
                </a:lnTo>
                <a:lnTo>
                  <a:pt x="1246505" y="0"/>
                </a:lnTo>
                <a:lnTo>
                  <a:pt x="1316990" y="0"/>
                </a:lnTo>
                <a:lnTo>
                  <a:pt x="1386840" y="0"/>
                </a:lnTo>
                <a:lnTo>
                  <a:pt x="1470660" y="69850"/>
                </a:lnTo>
                <a:lnTo>
                  <a:pt x="1555115" y="139700"/>
                </a:lnTo>
                <a:lnTo>
                  <a:pt x="1624965" y="196215"/>
                </a:lnTo>
                <a:lnTo>
                  <a:pt x="1694815" y="252095"/>
                </a:lnTo>
                <a:lnTo>
                  <a:pt x="1765300" y="321945"/>
                </a:lnTo>
                <a:lnTo>
                  <a:pt x="1835150" y="377825"/>
                </a:lnTo>
                <a:lnTo>
                  <a:pt x="1877060" y="448310"/>
                </a:lnTo>
                <a:lnTo>
                  <a:pt x="1891030" y="518160"/>
                </a:lnTo>
                <a:lnTo>
                  <a:pt x="1918970" y="588010"/>
                </a:lnTo>
                <a:lnTo>
                  <a:pt x="1932940" y="658495"/>
                </a:lnTo>
                <a:lnTo>
                  <a:pt x="1960880" y="728345"/>
                </a:lnTo>
                <a:lnTo>
                  <a:pt x="1988820" y="798195"/>
                </a:lnTo>
                <a:lnTo>
                  <a:pt x="2017395" y="868045"/>
                </a:lnTo>
                <a:lnTo>
                  <a:pt x="2101215" y="896620"/>
                </a:lnTo>
                <a:lnTo>
                  <a:pt x="2171065" y="896620"/>
                </a:lnTo>
                <a:lnTo>
                  <a:pt x="2255520" y="896620"/>
                </a:lnTo>
                <a:lnTo>
                  <a:pt x="2325370" y="896620"/>
                </a:lnTo>
                <a:lnTo>
                  <a:pt x="2409190" y="896620"/>
                </a:lnTo>
                <a:lnTo>
                  <a:pt x="2451100" y="826135"/>
                </a:lnTo>
                <a:lnTo>
                  <a:pt x="2563495" y="812165"/>
                </a:lnTo>
                <a:lnTo>
                  <a:pt x="2647315" y="812165"/>
                </a:lnTo>
                <a:lnTo>
                  <a:pt x="2717800" y="826135"/>
                </a:lnTo>
                <a:lnTo>
                  <a:pt x="2787650" y="882015"/>
                </a:lnTo>
                <a:lnTo>
                  <a:pt x="2857500" y="966470"/>
                </a:lnTo>
                <a:lnTo>
                  <a:pt x="2941320" y="994410"/>
                </a:lnTo>
                <a:lnTo>
                  <a:pt x="3011805" y="1036320"/>
                </a:lnTo>
                <a:lnTo>
                  <a:pt x="3081655" y="1092200"/>
                </a:lnTo>
                <a:lnTo>
                  <a:pt x="3151505" y="1162685"/>
                </a:lnTo>
                <a:lnTo>
                  <a:pt x="3194050" y="1232535"/>
                </a:lnTo>
                <a:lnTo>
                  <a:pt x="3263900" y="1288415"/>
                </a:lnTo>
                <a:lnTo>
                  <a:pt x="3347720" y="1288415"/>
                </a:lnTo>
                <a:lnTo>
                  <a:pt x="3417570" y="1260475"/>
                </a:lnTo>
                <a:lnTo>
                  <a:pt x="3488055" y="1246505"/>
                </a:lnTo>
                <a:lnTo>
                  <a:pt x="3557905" y="1176655"/>
                </a:lnTo>
                <a:lnTo>
                  <a:pt x="3627755" y="1120140"/>
                </a:lnTo>
                <a:lnTo>
                  <a:pt x="3712210" y="1064260"/>
                </a:lnTo>
                <a:lnTo>
                  <a:pt x="3782060" y="1050290"/>
                </a:lnTo>
                <a:lnTo>
                  <a:pt x="3865880" y="1050290"/>
                </a:lnTo>
                <a:lnTo>
                  <a:pt x="3950335" y="1050290"/>
                </a:lnTo>
                <a:lnTo>
                  <a:pt x="4020185" y="1050290"/>
                </a:lnTo>
                <a:lnTo>
                  <a:pt x="4090035" y="1050290"/>
                </a:lnTo>
                <a:lnTo>
                  <a:pt x="4160520" y="1120140"/>
                </a:lnTo>
                <a:lnTo>
                  <a:pt x="4230370" y="1176655"/>
                </a:lnTo>
                <a:lnTo>
                  <a:pt x="4300220" y="1218565"/>
                </a:lnTo>
                <a:lnTo>
                  <a:pt x="4356100" y="1302385"/>
                </a:lnTo>
                <a:lnTo>
                  <a:pt x="4426585" y="1344295"/>
                </a:lnTo>
                <a:lnTo>
                  <a:pt x="4510405" y="1372870"/>
                </a:lnTo>
                <a:lnTo>
                  <a:pt x="4580255" y="1386840"/>
                </a:lnTo>
                <a:lnTo>
                  <a:pt x="4650740" y="1372870"/>
                </a:lnTo>
                <a:lnTo>
                  <a:pt x="4692650" y="1302385"/>
                </a:lnTo>
                <a:lnTo>
                  <a:pt x="4762500" y="1246505"/>
                </a:lnTo>
                <a:lnTo>
                  <a:pt x="4846320" y="1218565"/>
                </a:lnTo>
                <a:lnTo>
                  <a:pt x="4916805" y="1218565"/>
                </a:lnTo>
                <a:lnTo>
                  <a:pt x="4986655" y="1218565"/>
                </a:lnTo>
                <a:lnTo>
                  <a:pt x="5070475" y="1218565"/>
                </a:lnTo>
                <a:lnTo>
                  <a:pt x="5140960" y="1232535"/>
                </a:lnTo>
                <a:lnTo>
                  <a:pt x="5210810" y="1246505"/>
                </a:lnTo>
                <a:lnTo>
                  <a:pt x="5280660" y="1302385"/>
                </a:lnTo>
                <a:lnTo>
                  <a:pt x="5351145" y="1358265"/>
                </a:lnTo>
                <a:lnTo>
                  <a:pt x="5420995" y="1386840"/>
                </a:lnTo>
                <a:lnTo>
                  <a:pt x="5490845" y="1414780"/>
                </a:lnTo>
                <a:lnTo>
                  <a:pt x="5560695" y="1442720"/>
                </a:lnTo>
                <a:lnTo>
                  <a:pt x="5631180" y="1456690"/>
                </a:lnTo>
                <a:lnTo>
                  <a:pt x="5701030" y="1456690"/>
                </a:lnTo>
                <a:lnTo>
                  <a:pt x="5770880" y="1456690"/>
                </a:lnTo>
                <a:lnTo>
                  <a:pt x="5841365" y="1456690"/>
                </a:lnTo>
                <a:lnTo>
                  <a:pt x="5911215" y="1456690"/>
                </a:lnTo>
                <a:lnTo>
                  <a:pt x="5995035" y="1456690"/>
                </a:lnTo>
                <a:lnTo>
                  <a:pt x="6065520" y="1456690"/>
                </a:lnTo>
                <a:lnTo>
                  <a:pt x="6135370" y="1456690"/>
                </a:lnTo>
                <a:lnTo>
                  <a:pt x="6205220" y="1484630"/>
                </a:lnTo>
                <a:lnTo>
                  <a:pt x="6303645" y="1526540"/>
                </a:lnTo>
                <a:lnTo>
                  <a:pt x="6373495" y="1554480"/>
                </a:lnTo>
                <a:lnTo>
                  <a:pt x="6457315" y="1526540"/>
                </a:lnTo>
                <a:lnTo>
                  <a:pt x="6527800" y="1484630"/>
                </a:lnTo>
                <a:lnTo>
                  <a:pt x="6597650" y="1442720"/>
                </a:lnTo>
                <a:lnTo>
                  <a:pt x="6667500" y="1428750"/>
                </a:lnTo>
                <a:lnTo>
                  <a:pt x="6737350" y="1428750"/>
                </a:lnTo>
                <a:lnTo>
                  <a:pt x="6807835" y="1428750"/>
                </a:lnTo>
                <a:lnTo>
                  <a:pt x="6891655" y="1442720"/>
                </a:lnTo>
                <a:lnTo>
                  <a:pt x="6961505" y="1470660"/>
                </a:lnTo>
                <a:lnTo>
                  <a:pt x="7031990" y="1512570"/>
                </a:lnTo>
                <a:lnTo>
                  <a:pt x="7115810" y="1554480"/>
                </a:lnTo>
                <a:lnTo>
                  <a:pt x="7199630" y="1582420"/>
                </a:lnTo>
                <a:lnTo>
                  <a:pt x="7270115" y="1610995"/>
                </a:lnTo>
              </a:path>
            </a:pathLst>
          </a:custGeom>
          <a:noFill/>
          <a:ln w="38100">
            <a:solidFill>
              <a:srgbClr val="B4593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7618095" y="4588510"/>
            <a:ext cx="7284085" cy="1877060"/>
          </a:xfrm>
          <a:custGeom>
            <a:avLst/>
            <a:gdLst>
              <a:gd name="connisteX0" fmla="*/ 0 w 7284085"/>
              <a:gd name="connsiteY0" fmla="*/ 700405 h 1877060"/>
              <a:gd name="connisteX1" fmla="*/ 1652905 w 7284085"/>
              <a:gd name="connsiteY1" fmla="*/ 168275 h 1877060"/>
              <a:gd name="connisteX2" fmla="*/ 7284085 w 7284085"/>
              <a:gd name="connsiteY2" fmla="*/ 0 h 1877060"/>
              <a:gd name="connisteX3" fmla="*/ 7284085 w 7284085"/>
              <a:gd name="connsiteY3" fmla="*/ 1877060 h 1877060"/>
              <a:gd name="connisteX4" fmla="*/ 0 w 7284085"/>
              <a:gd name="connsiteY4" fmla="*/ 854710 h 1877060"/>
              <a:gd name="connisteX5" fmla="*/ 0 w 7284085"/>
              <a:gd name="connsiteY5" fmla="*/ 700405 h 187706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7284085" h="1877060">
                <a:moveTo>
                  <a:pt x="0" y="700405"/>
                </a:moveTo>
                <a:lnTo>
                  <a:pt x="1652905" y="168275"/>
                </a:lnTo>
                <a:lnTo>
                  <a:pt x="7284085" y="0"/>
                </a:lnTo>
                <a:lnTo>
                  <a:pt x="7284085" y="1877060"/>
                </a:lnTo>
                <a:lnTo>
                  <a:pt x="0" y="854710"/>
                </a:lnTo>
                <a:lnTo>
                  <a:pt x="0" y="700405"/>
                </a:lnTo>
                <a:close/>
              </a:path>
            </a:pathLst>
          </a:custGeom>
          <a:solidFill>
            <a:schemeClr val="bg2">
              <a:alpha val="52000"/>
            </a:schemeClr>
          </a:solidFill>
          <a:ln>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452485" y="5075555"/>
            <a:ext cx="6421755" cy="1076325"/>
          </a:xfrm>
          <a:prstGeom prst="rect">
            <a:avLst/>
          </a:prstGeom>
          <a:noFill/>
        </p:spPr>
        <p:txBody>
          <a:bodyPr wrap="square" rtlCol="0">
            <a:spAutoFit/>
          </a:bodyPr>
          <a:lstStyle/>
          <a:p>
            <a:pPr indent="457200" fontAlgn="auto"/>
            <a:r>
              <a:rPr lang="zh-CN" sz="1600">
                <a:solidFill>
                  <a:schemeClr val="bg1"/>
                </a:solidFill>
                <a:latin typeface="微软雅黑" panose="020B0503020204020204" pitchFamily="34" charset="-122"/>
                <a:ea typeface="微软雅黑" panose="020B0503020204020204" pitchFamily="34" charset="-122"/>
              </a:rPr>
              <a:t>星光林主要为稀林草地区域，乔木多为桂花、银杏。桂花冠幅较大，但枝下高较低，低于两米，不宜设置展园，因此展园的布置应避开有桂花的区域；而银杏枝下高较高，大于两米</a:t>
            </a:r>
            <a:r>
              <a:rPr lang="en-US" altLang="zh-CN" sz="1600">
                <a:solidFill>
                  <a:schemeClr val="bg1"/>
                </a:solidFill>
                <a:latin typeface="微软雅黑" panose="020B0503020204020204" pitchFamily="34" charset="-122"/>
                <a:ea typeface="微软雅黑" panose="020B0503020204020204" pitchFamily="34" charset="-122"/>
              </a:rPr>
              <a:t>,</a:t>
            </a:r>
            <a:r>
              <a:rPr lang="zh-CN" sz="1600">
                <a:solidFill>
                  <a:schemeClr val="bg1"/>
                </a:solidFill>
                <a:latin typeface="微软雅黑" panose="020B0503020204020204" pitchFamily="34" charset="-122"/>
                <a:ea typeface="微软雅黑" panose="020B0503020204020204" pitchFamily="34" charset="-122"/>
              </a:rPr>
              <a:t>可结合起伏的地形进行展园的布置。</a:t>
            </a:r>
          </a:p>
        </p:txBody>
      </p:sp>
      <p:sp>
        <p:nvSpPr>
          <p:cNvPr id="52" name="任意多边形 51"/>
          <p:cNvSpPr/>
          <p:nvPr/>
        </p:nvSpPr>
        <p:spPr>
          <a:xfrm>
            <a:off x="7633970" y="9145905"/>
            <a:ext cx="6245225" cy="1159510"/>
          </a:xfrm>
          <a:custGeom>
            <a:avLst/>
            <a:gdLst>
              <a:gd name="connisteX0" fmla="*/ 0 w 6289040"/>
              <a:gd name="connsiteY0" fmla="*/ 1050925 h 1204595"/>
              <a:gd name="connisteX1" fmla="*/ 3193415 w 6289040"/>
              <a:gd name="connsiteY1" fmla="*/ 630555 h 1204595"/>
              <a:gd name="connisteX2" fmla="*/ 3599815 w 6289040"/>
              <a:gd name="connsiteY2" fmla="*/ 350520 h 1204595"/>
              <a:gd name="connisteX3" fmla="*/ 3347720 w 6289040"/>
              <a:gd name="connsiteY3" fmla="*/ 112395 h 1204595"/>
              <a:gd name="connisteX4" fmla="*/ 3095625 w 6289040"/>
              <a:gd name="connsiteY4" fmla="*/ 0 h 1204595"/>
              <a:gd name="connisteX5" fmla="*/ 3502025 w 6289040"/>
              <a:gd name="connsiteY5" fmla="*/ 13970 h 1204595"/>
              <a:gd name="connisteX6" fmla="*/ 4202430 w 6289040"/>
              <a:gd name="connsiteY6" fmla="*/ 70485 h 1204595"/>
              <a:gd name="connisteX7" fmla="*/ 4832350 w 6289040"/>
              <a:gd name="connsiteY7" fmla="*/ 266065 h 1204595"/>
              <a:gd name="connisteX8" fmla="*/ 5238750 w 6289040"/>
              <a:gd name="connsiteY8" fmla="*/ 364490 h 1204595"/>
              <a:gd name="connisteX9" fmla="*/ 5939155 w 6289040"/>
              <a:gd name="connsiteY9" fmla="*/ 798830 h 1204595"/>
              <a:gd name="connisteX10" fmla="*/ 6289040 w 6289040"/>
              <a:gd name="connsiteY10" fmla="*/ 1204595 h 1204595"/>
              <a:gd name="connisteX11" fmla="*/ 41910 w 6289040"/>
              <a:gd name="connsiteY11" fmla="*/ 1176655 h 1204595"/>
              <a:gd name="connisteX12" fmla="*/ 0 w 6289040"/>
              <a:gd name="connsiteY12" fmla="*/ 1050925 h 12045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6289040" h="1204595">
                <a:moveTo>
                  <a:pt x="0" y="1050925"/>
                </a:moveTo>
                <a:lnTo>
                  <a:pt x="3193415" y="630555"/>
                </a:lnTo>
                <a:lnTo>
                  <a:pt x="3599815" y="350520"/>
                </a:lnTo>
                <a:lnTo>
                  <a:pt x="3347720" y="112395"/>
                </a:lnTo>
                <a:lnTo>
                  <a:pt x="3095625" y="0"/>
                </a:lnTo>
                <a:lnTo>
                  <a:pt x="3502025" y="13970"/>
                </a:lnTo>
                <a:lnTo>
                  <a:pt x="4202430" y="70485"/>
                </a:lnTo>
                <a:lnTo>
                  <a:pt x="4832350" y="266065"/>
                </a:lnTo>
                <a:lnTo>
                  <a:pt x="5238750" y="364490"/>
                </a:lnTo>
                <a:lnTo>
                  <a:pt x="5939155" y="798830"/>
                </a:lnTo>
                <a:lnTo>
                  <a:pt x="6289040" y="1204595"/>
                </a:lnTo>
                <a:lnTo>
                  <a:pt x="41910" y="1176655"/>
                </a:lnTo>
                <a:lnTo>
                  <a:pt x="0" y="1050925"/>
                </a:lnTo>
                <a:close/>
              </a:path>
            </a:pathLst>
          </a:custGeom>
          <a:solidFill>
            <a:srgbClr val="FFFFFF">
              <a:alpha val="50000"/>
            </a:srgbClr>
          </a:solidFill>
          <a:ln>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7618095" y="8221345"/>
            <a:ext cx="3585845" cy="1877060"/>
          </a:xfrm>
          <a:custGeom>
            <a:avLst/>
            <a:gdLst>
              <a:gd name="connisteX0" fmla="*/ 0 w 3585845"/>
              <a:gd name="connsiteY0" fmla="*/ 0 h 1877060"/>
              <a:gd name="connisteX1" fmla="*/ 1134745 w 3585845"/>
              <a:gd name="connsiteY1" fmla="*/ 210185 h 1877060"/>
              <a:gd name="connisteX2" fmla="*/ 1358900 w 3585845"/>
              <a:gd name="connsiteY2" fmla="*/ 350520 h 1877060"/>
              <a:gd name="connisteX3" fmla="*/ 1652905 w 3585845"/>
              <a:gd name="connsiteY3" fmla="*/ 378460 h 1877060"/>
              <a:gd name="connisteX4" fmla="*/ 2409190 w 3585845"/>
              <a:gd name="connsiteY4" fmla="*/ 616585 h 1877060"/>
              <a:gd name="connisteX5" fmla="*/ 3067685 w 3585845"/>
              <a:gd name="connsiteY5" fmla="*/ 938530 h 1877060"/>
              <a:gd name="connisteX6" fmla="*/ 3347720 w 3585845"/>
              <a:gd name="connsiteY6" fmla="*/ 1036955 h 1877060"/>
              <a:gd name="connisteX7" fmla="*/ 3585845 w 3585845"/>
              <a:gd name="connsiteY7" fmla="*/ 1247140 h 1877060"/>
              <a:gd name="connisteX8" fmla="*/ 3221990 w 3585845"/>
              <a:gd name="connsiteY8" fmla="*/ 1513205 h 1877060"/>
              <a:gd name="connisteX9" fmla="*/ 41910 w 3585845"/>
              <a:gd name="connsiteY9" fmla="*/ 1877060 h 1877060"/>
              <a:gd name="connisteX10" fmla="*/ 0 w 3585845"/>
              <a:gd name="connsiteY10" fmla="*/ 0 h 187706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585845" h="1877060">
                <a:moveTo>
                  <a:pt x="0" y="0"/>
                </a:moveTo>
                <a:lnTo>
                  <a:pt x="1134745" y="210185"/>
                </a:lnTo>
                <a:lnTo>
                  <a:pt x="1358900" y="350520"/>
                </a:lnTo>
                <a:lnTo>
                  <a:pt x="1652905" y="378460"/>
                </a:lnTo>
                <a:lnTo>
                  <a:pt x="2409190" y="616585"/>
                </a:lnTo>
                <a:lnTo>
                  <a:pt x="3067685" y="938530"/>
                </a:lnTo>
                <a:lnTo>
                  <a:pt x="3347720" y="1036955"/>
                </a:lnTo>
                <a:lnTo>
                  <a:pt x="3585845" y="1247140"/>
                </a:lnTo>
                <a:lnTo>
                  <a:pt x="3221990" y="1513205"/>
                </a:lnTo>
                <a:lnTo>
                  <a:pt x="41910" y="1877060"/>
                </a:lnTo>
                <a:lnTo>
                  <a:pt x="0" y="0"/>
                </a:lnTo>
                <a:close/>
              </a:path>
            </a:pathLst>
          </a:custGeom>
          <a:solidFill>
            <a:schemeClr val="accent4">
              <a:lumMod val="20000"/>
              <a:lumOff val="80000"/>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1050270" y="6576060"/>
            <a:ext cx="3865880" cy="3732530"/>
          </a:xfrm>
          <a:custGeom>
            <a:avLst/>
            <a:gdLst>
              <a:gd name="connisteX0" fmla="*/ 0 w 3865880"/>
              <a:gd name="connsiteY0" fmla="*/ 1694815 h 3768090"/>
              <a:gd name="connisteX1" fmla="*/ 1330325 w 3865880"/>
              <a:gd name="connsiteY1" fmla="*/ 1330960 h 3768090"/>
              <a:gd name="connisteX2" fmla="*/ 1905000 w 3865880"/>
              <a:gd name="connsiteY2" fmla="*/ 1009015 h 3768090"/>
              <a:gd name="connisteX3" fmla="*/ 2493010 w 3865880"/>
              <a:gd name="connsiteY3" fmla="*/ 490220 h 3768090"/>
              <a:gd name="connisteX4" fmla="*/ 2731135 w 3865880"/>
              <a:gd name="connsiteY4" fmla="*/ 154305 h 3768090"/>
              <a:gd name="connisteX5" fmla="*/ 2857500 w 3865880"/>
              <a:gd name="connsiteY5" fmla="*/ 0 h 3768090"/>
              <a:gd name="connisteX6" fmla="*/ 3865880 w 3865880"/>
              <a:gd name="connsiteY6" fmla="*/ 27940 h 3768090"/>
              <a:gd name="connisteX7" fmla="*/ 3823970 w 3865880"/>
              <a:gd name="connsiteY7" fmla="*/ 3768090 h 3768090"/>
              <a:gd name="connisteX8" fmla="*/ 2828925 w 3865880"/>
              <a:gd name="connsiteY8" fmla="*/ 3768090 h 3768090"/>
              <a:gd name="connisteX9" fmla="*/ 2534920 w 3865880"/>
              <a:gd name="connsiteY9" fmla="*/ 3375660 h 3768090"/>
              <a:gd name="connisteX10" fmla="*/ 1764665 w 3865880"/>
              <a:gd name="connsiteY10" fmla="*/ 2927985 h 3768090"/>
              <a:gd name="connisteX11" fmla="*/ 798195 w 3865880"/>
              <a:gd name="connsiteY11" fmla="*/ 2689860 h 3768090"/>
              <a:gd name="connisteX12" fmla="*/ 41910 w 3865880"/>
              <a:gd name="connsiteY12" fmla="*/ 2619375 h 3768090"/>
              <a:gd name="connisteX13" fmla="*/ 0 w 3865880"/>
              <a:gd name="connsiteY13" fmla="*/ 1694815 h 376809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3865880" h="3768090">
                <a:moveTo>
                  <a:pt x="0" y="1694815"/>
                </a:moveTo>
                <a:lnTo>
                  <a:pt x="1330325" y="1330960"/>
                </a:lnTo>
                <a:lnTo>
                  <a:pt x="1905000" y="1009015"/>
                </a:lnTo>
                <a:lnTo>
                  <a:pt x="2493010" y="490220"/>
                </a:lnTo>
                <a:lnTo>
                  <a:pt x="2731135" y="154305"/>
                </a:lnTo>
                <a:lnTo>
                  <a:pt x="2857500" y="0"/>
                </a:lnTo>
                <a:lnTo>
                  <a:pt x="3865880" y="27940"/>
                </a:lnTo>
                <a:lnTo>
                  <a:pt x="3823970" y="3768090"/>
                </a:lnTo>
                <a:lnTo>
                  <a:pt x="2828925" y="3768090"/>
                </a:lnTo>
                <a:lnTo>
                  <a:pt x="2534920" y="3375660"/>
                </a:lnTo>
                <a:lnTo>
                  <a:pt x="1764665" y="2927985"/>
                </a:lnTo>
                <a:lnTo>
                  <a:pt x="798195" y="2689860"/>
                </a:lnTo>
                <a:lnTo>
                  <a:pt x="41910" y="2619375"/>
                </a:lnTo>
                <a:lnTo>
                  <a:pt x="0" y="1694815"/>
                </a:lnTo>
                <a:close/>
              </a:path>
            </a:pathLst>
          </a:custGeom>
          <a:solidFill>
            <a:schemeClr val="accent4">
              <a:lumMod val="20000"/>
              <a:lumOff val="80000"/>
              <a:alpha val="3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1788775" y="8221345"/>
            <a:ext cx="2962910" cy="829945"/>
          </a:xfrm>
          <a:prstGeom prst="rect">
            <a:avLst/>
          </a:prstGeom>
          <a:noFill/>
        </p:spPr>
        <p:txBody>
          <a:bodyPr wrap="square" rtlCol="0">
            <a:spAutoFit/>
          </a:bodyPr>
          <a:lstStyle/>
          <a:p>
            <a:pPr indent="457200" fontAlgn="auto"/>
            <a:r>
              <a:rPr lang="zh-CN" sz="1600">
                <a:solidFill>
                  <a:schemeClr val="bg1"/>
                </a:solidFill>
                <a:latin typeface="微软雅黑" panose="020B0503020204020204" pitchFamily="34" charset="-122"/>
                <a:ea typeface="微软雅黑" panose="020B0503020204020204" pitchFamily="34" charset="-122"/>
              </a:rPr>
              <a:t>主要利用场地内部的塑胶坡地、立体的耐候钢板，进行坡坎崖立体绿化展示设计。</a:t>
            </a:r>
          </a:p>
        </p:txBody>
      </p:sp>
      <p:sp>
        <p:nvSpPr>
          <p:cNvPr id="62" name="文本框 61"/>
          <p:cNvSpPr txBox="1"/>
          <p:nvPr/>
        </p:nvSpPr>
        <p:spPr>
          <a:xfrm>
            <a:off x="8077835" y="9055100"/>
            <a:ext cx="2346960" cy="583565"/>
          </a:xfrm>
          <a:prstGeom prst="rect">
            <a:avLst/>
          </a:prstGeom>
          <a:noFill/>
        </p:spPr>
        <p:txBody>
          <a:bodyPr wrap="square" rtlCol="0">
            <a:spAutoFit/>
          </a:bodyPr>
          <a:lstStyle/>
          <a:p>
            <a:pPr indent="457200" fontAlgn="auto"/>
            <a:r>
              <a:rPr lang="zh-CN" sz="1600">
                <a:solidFill>
                  <a:schemeClr val="bg1"/>
                </a:solidFill>
                <a:latin typeface="微软雅黑" panose="020B0503020204020204" pitchFamily="34" charset="-122"/>
                <a:ea typeface="微软雅黑" panose="020B0503020204020204" pitchFamily="34" charset="-122"/>
              </a:rPr>
              <a:t>可根据不同公司进行划分片区设计展园。</a:t>
            </a:r>
          </a:p>
        </p:txBody>
      </p:sp>
      <p:sp>
        <p:nvSpPr>
          <p:cNvPr id="54" name="TextBox 5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19" name="文本框 18"/>
          <p:cNvSpPr txBox="1"/>
          <p:nvPr/>
        </p:nvSpPr>
        <p:spPr>
          <a:xfrm>
            <a:off x="11475720" y="9480550"/>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6m</a:t>
            </a:r>
          </a:p>
        </p:txBody>
      </p:sp>
      <p:sp>
        <p:nvSpPr>
          <p:cNvPr id="191514" name="文本框 26"/>
          <p:cNvSpPr txBox="1"/>
          <p:nvPr/>
        </p:nvSpPr>
        <p:spPr>
          <a:xfrm>
            <a:off x="7642860" y="2296795"/>
            <a:ext cx="726249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A</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pic>
        <p:nvPicPr>
          <p:cNvPr id="164" name="图片 163"/>
          <p:cNvPicPr>
            <a:picLocks noChangeAspect="1"/>
          </p:cNvPicPr>
          <p:nvPr/>
        </p:nvPicPr>
        <p:blipFill rotWithShape="1">
          <a:blip r:embed="rId7" cstate="print">
            <a:extLst>
              <a:ext uri="{28A0092B-C50C-407E-A947-70E740481C1C}">
                <a14:useLocalDpi xmlns:a14="http://schemas.microsoft.com/office/drawing/2010/main" xmlns="" val="0"/>
              </a:ext>
            </a:extLst>
          </a:blip>
          <a:srcRect b="31956"/>
          <a:stretch>
            <a:fillRect/>
          </a:stretch>
        </p:blipFill>
        <p:spPr>
          <a:xfrm>
            <a:off x="5908773" y="2486580"/>
            <a:ext cx="1709420" cy="1024255"/>
          </a:xfrm>
          <a:prstGeom prst="rect">
            <a:avLst/>
          </a:prstGeom>
          <a:effectLst>
            <a:outerShdw blurRad="50800" dist="50800" dir="5400000" algn="ctr" rotWithShape="0">
              <a:srgbClr val="000000">
                <a:alpha val="0"/>
              </a:srgbClr>
            </a:outerShdw>
          </a:effectLst>
        </p:spPr>
      </p:pic>
      <p:cxnSp>
        <p:nvCxnSpPr>
          <p:cNvPr id="17" name="直接箭头连接符 16"/>
          <p:cNvCxnSpPr/>
          <p:nvPr/>
        </p:nvCxnSpPr>
        <p:spPr>
          <a:xfrm>
            <a:off x="10424795" y="9787255"/>
            <a:ext cx="300672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
        <p:nvSpPr>
          <p:cNvPr id="50" name="文本框 49"/>
          <p:cNvSpPr txBox="1"/>
          <p:nvPr/>
        </p:nvSpPr>
        <p:spPr>
          <a:xfrm>
            <a:off x="243205" y="7866380"/>
            <a:ext cx="7136765" cy="2999740"/>
          </a:xfrm>
          <a:prstGeom prst="rect">
            <a:avLst/>
          </a:prstGeom>
          <a:noFill/>
        </p:spPr>
        <p:txBody>
          <a:bodyPr wrap="square" rtlCol="0" anchor="t">
            <a:spAutoFit/>
          </a:bodyPr>
          <a:lstStyle/>
          <a:p>
            <a:pPr indent="457200" fontAlgn="auto">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艺术广场整体较规则，轴线对称，因此沿着轴线两边可布置一些装饰或小品，如高校建造节成果展示，以起到丰富展区内容，引导视线的作用。</a:t>
            </a:r>
          </a:p>
          <a:p>
            <a:pPr indent="457200" fontAlgn="auto">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同时圆缘园大型艺术构筑作为场地主景，覆盖面积大，可布置主要展园，如双城特展，展现成渝两地水乳交融的文化特色、协同并进的发展势态。</a:t>
            </a:r>
          </a:p>
          <a:p>
            <a:pPr indent="457200" fontAlgn="auto">
              <a:lnSpc>
                <a:spcPct val="150000"/>
              </a:lnSpc>
            </a:pP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299720" y="1768475"/>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3</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、艺术广场现状分析</a:t>
            </a:r>
          </a:p>
        </p:txBody>
      </p:sp>
      <p:pic>
        <p:nvPicPr>
          <p:cNvPr id="3" name="图片 2" descr="IMG_20200606_160233"/>
          <p:cNvPicPr>
            <a:picLocks noChangeAspect="1"/>
          </p:cNvPicPr>
          <p:nvPr/>
        </p:nvPicPr>
        <p:blipFill>
          <a:blip r:embed="rId2" cstate="print"/>
          <a:srcRect t="29570" b="3643"/>
          <a:stretch>
            <a:fillRect/>
          </a:stretch>
        </p:blipFill>
        <p:spPr>
          <a:xfrm>
            <a:off x="7406005" y="2206625"/>
            <a:ext cx="7483475" cy="3749040"/>
          </a:xfrm>
          <a:prstGeom prst="rect">
            <a:avLst/>
          </a:prstGeom>
        </p:spPr>
      </p:pic>
      <p:pic>
        <p:nvPicPr>
          <p:cNvPr id="5" name="图片 4" descr="IMG_20200606_152951"/>
          <p:cNvPicPr>
            <a:picLocks noChangeAspect="1"/>
          </p:cNvPicPr>
          <p:nvPr/>
        </p:nvPicPr>
        <p:blipFill>
          <a:blip r:embed="rId3" cstate="print"/>
          <a:srcRect t="22064" b="2670"/>
          <a:stretch>
            <a:fillRect/>
          </a:stretch>
        </p:blipFill>
        <p:spPr>
          <a:xfrm>
            <a:off x="7406640" y="6167120"/>
            <a:ext cx="7482840" cy="4224020"/>
          </a:xfrm>
          <a:prstGeom prst="rect">
            <a:avLst/>
          </a:prstGeom>
        </p:spPr>
      </p:pic>
      <p:sp>
        <p:nvSpPr>
          <p:cNvPr id="191514" name="文本框 26"/>
          <p:cNvSpPr txBox="1"/>
          <p:nvPr/>
        </p:nvSpPr>
        <p:spPr>
          <a:xfrm>
            <a:off x="7406640" y="2207260"/>
            <a:ext cx="748220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A</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12" name="文本框 26"/>
          <p:cNvSpPr txBox="1"/>
          <p:nvPr/>
        </p:nvSpPr>
        <p:spPr>
          <a:xfrm>
            <a:off x="7406005" y="6167120"/>
            <a:ext cx="7482840"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B</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40" name="任意多边形 39"/>
          <p:cNvSpPr/>
          <p:nvPr/>
        </p:nvSpPr>
        <p:spPr>
          <a:xfrm>
            <a:off x="7406640" y="3750945"/>
            <a:ext cx="7480935" cy="2196465"/>
          </a:xfrm>
          <a:custGeom>
            <a:avLst/>
            <a:gdLst>
              <a:gd name="connisteX0" fmla="*/ 0 w 7550150"/>
              <a:gd name="connsiteY0" fmla="*/ 1358900 h 2240915"/>
              <a:gd name="connisteX1" fmla="*/ 3109595 w 7550150"/>
              <a:gd name="connsiteY1" fmla="*/ 0 h 2240915"/>
              <a:gd name="connisteX2" fmla="*/ 4160520 w 7550150"/>
              <a:gd name="connsiteY2" fmla="*/ 13970 h 2240915"/>
              <a:gd name="connisteX3" fmla="*/ 7550150 w 7550150"/>
              <a:gd name="connsiteY3" fmla="*/ 1204595 h 2240915"/>
              <a:gd name="connisteX4" fmla="*/ 7522210 w 7550150"/>
              <a:gd name="connsiteY4" fmla="*/ 2212975 h 2240915"/>
              <a:gd name="connisteX5" fmla="*/ 41910 w 7550150"/>
              <a:gd name="connsiteY5" fmla="*/ 2240915 h 2240915"/>
              <a:gd name="connisteX6" fmla="*/ 0 w 7550150"/>
              <a:gd name="connsiteY6" fmla="*/ 1358900 h 224091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7550150" h="2240915">
                <a:moveTo>
                  <a:pt x="0" y="1358900"/>
                </a:moveTo>
                <a:lnTo>
                  <a:pt x="3109595" y="0"/>
                </a:lnTo>
                <a:lnTo>
                  <a:pt x="4160520" y="13970"/>
                </a:lnTo>
                <a:lnTo>
                  <a:pt x="7550150" y="1204595"/>
                </a:lnTo>
                <a:lnTo>
                  <a:pt x="7522210" y="2212975"/>
                </a:lnTo>
                <a:lnTo>
                  <a:pt x="41910" y="2240915"/>
                </a:lnTo>
                <a:lnTo>
                  <a:pt x="0" y="1358900"/>
                </a:lnTo>
                <a:close/>
              </a:path>
            </a:pathLst>
          </a:custGeom>
          <a:solidFill>
            <a:schemeClr val="accent1">
              <a:lumMod val="40000"/>
              <a:lumOff val="60000"/>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8333740" y="5078990"/>
            <a:ext cx="5822950" cy="829945"/>
          </a:xfrm>
          <a:prstGeom prst="rect">
            <a:avLst/>
          </a:prstGeom>
          <a:noFill/>
        </p:spPr>
        <p:txBody>
          <a:bodyPr wrap="square" rtlCol="0">
            <a:spAutoFit/>
          </a:bodyPr>
          <a:lstStyle/>
          <a:p>
            <a:pPr indent="457200" fontAlgn="auto"/>
            <a:r>
              <a:rPr lang="zh-CN" altLang="en-US" sz="1600">
                <a:solidFill>
                  <a:schemeClr val="bg1"/>
                </a:solidFill>
                <a:latin typeface="微软雅黑" panose="020B0503020204020204" pitchFamily="34" charset="-122"/>
                <a:ea typeface="微软雅黑" panose="020B0503020204020204" pitchFamily="34" charset="-122"/>
              </a:rPr>
              <a:t>圆缘园艺术构筑倒影在水面上，形成呼应，因此水面宜保留。左边为起伏的草地和灌木球，有一定高差，而右边为较为平坦的草坪。因此为呼应左边，宜在左边布置一些展示品。</a:t>
            </a:r>
          </a:p>
        </p:txBody>
      </p:sp>
      <p:grpSp>
        <p:nvGrpSpPr>
          <p:cNvPr id="39" name="组合 38"/>
          <p:cNvGrpSpPr/>
          <p:nvPr/>
        </p:nvGrpSpPr>
        <p:grpSpPr>
          <a:xfrm>
            <a:off x="393065" y="2216150"/>
            <a:ext cx="6901815" cy="5751830"/>
            <a:chOff x="619" y="3406"/>
            <a:chExt cx="10869" cy="9058"/>
          </a:xfrm>
        </p:grpSpPr>
        <p:pic>
          <p:nvPicPr>
            <p:cNvPr id="2" name="图片 1" descr="D:\01唐芝玉\项目\2020花博会\艺术广场2.jpg艺术广场2"/>
            <p:cNvPicPr>
              <a:picLocks noChangeAspect="1"/>
            </p:cNvPicPr>
            <p:nvPr/>
          </p:nvPicPr>
          <p:blipFill>
            <a:blip r:embed="rId4" cstate="print"/>
            <a:srcRect l="8587" t="11304" r="7586"/>
            <a:stretch>
              <a:fillRect/>
            </a:stretch>
          </p:blipFill>
          <p:spPr>
            <a:xfrm>
              <a:off x="619" y="3406"/>
              <a:ext cx="10824" cy="9039"/>
            </a:xfrm>
            <a:prstGeom prst="rect">
              <a:avLst/>
            </a:prstGeom>
            <a:ln>
              <a:solidFill>
                <a:schemeClr val="tx1"/>
              </a:solidFill>
            </a:ln>
          </p:spPr>
        </p:pic>
        <p:grpSp>
          <p:nvGrpSpPr>
            <p:cNvPr id="60" name="组合 59"/>
            <p:cNvGrpSpPr/>
            <p:nvPr/>
          </p:nvGrpSpPr>
          <p:grpSpPr>
            <a:xfrm rot="720000">
              <a:off x="7802" y="6161"/>
              <a:ext cx="743" cy="803"/>
              <a:chOff x="7228" y="10079"/>
              <a:chExt cx="743" cy="803"/>
            </a:xfrm>
          </p:grpSpPr>
          <p:sp>
            <p:nvSpPr>
              <p:cNvPr id="57" name="椭圆 56"/>
              <p:cNvSpPr/>
              <p:nvPr/>
            </p:nvSpPr>
            <p:spPr>
              <a:xfrm rot="78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A</a:t>
                </a:r>
              </a:p>
            </p:txBody>
          </p:sp>
          <p:cxnSp>
            <p:nvCxnSpPr>
              <p:cNvPr id="58" name="直接箭头连接符 57"/>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59" name="直接箭头连接符 58"/>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7" name="组合 6"/>
            <p:cNvGrpSpPr/>
            <p:nvPr/>
          </p:nvGrpSpPr>
          <p:grpSpPr>
            <a:xfrm rot="720000">
              <a:off x="7439" y="5424"/>
              <a:ext cx="743" cy="803"/>
              <a:chOff x="7228" y="10079"/>
              <a:chExt cx="743" cy="803"/>
            </a:xfrm>
          </p:grpSpPr>
          <p:sp>
            <p:nvSpPr>
              <p:cNvPr id="8" name="椭圆 7"/>
              <p:cNvSpPr/>
              <p:nvPr/>
            </p:nvSpPr>
            <p:spPr>
              <a:xfrm rot="78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B</a:t>
                </a:r>
              </a:p>
            </p:txBody>
          </p:sp>
          <p:cxnSp>
            <p:nvCxnSpPr>
              <p:cNvPr id="9" name="直接箭头连接符 8"/>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0" name="直接箭头连接符 9"/>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
          <p:nvSpPr>
            <p:cNvPr id="34" name="文本框 33"/>
            <p:cNvSpPr txBox="1"/>
            <p:nvPr/>
          </p:nvSpPr>
          <p:spPr>
            <a:xfrm>
              <a:off x="5200" y="8980"/>
              <a:ext cx="1616"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圆缘园</a:t>
              </a:r>
            </a:p>
          </p:txBody>
        </p:sp>
        <p:sp>
          <p:nvSpPr>
            <p:cNvPr id="13" name="文本框 12"/>
            <p:cNvSpPr txBox="1"/>
            <p:nvPr/>
          </p:nvSpPr>
          <p:spPr>
            <a:xfrm>
              <a:off x="3232" y="11320"/>
              <a:ext cx="2144"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现代园林展区</a:t>
              </a:r>
            </a:p>
          </p:txBody>
        </p:sp>
        <p:sp>
          <p:nvSpPr>
            <p:cNvPr id="14" name="文本框 13"/>
            <p:cNvSpPr txBox="1"/>
            <p:nvPr/>
          </p:nvSpPr>
          <p:spPr>
            <a:xfrm>
              <a:off x="2417" y="7016"/>
              <a:ext cx="2144" cy="483"/>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现代园林展区</a:t>
              </a:r>
            </a:p>
          </p:txBody>
        </p:sp>
        <p:sp>
          <p:nvSpPr>
            <p:cNvPr id="15" name="任意多边形 14"/>
            <p:cNvSpPr/>
            <p:nvPr/>
          </p:nvSpPr>
          <p:spPr>
            <a:xfrm>
              <a:off x="6657" y="6366"/>
              <a:ext cx="1787" cy="2051"/>
            </a:xfrm>
            <a:custGeom>
              <a:avLst/>
              <a:gdLst>
                <a:gd name="connisteX0" fmla="*/ 882650 w 1134745"/>
                <a:gd name="connsiteY0" fmla="*/ 0 h 1302385"/>
                <a:gd name="connisteX1" fmla="*/ 0 w 1134745"/>
                <a:gd name="connsiteY1" fmla="*/ 1106170 h 1302385"/>
                <a:gd name="connisteX2" fmla="*/ 266065 w 1134745"/>
                <a:gd name="connsiteY2" fmla="*/ 1302385 h 1302385"/>
                <a:gd name="connisteX3" fmla="*/ 1134745 w 1134745"/>
                <a:gd name="connsiteY3" fmla="*/ 139700 h 1302385"/>
                <a:gd name="connisteX4" fmla="*/ 882650 w 1134745"/>
                <a:gd name="connsiteY4" fmla="*/ 0 h 130238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134745" h="1302385">
                  <a:moveTo>
                    <a:pt x="882650" y="0"/>
                  </a:moveTo>
                  <a:lnTo>
                    <a:pt x="0" y="1106170"/>
                  </a:lnTo>
                  <a:lnTo>
                    <a:pt x="266065" y="1302385"/>
                  </a:lnTo>
                  <a:lnTo>
                    <a:pt x="1134745" y="139700"/>
                  </a:lnTo>
                  <a:lnTo>
                    <a:pt x="882650" y="0"/>
                  </a:lnTo>
                  <a:close/>
                </a:path>
              </a:pathLst>
            </a:custGeom>
            <a:noFill/>
            <a:ln w="28575">
              <a:solidFill>
                <a:srgbClr val="0070C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113" y="5969"/>
              <a:ext cx="2382" cy="1963"/>
            </a:xfrm>
            <a:custGeom>
              <a:avLst/>
              <a:gdLst>
                <a:gd name="connisteX0" fmla="*/ 1064260 w 1512570"/>
                <a:gd name="connsiteY0" fmla="*/ 0 h 1246505"/>
                <a:gd name="connisteX1" fmla="*/ 1512570 w 1512570"/>
                <a:gd name="connsiteY1" fmla="*/ 391795 h 1246505"/>
                <a:gd name="connisteX2" fmla="*/ 742315 w 1512570"/>
                <a:gd name="connsiteY2" fmla="*/ 1204595 h 1246505"/>
                <a:gd name="connisteX3" fmla="*/ 448310 w 1512570"/>
                <a:gd name="connsiteY3" fmla="*/ 980440 h 1246505"/>
                <a:gd name="connisteX4" fmla="*/ 224155 w 1512570"/>
                <a:gd name="connsiteY4" fmla="*/ 1246505 h 1246505"/>
                <a:gd name="connisteX5" fmla="*/ 0 w 1512570"/>
                <a:gd name="connsiteY5" fmla="*/ 1008380 h 1246505"/>
                <a:gd name="connisteX6" fmla="*/ 504190 w 1512570"/>
                <a:gd name="connsiteY6" fmla="*/ 476250 h 1246505"/>
                <a:gd name="connisteX7" fmla="*/ 1064260 w 1512570"/>
                <a:gd name="connsiteY7" fmla="*/ 0 h 12465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512570" h="1246505">
                  <a:moveTo>
                    <a:pt x="1064260" y="0"/>
                  </a:moveTo>
                  <a:lnTo>
                    <a:pt x="1512570" y="391795"/>
                  </a:lnTo>
                  <a:lnTo>
                    <a:pt x="742315" y="1204595"/>
                  </a:lnTo>
                  <a:lnTo>
                    <a:pt x="448310" y="980440"/>
                  </a:lnTo>
                  <a:lnTo>
                    <a:pt x="224155" y="1246505"/>
                  </a:lnTo>
                  <a:lnTo>
                    <a:pt x="0" y="1008380"/>
                  </a:lnTo>
                  <a:lnTo>
                    <a:pt x="504190" y="476250"/>
                  </a:lnTo>
                  <a:lnTo>
                    <a:pt x="1064260" y="0"/>
                  </a:lnTo>
                  <a:close/>
                </a:path>
              </a:pathLst>
            </a:custGeom>
            <a:noFill/>
            <a:ln w="28575">
              <a:solidFill>
                <a:srgbClr val="00B05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076" y="5439"/>
              <a:ext cx="1059" cy="971"/>
            </a:xfrm>
            <a:custGeom>
              <a:avLst/>
              <a:gdLst>
                <a:gd name="connisteX0" fmla="*/ 0 w 672465"/>
                <a:gd name="connsiteY0" fmla="*/ 224155 h 616585"/>
                <a:gd name="connisteX1" fmla="*/ 294005 w 672465"/>
                <a:gd name="connsiteY1" fmla="*/ 0 h 616585"/>
                <a:gd name="connisteX2" fmla="*/ 672465 w 672465"/>
                <a:gd name="connsiteY2" fmla="*/ 392430 h 616585"/>
                <a:gd name="connisteX3" fmla="*/ 406400 w 672465"/>
                <a:gd name="connsiteY3" fmla="*/ 616585 h 616585"/>
                <a:gd name="connisteX4" fmla="*/ 0 w 672465"/>
                <a:gd name="connsiteY4" fmla="*/ 266065 h 616585"/>
                <a:gd name="connisteX5" fmla="*/ 41910 w 672465"/>
                <a:gd name="connsiteY5" fmla="*/ 224155 h 616585"/>
                <a:gd name="connisteX6" fmla="*/ 0 w 672465"/>
                <a:gd name="connsiteY6" fmla="*/ 224155 h 61658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672465" h="616585">
                  <a:moveTo>
                    <a:pt x="0" y="224155"/>
                  </a:moveTo>
                  <a:lnTo>
                    <a:pt x="294005" y="0"/>
                  </a:lnTo>
                  <a:lnTo>
                    <a:pt x="672465" y="392430"/>
                  </a:lnTo>
                  <a:lnTo>
                    <a:pt x="406400" y="616585"/>
                  </a:lnTo>
                  <a:lnTo>
                    <a:pt x="0" y="266065"/>
                  </a:lnTo>
                  <a:lnTo>
                    <a:pt x="41910" y="224155"/>
                  </a:lnTo>
                  <a:lnTo>
                    <a:pt x="0" y="224155"/>
                  </a:lnTo>
                  <a:close/>
                </a:path>
              </a:pathLst>
            </a:custGeom>
            <a:noFill/>
            <a:ln w="28575">
              <a:solidFill>
                <a:srgbClr val="00B05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863" y="4778"/>
              <a:ext cx="5029" cy="6330"/>
            </a:xfrm>
            <a:custGeom>
              <a:avLst/>
              <a:gdLst>
                <a:gd name="connisteX0" fmla="*/ 3193415 w 3193415"/>
                <a:gd name="connsiteY0" fmla="*/ 0 h 4019550"/>
                <a:gd name="connisteX1" fmla="*/ 2059305 w 3193415"/>
                <a:gd name="connsiteY1" fmla="*/ 938530 h 4019550"/>
                <a:gd name="connisteX2" fmla="*/ 1442720 w 3193415"/>
                <a:gd name="connsiteY2" fmla="*/ 1400175 h 4019550"/>
                <a:gd name="connisteX3" fmla="*/ 490220 w 3193415"/>
                <a:gd name="connsiteY3" fmla="*/ 2773045 h 4019550"/>
                <a:gd name="connisteX4" fmla="*/ 0 w 3193415"/>
                <a:gd name="connsiteY4" fmla="*/ 4019550 h 401955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3193415" h="4019550">
                  <a:moveTo>
                    <a:pt x="3193415" y="0"/>
                  </a:moveTo>
                  <a:lnTo>
                    <a:pt x="2059305" y="938530"/>
                  </a:lnTo>
                  <a:lnTo>
                    <a:pt x="1442720" y="1400175"/>
                  </a:lnTo>
                  <a:lnTo>
                    <a:pt x="490220" y="2773045"/>
                  </a:lnTo>
                  <a:lnTo>
                    <a:pt x="0" y="4019550"/>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3525" y="9366"/>
              <a:ext cx="2801" cy="2316"/>
            </a:xfrm>
            <a:prstGeom prst="line">
              <a:avLst/>
            </a:prstGeom>
            <a:ln w="38100">
              <a:solidFill>
                <a:srgbClr val="B45939"/>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a:off x="6458" y="5263"/>
              <a:ext cx="4545" cy="6243"/>
            </a:xfrm>
            <a:custGeom>
              <a:avLst/>
              <a:gdLst>
                <a:gd name="connisteX0" fmla="*/ 2886075 w 2886075"/>
                <a:gd name="connsiteY0" fmla="*/ 0 h 3964305"/>
                <a:gd name="connisteX1" fmla="*/ 532765 w 2886075"/>
                <a:gd name="connsiteY1" fmla="*/ 2787650 h 3964305"/>
                <a:gd name="connisteX2" fmla="*/ 0 w 2886075"/>
                <a:gd name="connsiteY2" fmla="*/ 3964305 h 3964305"/>
              </a:gdLst>
              <a:ahLst/>
              <a:cxnLst>
                <a:cxn ang="0">
                  <a:pos x="connisteX0" y="connsiteY0"/>
                </a:cxn>
                <a:cxn ang="0">
                  <a:pos x="connisteX1" y="connsiteY1"/>
                </a:cxn>
                <a:cxn ang="0">
                  <a:pos x="connisteX2" y="connsiteY2"/>
                </a:cxn>
              </a:cxnLst>
              <a:rect l="l" t="t" r="r" b="b"/>
              <a:pathLst>
                <a:path w="2886075" h="3964305">
                  <a:moveTo>
                    <a:pt x="2886075" y="0"/>
                  </a:moveTo>
                  <a:lnTo>
                    <a:pt x="532765" y="2787650"/>
                  </a:lnTo>
                  <a:lnTo>
                    <a:pt x="0" y="3964305"/>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238" y="5042"/>
              <a:ext cx="3022" cy="3111"/>
            </a:xfrm>
            <a:custGeom>
              <a:avLst/>
              <a:gdLst>
                <a:gd name="connisteX0" fmla="*/ 1918970 w 1918970"/>
                <a:gd name="connsiteY0" fmla="*/ 0 h 1975485"/>
                <a:gd name="connisteX1" fmla="*/ 0 w 1918970"/>
                <a:gd name="connsiteY1" fmla="*/ 1975485 h 1975485"/>
              </a:gdLst>
              <a:ahLst/>
              <a:cxnLst>
                <a:cxn ang="0">
                  <a:pos x="connisteX0" y="connsiteY0"/>
                </a:cxn>
                <a:cxn ang="0">
                  <a:pos x="connisteX1" y="connsiteY1"/>
                </a:cxn>
              </a:cxnLst>
              <a:rect l="l" t="t" r="r" b="b"/>
              <a:pathLst>
                <a:path w="1918970" h="1975485">
                  <a:moveTo>
                    <a:pt x="1918970" y="0"/>
                  </a:moveTo>
                  <a:lnTo>
                    <a:pt x="0" y="1975485"/>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6988" y="5285"/>
              <a:ext cx="2515" cy="3573"/>
            </a:xfrm>
            <a:custGeom>
              <a:avLst/>
              <a:gdLst>
                <a:gd name="connisteX0" fmla="*/ 1597025 w 1597025"/>
                <a:gd name="connsiteY0" fmla="*/ 0 h 2268855"/>
                <a:gd name="connisteX1" fmla="*/ 0 w 1597025"/>
                <a:gd name="connsiteY1" fmla="*/ 2268855 h 2268855"/>
              </a:gdLst>
              <a:ahLst/>
              <a:cxnLst>
                <a:cxn ang="0">
                  <a:pos x="connisteX0" y="connsiteY0"/>
                </a:cxn>
                <a:cxn ang="0">
                  <a:pos x="connisteX1" y="connsiteY1"/>
                </a:cxn>
              </a:cxnLst>
              <a:rect l="l" t="t" r="r" b="b"/>
              <a:pathLst>
                <a:path w="1597025" h="2268855">
                  <a:moveTo>
                    <a:pt x="1597025" y="0"/>
                  </a:moveTo>
                  <a:lnTo>
                    <a:pt x="0" y="2268855"/>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777" y="8072"/>
              <a:ext cx="2299" cy="2299"/>
            </a:xfrm>
            <a:prstGeom prst="ellipse">
              <a:avLst/>
            </a:prstGeom>
            <a:noFill/>
            <a:ln w="38100">
              <a:solidFill>
                <a:srgbClr val="B45939"/>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箭头连接符 26"/>
            <p:cNvCxnSpPr>
              <a:stCxn id="19" idx="4"/>
            </p:cNvCxnSpPr>
            <p:nvPr/>
          </p:nvCxnSpPr>
          <p:spPr>
            <a:xfrm flipH="1">
              <a:off x="2576" y="11108"/>
              <a:ext cx="287" cy="1103"/>
            </a:xfrm>
            <a:prstGeom prst="straightConnector1">
              <a:avLst/>
            </a:prstGeom>
            <a:ln w="38100">
              <a:solidFill>
                <a:srgbClr val="B45939"/>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19" idx="0"/>
            </p:cNvCxnSpPr>
            <p:nvPr/>
          </p:nvCxnSpPr>
          <p:spPr>
            <a:xfrm flipV="1">
              <a:off x="7892" y="3564"/>
              <a:ext cx="1478" cy="1214"/>
            </a:xfrm>
            <a:prstGeom prst="straightConnector1">
              <a:avLst/>
            </a:prstGeom>
            <a:ln w="38100">
              <a:solidFill>
                <a:srgbClr val="B45939"/>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10297" y="4778"/>
              <a:ext cx="1147" cy="1301"/>
            </a:xfrm>
            <a:prstGeom prst="straightConnector1">
              <a:avLst/>
            </a:prstGeom>
            <a:ln w="38100">
              <a:solidFill>
                <a:srgbClr val="B45939"/>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endCxn id="2" idx="2"/>
            </p:cNvCxnSpPr>
            <p:nvPr/>
          </p:nvCxnSpPr>
          <p:spPr>
            <a:xfrm flipH="1">
              <a:off x="6031" y="11529"/>
              <a:ext cx="459" cy="916"/>
            </a:xfrm>
            <a:prstGeom prst="straightConnector1">
              <a:avLst/>
            </a:prstGeom>
            <a:ln w="38100">
              <a:solidFill>
                <a:srgbClr val="B45939"/>
              </a:solidFill>
              <a:tailEnd type="arrow"/>
            </a:ln>
          </p:spPr>
          <p:style>
            <a:lnRef idx="1">
              <a:schemeClr val="accent1"/>
            </a:lnRef>
            <a:fillRef idx="0">
              <a:schemeClr val="accent1"/>
            </a:fillRef>
            <a:effectRef idx="0">
              <a:schemeClr val="accent1"/>
            </a:effectRef>
            <a:fontRef idx="minor">
              <a:schemeClr val="tx1"/>
            </a:fontRef>
          </p:style>
        </p:cxnSp>
        <p:sp>
          <p:nvSpPr>
            <p:cNvPr id="31" name="任意多边形 30"/>
            <p:cNvSpPr/>
            <p:nvPr/>
          </p:nvSpPr>
          <p:spPr>
            <a:xfrm>
              <a:off x="8708" y="4182"/>
              <a:ext cx="2780" cy="3022"/>
            </a:xfrm>
            <a:custGeom>
              <a:avLst/>
              <a:gdLst>
                <a:gd name="connisteX0" fmla="*/ 0 w 1765300"/>
                <a:gd name="connsiteY0" fmla="*/ 0 h 1918970"/>
                <a:gd name="connisteX1" fmla="*/ 322580 w 1765300"/>
                <a:gd name="connsiteY1" fmla="*/ 574040 h 1918970"/>
                <a:gd name="connisteX2" fmla="*/ 392430 w 1765300"/>
                <a:gd name="connsiteY2" fmla="*/ 588010 h 1918970"/>
                <a:gd name="connisteX3" fmla="*/ 462280 w 1765300"/>
                <a:gd name="connsiteY3" fmla="*/ 658495 h 1918970"/>
                <a:gd name="connisteX4" fmla="*/ 1134745 w 1765300"/>
                <a:gd name="connsiteY4" fmla="*/ 1162685 h 1918970"/>
                <a:gd name="connisteX5" fmla="*/ 1330960 w 1765300"/>
                <a:gd name="connsiteY5" fmla="*/ 1722755 h 1918970"/>
                <a:gd name="connisteX6" fmla="*/ 1765300 w 1765300"/>
                <a:gd name="connsiteY6" fmla="*/ 1918970 h 191897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765300" h="1918970">
                  <a:moveTo>
                    <a:pt x="0" y="0"/>
                  </a:moveTo>
                  <a:lnTo>
                    <a:pt x="322580" y="574040"/>
                  </a:lnTo>
                  <a:lnTo>
                    <a:pt x="392430" y="588010"/>
                  </a:lnTo>
                  <a:lnTo>
                    <a:pt x="462280" y="658495"/>
                  </a:lnTo>
                  <a:lnTo>
                    <a:pt x="1134745" y="1162685"/>
                  </a:lnTo>
                  <a:lnTo>
                    <a:pt x="1330960" y="1722755"/>
                  </a:lnTo>
                  <a:lnTo>
                    <a:pt x="1765300" y="1918970"/>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789" y="5660"/>
              <a:ext cx="2118" cy="2029"/>
            </a:xfrm>
            <a:custGeom>
              <a:avLst/>
              <a:gdLst>
                <a:gd name="connisteX0" fmla="*/ 0 w 1344930"/>
                <a:gd name="connsiteY0" fmla="*/ 0 h 1288415"/>
                <a:gd name="connisteX1" fmla="*/ 616585 w 1344930"/>
                <a:gd name="connsiteY1" fmla="*/ 616585 h 1288415"/>
                <a:gd name="connisteX2" fmla="*/ 1344930 w 1344930"/>
                <a:gd name="connsiteY2" fmla="*/ 1288415 h 1288415"/>
              </a:gdLst>
              <a:ahLst/>
              <a:cxnLst>
                <a:cxn ang="0">
                  <a:pos x="connisteX0" y="connsiteY0"/>
                </a:cxn>
                <a:cxn ang="0">
                  <a:pos x="connisteX1" y="connsiteY1"/>
                </a:cxn>
                <a:cxn ang="0">
                  <a:pos x="connisteX2" y="connsiteY2"/>
                </a:cxn>
              </a:cxnLst>
              <a:rect l="l" t="t" r="r" b="b"/>
              <a:pathLst>
                <a:path w="1344930" h="1288415">
                  <a:moveTo>
                    <a:pt x="0" y="0"/>
                  </a:moveTo>
                  <a:lnTo>
                    <a:pt x="616585" y="616585"/>
                  </a:lnTo>
                  <a:lnTo>
                    <a:pt x="1344930" y="1288415"/>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4407" y="7954"/>
              <a:ext cx="684" cy="552"/>
            </a:xfrm>
            <a:prstGeom prst="line">
              <a:avLst/>
            </a:prstGeom>
            <a:ln w="38100">
              <a:solidFill>
                <a:srgbClr val="B4593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723" y="10072"/>
              <a:ext cx="287" cy="286"/>
            </a:xfrm>
            <a:prstGeom prst="line">
              <a:avLst/>
            </a:prstGeom>
            <a:ln w="38100">
              <a:solidFill>
                <a:srgbClr val="B45939"/>
              </a:solidFill>
            </a:ln>
          </p:spPr>
          <p:style>
            <a:lnRef idx="1">
              <a:schemeClr val="accent1"/>
            </a:lnRef>
            <a:fillRef idx="0">
              <a:schemeClr val="accent1"/>
            </a:fillRef>
            <a:effectRef idx="0">
              <a:schemeClr val="accent1"/>
            </a:effectRef>
            <a:fontRef idx="minor">
              <a:schemeClr val="tx1"/>
            </a:fontRef>
          </p:style>
        </p:cxnSp>
        <p:sp>
          <p:nvSpPr>
            <p:cNvPr id="36" name="任意多边形 35"/>
            <p:cNvSpPr/>
            <p:nvPr/>
          </p:nvSpPr>
          <p:spPr>
            <a:xfrm>
              <a:off x="2973" y="9961"/>
              <a:ext cx="2162" cy="927"/>
            </a:xfrm>
            <a:custGeom>
              <a:avLst/>
              <a:gdLst>
                <a:gd name="connisteX0" fmla="*/ 1372870 w 1372870"/>
                <a:gd name="connsiteY0" fmla="*/ 0 h 588645"/>
                <a:gd name="connisteX1" fmla="*/ 896620 w 1372870"/>
                <a:gd name="connsiteY1" fmla="*/ 392430 h 588645"/>
                <a:gd name="connisteX2" fmla="*/ 0 w 1372870"/>
                <a:gd name="connsiteY2" fmla="*/ 588645 h 588645"/>
              </a:gdLst>
              <a:ahLst/>
              <a:cxnLst>
                <a:cxn ang="0">
                  <a:pos x="connisteX0" y="connsiteY0"/>
                </a:cxn>
                <a:cxn ang="0">
                  <a:pos x="connisteX1" y="connsiteY1"/>
                </a:cxn>
                <a:cxn ang="0">
                  <a:pos x="connisteX2" y="connsiteY2"/>
                </a:cxn>
              </a:cxnLst>
              <a:rect l="l" t="t" r="r" b="b"/>
              <a:pathLst>
                <a:path w="1372870" h="588645">
                  <a:moveTo>
                    <a:pt x="1372870" y="0"/>
                  </a:moveTo>
                  <a:lnTo>
                    <a:pt x="896620" y="392430"/>
                  </a:lnTo>
                  <a:lnTo>
                    <a:pt x="0" y="588645"/>
                  </a:lnTo>
                </a:path>
              </a:pathLst>
            </a:custGeom>
            <a:noFill/>
            <a:ln w="38100">
              <a:solidFill>
                <a:srgbClr val="B459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448" y="10194"/>
              <a:ext cx="3017" cy="2270"/>
            </a:xfrm>
            <a:prstGeom prst="rect">
              <a:avLst/>
            </a:prstGeom>
            <a:solidFill>
              <a:srgbClr val="FBFCFE">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箭头连接符 48"/>
            <p:cNvCxnSpPr/>
            <p:nvPr/>
          </p:nvCxnSpPr>
          <p:spPr>
            <a:xfrm>
              <a:off x="8591" y="10638"/>
              <a:ext cx="879" cy="0"/>
            </a:xfrm>
            <a:prstGeom prst="straightConnector1">
              <a:avLst/>
            </a:prstGeom>
            <a:ln w="38100">
              <a:solidFill>
                <a:srgbClr val="AC545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9579" y="10153"/>
              <a:ext cx="1865" cy="2107"/>
            </a:xfrm>
            <a:prstGeom prst="rect">
              <a:avLst/>
            </a:prstGeom>
            <a:noFill/>
          </p:spPr>
          <p:txBody>
            <a:bodyPr wrap="square" rtlCol="0">
              <a:spAutoFit/>
            </a:bodyPr>
            <a:lstStyle/>
            <a:p>
              <a:pPr fontAlgn="auto">
                <a:lnSpc>
                  <a:spcPct val="150000"/>
                </a:lnSpc>
              </a:pPr>
              <a:r>
                <a:rPr lang="zh-CN" altLang="en-US" sz="1800">
                  <a:latin typeface="微软雅黑" panose="020B0503020204020204" pitchFamily="34" charset="-122"/>
                  <a:ea typeface="微软雅黑" panose="020B0503020204020204" pitchFamily="34" charset="-122"/>
                </a:rPr>
                <a:t>内部游线</a:t>
              </a:r>
            </a:p>
            <a:p>
              <a:pPr fontAlgn="auto">
                <a:lnSpc>
                  <a:spcPct val="150000"/>
                </a:lnSpc>
              </a:pPr>
              <a:r>
                <a:rPr lang="zh-CN" altLang="en-US" sz="1800">
                  <a:latin typeface="微软雅黑" panose="020B0503020204020204" pitchFamily="34" charset="-122"/>
                  <a:ea typeface="微软雅黑" panose="020B0503020204020204" pitchFamily="34" charset="-122"/>
                </a:rPr>
                <a:t>水域</a:t>
              </a:r>
            </a:p>
            <a:p>
              <a:pPr fontAlgn="auto">
                <a:lnSpc>
                  <a:spcPct val="150000"/>
                </a:lnSpc>
              </a:pPr>
              <a:r>
                <a:rPr lang="zh-CN" altLang="en-US" sz="1800">
                  <a:latin typeface="微软雅黑" panose="020B0503020204020204" pitchFamily="34" charset="-122"/>
                  <a:ea typeface="微软雅黑" panose="020B0503020204020204" pitchFamily="34" charset="-122"/>
                </a:rPr>
                <a:t>草坪</a:t>
              </a:r>
            </a:p>
          </p:txBody>
        </p:sp>
        <p:sp>
          <p:nvSpPr>
            <p:cNvPr id="37" name="矩形 36"/>
            <p:cNvSpPr/>
            <p:nvPr/>
          </p:nvSpPr>
          <p:spPr>
            <a:xfrm>
              <a:off x="8592" y="11109"/>
              <a:ext cx="822" cy="374"/>
            </a:xfrm>
            <a:prstGeom prst="rect">
              <a:avLst/>
            </a:prstGeom>
            <a:noFill/>
            <a:ln w="28575">
              <a:solidFill>
                <a:srgbClr val="0070C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619" y="11682"/>
              <a:ext cx="822" cy="374"/>
            </a:xfrm>
            <a:prstGeom prst="rect">
              <a:avLst/>
            </a:prstGeom>
            <a:noFill/>
            <a:ln w="28575">
              <a:solidFill>
                <a:srgbClr val="00B05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任意多边形 41"/>
          <p:cNvSpPr/>
          <p:nvPr/>
        </p:nvSpPr>
        <p:spPr>
          <a:xfrm>
            <a:off x="7407275" y="3428365"/>
            <a:ext cx="2032635" cy="784860"/>
          </a:xfrm>
          <a:custGeom>
            <a:avLst/>
            <a:gdLst>
              <a:gd name="connisteX0" fmla="*/ 0 w 2059305"/>
              <a:gd name="connsiteY0" fmla="*/ 784860 h 784860"/>
              <a:gd name="connisteX1" fmla="*/ 1835150 w 2059305"/>
              <a:gd name="connsiteY1" fmla="*/ 420370 h 784860"/>
              <a:gd name="connisteX2" fmla="*/ 1541145 w 2059305"/>
              <a:gd name="connsiteY2" fmla="*/ 406400 h 784860"/>
              <a:gd name="connisteX3" fmla="*/ 2059305 w 2059305"/>
              <a:gd name="connsiteY3" fmla="*/ 224155 h 784860"/>
              <a:gd name="connisteX4" fmla="*/ 1190625 w 2059305"/>
              <a:gd name="connsiteY4" fmla="*/ 56515 h 784860"/>
              <a:gd name="connisteX5" fmla="*/ 13970 w 2059305"/>
              <a:gd name="connsiteY5" fmla="*/ 0 h 784860"/>
              <a:gd name="connisteX6" fmla="*/ 0 w 2059305"/>
              <a:gd name="connsiteY6" fmla="*/ 784860 h 78486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059305" h="784860">
                <a:moveTo>
                  <a:pt x="0" y="784860"/>
                </a:moveTo>
                <a:lnTo>
                  <a:pt x="1835150" y="420370"/>
                </a:lnTo>
                <a:lnTo>
                  <a:pt x="1541145" y="406400"/>
                </a:lnTo>
                <a:lnTo>
                  <a:pt x="2059305" y="224155"/>
                </a:lnTo>
                <a:lnTo>
                  <a:pt x="1190625" y="56515"/>
                </a:lnTo>
                <a:lnTo>
                  <a:pt x="13970" y="0"/>
                </a:lnTo>
                <a:lnTo>
                  <a:pt x="0" y="784860"/>
                </a:lnTo>
                <a:close/>
              </a:path>
            </a:pathLst>
          </a:custGeom>
          <a:solidFill>
            <a:schemeClr val="bg2">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12538075" y="3682365"/>
            <a:ext cx="2351405" cy="657860"/>
          </a:xfrm>
          <a:custGeom>
            <a:avLst/>
            <a:gdLst>
              <a:gd name="connisteX0" fmla="*/ 69850 w 2367280"/>
              <a:gd name="connsiteY0" fmla="*/ 41910 h 657860"/>
              <a:gd name="connisteX1" fmla="*/ 0 w 2367280"/>
              <a:gd name="connsiteY1" fmla="*/ 55880 h 657860"/>
              <a:gd name="connisteX2" fmla="*/ 629920 w 2367280"/>
              <a:gd name="connsiteY2" fmla="*/ 167640 h 657860"/>
              <a:gd name="connisteX3" fmla="*/ 69850 w 2367280"/>
              <a:gd name="connsiteY3" fmla="*/ 224155 h 657860"/>
              <a:gd name="connisteX4" fmla="*/ 2367280 w 2367280"/>
              <a:gd name="connsiteY4" fmla="*/ 657860 h 657860"/>
              <a:gd name="connisteX5" fmla="*/ 2367280 w 2367280"/>
              <a:gd name="connsiteY5" fmla="*/ 125730 h 657860"/>
              <a:gd name="connisteX6" fmla="*/ 728345 w 2367280"/>
              <a:gd name="connsiteY6" fmla="*/ 0 h 657860"/>
              <a:gd name="connisteX7" fmla="*/ 0 w 2367280"/>
              <a:gd name="connsiteY7" fmla="*/ 55880 h 657860"/>
              <a:gd name="connisteX8" fmla="*/ 69850 w 2367280"/>
              <a:gd name="connsiteY8" fmla="*/ 41910 h 65786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2367280" h="657860">
                <a:moveTo>
                  <a:pt x="69850" y="41910"/>
                </a:moveTo>
                <a:lnTo>
                  <a:pt x="0" y="55880"/>
                </a:lnTo>
                <a:lnTo>
                  <a:pt x="629920" y="167640"/>
                </a:lnTo>
                <a:lnTo>
                  <a:pt x="69850" y="224155"/>
                </a:lnTo>
                <a:lnTo>
                  <a:pt x="2367280" y="657860"/>
                </a:lnTo>
                <a:lnTo>
                  <a:pt x="2367280" y="125730"/>
                </a:lnTo>
                <a:lnTo>
                  <a:pt x="728345" y="0"/>
                </a:lnTo>
                <a:lnTo>
                  <a:pt x="0" y="55880"/>
                </a:lnTo>
                <a:lnTo>
                  <a:pt x="69850" y="41910"/>
                </a:lnTo>
                <a:close/>
              </a:path>
            </a:pathLst>
          </a:custGeom>
          <a:solidFill>
            <a:schemeClr val="bg2">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7381240" y="7866380"/>
            <a:ext cx="7507605" cy="2437130"/>
          </a:xfrm>
          <a:custGeom>
            <a:avLst/>
            <a:gdLst>
              <a:gd name="connisteX0" fmla="*/ 0 w 7592060"/>
              <a:gd name="connsiteY0" fmla="*/ 952500 h 2423160"/>
              <a:gd name="connisteX1" fmla="*/ 910590 w 7592060"/>
              <a:gd name="connsiteY1" fmla="*/ 0 h 2423160"/>
              <a:gd name="connisteX2" fmla="*/ 2633345 w 7592060"/>
              <a:gd name="connsiteY2" fmla="*/ 27940 h 2423160"/>
              <a:gd name="connisteX3" fmla="*/ 5154930 w 7592060"/>
              <a:gd name="connsiteY3" fmla="*/ 182245 h 2423160"/>
              <a:gd name="connisteX4" fmla="*/ 5784850 w 7592060"/>
              <a:gd name="connsiteY4" fmla="*/ 196215 h 2423160"/>
              <a:gd name="connisteX5" fmla="*/ 6205220 w 7592060"/>
              <a:gd name="connsiteY5" fmla="*/ 196215 h 2423160"/>
              <a:gd name="connisteX6" fmla="*/ 7564120 w 7592060"/>
              <a:gd name="connsiteY6" fmla="*/ 448310 h 2423160"/>
              <a:gd name="connisteX7" fmla="*/ 7592060 w 7592060"/>
              <a:gd name="connsiteY7" fmla="*/ 1583055 h 2423160"/>
              <a:gd name="connisteX8" fmla="*/ 2199005 w 7592060"/>
              <a:gd name="connsiteY8" fmla="*/ 2423160 h 2423160"/>
              <a:gd name="connisteX9" fmla="*/ 1946910 w 7592060"/>
              <a:gd name="connsiteY9" fmla="*/ 1540510 h 2423160"/>
              <a:gd name="connisteX10" fmla="*/ 1246505 w 7592060"/>
              <a:gd name="connsiteY10" fmla="*/ 1624965 h 2423160"/>
              <a:gd name="connisteX11" fmla="*/ 1232535 w 7592060"/>
              <a:gd name="connsiteY11" fmla="*/ 1176655 h 2423160"/>
              <a:gd name="connisteX12" fmla="*/ 83820 w 7592060"/>
              <a:gd name="connsiteY12" fmla="*/ 1176655 h 2423160"/>
              <a:gd name="connisteX13" fmla="*/ 0 w 7592060"/>
              <a:gd name="connsiteY13" fmla="*/ 952500 h 242316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7592060" h="2423160">
                <a:moveTo>
                  <a:pt x="0" y="952500"/>
                </a:moveTo>
                <a:lnTo>
                  <a:pt x="910590" y="0"/>
                </a:lnTo>
                <a:lnTo>
                  <a:pt x="2633345" y="27940"/>
                </a:lnTo>
                <a:lnTo>
                  <a:pt x="5154930" y="182245"/>
                </a:lnTo>
                <a:lnTo>
                  <a:pt x="5784850" y="196215"/>
                </a:lnTo>
                <a:lnTo>
                  <a:pt x="6205220" y="196215"/>
                </a:lnTo>
                <a:lnTo>
                  <a:pt x="7564120" y="448310"/>
                </a:lnTo>
                <a:lnTo>
                  <a:pt x="7592060" y="1583055"/>
                </a:lnTo>
                <a:lnTo>
                  <a:pt x="2199005" y="2423160"/>
                </a:lnTo>
                <a:lnTo>
                  <a:pt x="1946910" y="1540510"/>
                </a:lnTo>
                <a:lnTo>
                  <a:pt x="1246505" y="1624965"/>
                </a:lnTo>
                <a:lnTo>
                  <a:pt x="1232535" y="1176655"/>
                </a:lnTo>
                <a:lnTo>
                  <a:pt x="83820" y="1176655"/>
                </a:lnTo>
                <a:lnTo>
                  <a:pt x="0" y="952500"/>
                </a:lnTo>
                <a:close/>
              </a:path>
            </a:pathLst>
          </a:custGeom>
          <a:solidFill>
            <a:schemeClr val="bg2">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8305165" y="7487920"/>
            <a:ext cx="4426585" cy="504190"/>
          </a:xfrm>
          <a:custGeom>
            <a:avLst/>
            <a:gdLst>
              <a:gd name="connisteX0" fmla="*/ 742315 w 4426585"/>
              <a:gd name="connsiteY0" fmla="*/ 0 h 504190"/>
              <a:gd name="connisteX1" fmla="*/ 868680 w 4426585"/>
              <a:gd name="connsiteY1" fmla="*/ 112395 h 504190"/>
              <a:gd name="connisteX2" fmla="*/ 154305 w 4426585"/>
              <a:gd name="connsiteY2" fmla="*/ 112395 h 504190"/>
              <a:gd name="connisteX3" fmla="*/ 0 w 4426585"/>
              <a:gd name="connsiteY3" fmla="*/ 336550 h 504190"/>
              <a:gd name="connisteX4" fmla="*/ 1569085 w 4426585"/>
              <a:gd name="connsiteY4" fmla="*/ 336550 h 504190"/>
              <a:gd name="connisteX5" fmla="*/ 1891030 w 4426585"/>
              <a:gd name="connsiteY5" fmla="*/ 434340 h 504190"/>
              <a:gd name="connisteX6" fmla="*/ 3347720 w 4426585"/>
              <a:gd name="connsiteY6" fmla="*/ 406400 h 504190"/>
              <a:gd name="connisteX7" fmla="*/ 3669665 w 4426585"/>
              <a:gd name="connsiteY7" fmla="*/ 504190 h 504190"/>
              <a:gd name="connisteX8" fmla="*/ 4426585 w 4426585"/>
              <a:gd name="connsiteY8" fmla="*/ 476250 h 504190"/>
              <a:gd name="connisteX9" fmla="*/ 2479040 w 4426585"/>
              <a:gd name="connsiteY9" fmla="*/ 140335 h 504190"/>
              <a:gd name="connisteX10" fmla="*/ 1680845 w 4426585"/>
              <a:gd name="connsiteY10" fmla="*/ 27940 h 504190"/>
              <a:gd name="connisteX11" fmla="*/ 742315 w 4426585"/>
              <a:gd name="connsiteY11" fmla="*/ 0 h 50419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4426585" h="504190">
                <a:moveTo>
                  <a:pt x="742315" y="0"/>
                </a:moveTo>
                <a:lnTo>
                  <a:pt x="868680" y="112395"/>
                </a:lnTo>
                <a:lnTo>
                  <a:pt x="154305" y="112395"/>
                </a:lnTo>
                <a:lnTo>
                  <a:pt x="0" y="336550"/>
                </a:lnTo>
                <a:lnTo>
                  <a:pt x="1569085" y="336550"/>
                </a:lnTo>
                <a:lnTo>
                  <a:pt x="1891030" y="434340"/>
                </a:lnTo>
                <a:lnTo>
                  <a:pt x="3347720" y="406400"/>
                </a:lnTo>
                <a:lnTo>
                  <a:pt x="3669665" y="504190"/>
                </a:lnTo>
                <a:lnTo>
                  <a:pt x="4426585" y="476250"/>
                </a:lnTo>
                <a:lnTo>
                  <a:pt x="2479040" y="140335"/>
                </a:lnTo>
                <a:lnTo>
                  <a:pt x="1680845" y="27940"/>
                </a:lnTo>
                <a:lnTo>
                  <a:pt x="742315" y="0"/>
                </a:lnTo>
                <a:close/>
              </a:path>
            </a:pathLst>
          </a:custGeom>
          <a:solidFill>
            <a:schemeClr val="bg2">
              <a:alpha val="50000"/>
            </a:schemeClr>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8608695" y="8315325"/>
            <a:ext cx="5052695" cy="58356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草坪较平坦，但整体面积并不大，因此可考虑将高校建造节的展示装置布置在此。</a:t>
            </a:r>
          </a:p>
        </p:txBody>
      </p:sp>
      <p:sp>
        <p:nvSpPr>
          <p:cNvPr id="54" name="TextBox 5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pic>
        <p:nvPicPr>
          <p:cNvPr id="164" name="图片 163"/>
          <p:cNvPicPr>
            <a:picLocks noChangeAspect="1"/>
          </p:cNvPicPr>
          <p:nvPr/>
        </p:nvPicPr>
        <p:blipFill rotWithShape="1">
          <a:blip r:embed="rId5" cstate="print">
            <a:extLst>
              <a:ext uri="{28A0092B-C50C-407E-A947-70E740481C1C}">
                <a14:useLocalDpi xmlns:a14="http://schemas.microsoft.com/office/drawing/2010/main" xmlns="" val="0"/>
              </a:ext>
            </a:extLst>
          </a:blip>
          <a:srcRect b="31956"/>
          <a:stretch>
            <a:fillRect/>
          </a:stretch>
        </p:blipFill>
        <p:spPr>
          <a:xfrm>
            <a:off x="-73562" y="2371010"/>
            <a:ext cx="1709420" cy="1024255"/>
          </a:xfrm>
          <a:prstGeom prst="rect">
            <a:avLst/>
          </a:prstGeom>
          <a:effectLst>
            <a:outerShdw blurRad="50800" dist="50800" dir="5400000" algn="ctr" rotWithShape="0">
              <a:srgbClr val="000000">
                <a:alpha val="0"/>
              </a:srgbClr>
            </a:outerShdw>
          </a:effectLst>
        </p:spPr>
      </p:pic>
      <p:sp>
        <p:nvSpPr>
          <p:cNvPr id="4" name="文本框 3"/>
          <p:cNvSpPr txBox="1"/>
          <p:nvPr/>
        </p:nvSpPr>
        <p:spPr>
          <a:xfrm>
            <a:off x="10554335" y="4069080"/>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8m</a:t>
            </a:r>
          </a:p>
        </p:txBody>
      </p:sp>
      <p:cxnSp>
        <p:nvCxnSpPr>
          <p:cNvPr id="16" name="直接箭头连接符 15"/>
          <p:cNvCxnSpPr/>
          <p:nvPr/>
        </p:nvCxnSpPr>
        <p:spPr>
          <a:xfrm flipV="1">
            <a:off x="9098280" y="4340225"/>
            <a:ext cx="4037965" cy="1270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a:xfrm>
            <a:off x="7588854" y="3502856"/>
            <a:ext cx="7027691" cy="5815545"/>
          </a:xfrm>
          <a:prstGeom prst="rect">
            <a:avLst/>
          </a:prstGeom>
        </p:spPr>
      </p:pic>
      <p:sp>
        <p:nvSpPr>
          <p:cNvPr id="9" name="任意多边形: 形状 8"/>
          <p:cNvSpPr/>
          <p:nvPr/>
        </p:nvSpPr>
        <p:spPr>
          <a:xfrm>
            <a:off x="8128000" y="4178300"/>
            <a:ext cx="5956300" cy="4699000"/>
          </a:xfrm>
          <a:custGeom>
            <a:avLst/>
            <a:gdLst>
              <a:gd name="connsiteX0" fmla="*/ 1384300 w 5956300"/>
              <a:gd name="connsiteY0" fmla="*/ 0 h 4699000"/>
              <a:gd name="connsiteX1" fmla="*/ 1104900 w 5956300"/>
              <a:gd name="connsiteY1" fmla="*/ 825500 h 4699000"/>
              <a:gd name="connsiteX2" fmla="*/ 736600 w 5956300"/>
              <a:gd name="connsiteY2" fmla="*/ 927100 h 4699000"/>
              <a:gd name="connsiteX3" fmla="*/ 609600 w 5956300"/>
              <a:gd name="connsiteY3" fmla="*/ 1308100 h 4699000"/>
              <a:gd name="connsiteX4" fmla="*/ 1016000 w 5956300"/>
              <a:gd name="connsiteY4" fmla="*/ 1460500 h 4699000"/>
              <a:gd name="connsiteX5" fmla="*/ 609600 w 5956300"/>
              <a:gd name="connsiteY5" fmla="*/ 2603500 h 4699000"/>
              <a:gd name="connsiteX6" fmla="*/ 215900 w 5956300"/>
              <a:gd name="connsiteY6" fmla="*/ 2476500 h 4699000"/>
              <a:gd name="connsiteX7" fmla="*/ 190500 w 5956300"/>
              <a:gd name="connsiteY7" fmla="*/ 2489200 h 4699000"/>
              <a:gd name="connsiteX8" fmla="*/ 101600 w 5956300"/>
              <a:gd name="connsiteY8" fmla="*/ 2768600 h 4699000"/>
              <a:gd name="connsiteX9" fmla="*/ 203200 w 5956300"/>
              <a:gd name="connsiteY9" fmla="*/ 3429000 h 4699000"/>
              <a:gd name="connsiteX10" fmla="*/ 0 w 5956300"/>
              <a:gd name="connsiteY10" fmla="*/ 4013200 h 4699000"/>
              <a:gd name="connsiteX11" fmla="*/ 2006600 w 5956300"/>
              <a:gd name="connsiteY11" fmla="*/ 4699000 h 4699000"/>
              <a:gd name="connsiteX12" fmla="*/ 2755900 w 5956300"/>
              <a:gd name="connsiteY12" fmla="*/ 3848100 h 4699000"/>
              <a:gd name="connsiteX13" fmla="*/ 2755900 w 5956300"/>
              <a:gd name="connsiteY13" fmla="*/ 3048000 h 4699000"/>
              <a:gd name="connsiteX14" fmla="*/ 3162300 w 5956300"/>
              <a:gd name="connsiteY14" fmla="*/ 3048000 h 4699000"/>
              <a:gd name="connsiteX15" fmla="*/ 3162300 w 5956300"/>
              <a:gd name="connsiteY15" fmla="*/ 3302000 h 4699000"/>
              <a:gd name="connsiteX16" fmla="*/ 5956300 w 5956300"/>
              <a:gd name="connsiteY16" fmla="*/ 3302000 h 4699000"/>
              <a:gd name="connsiteX17" fmla="*/ 5956300 w 5956300"/>
              <a:gd name="connsiteY17" fmla="*/ 1435100 h 4699000"/>
              <a:gd name="connsiteX18" fmla="*/ 3175000 w 5956300"/>
              <a:gd name="connsiteY18" fmla="*/ 1435100 h 4699000"/>
              <a:gd name="connsiteX19" fmla="*/ 3175000 w 5956300"/>
              <a:gd name="connsiteY19" fmla="*/ 1701800 h 4699000"/>
              <a:gd name="connsiteX20" fmla="*/ 2743200 w 5956300"/>
              <a:gd name="connsiteY20" fmla="*/ 1701800 h 4699000"/>
              <a:gd name="connsiteX21" fmla="*/ 2743200 w 5956300"/>
              <a:gd name="connsiteY21" fmla="*/ 482600 h 4699000"/>
              <a:gd name="connsiteX22" fmla="*/ 1384300 w 5956300"/>
              <a:gd name="connsiteY22" fmla="*/ 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56300" h="4699000">
                <a:moveTo>
                  <a:pt x="1384300" y="0"/>
                </a:moveTo>
                <a:lnTo>
                  <a:pt x="1104900" y="825500"/>
                </a:lnTo>
                <a:lnTo>
                  <a:pt x="736600" y="927100"/>
                </a:lnTo>
                <a:lnTo>
                  <a:pt x="609600" y="1308100"/>
                </a:lnTo>
                <a:lnTo>
                  <a:pt x="1016000" y="1460500"/>
                </a:lnTo>
                <a:lnTo>
                  <a:pt x="609600" y="2603500"/>
                </a:lnTo>
                <a:lnTo>
                  <a:pt x="215900" y="2476500"/>
                </a:lnTo>
                <a:lnTo>
                  <a:pt x="190500" y="2489200"/>
                </a:lnTo>
                <a:lnTo>
                  <a:pt x="101600" y="2768600"/>
                </a:lnTo>
                <a:lnTo>
                  <a:pt x="203200" y="3429000"/>
                </a:lnTo>
                <a:lnTo>
                  <a:pt x="0" y="4013200"/>
                </a:lnTo>
                <a:lnTo>
                  <a:pt x="2006600" y="4699000"/>
                </a:lnTo>
                <a:lnTo>
                  <a:pt x="2755900" y="3848100"/>
                </a:lnTo>
                <a:lnTo>
                  <a:pt x="2755900" y="3048000"/>
                </a:lnTo>
                <a:lnTo>
                  <a:pt x="3162300" y="3048000"/>
                </a:lnTo>
                <a:lnTo>
                  <a:pt x="3162300" y="3302000"/>
                </a:lnTo>
                <a:lnTo>
                  <a:pt x="5956300" y="3302000"/>
                </a:lnTo>
                <a:lnTo>
                  <a:pt x="5956300" y="1435100"/>
                </a:lnTo>
                <a:lnTo>
                  <a:pt x="3175000" y="1435100"/>
                </a:lnTo>
                <a:lnTo>
                  <a:pt x="3175000" y="1701800"/>
                </a:lnTo>
                <a:lnTo>
                  <a:pt x="2743200" y="1701800"/>
                </a:lnTo>
                <a:lnTo>
                  <a:pt x="2743200" y="482600"/>
                </a:lnTo>
                <a:lnTo>
                  <a:pt x="1384300" y="0"/>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98144" y="1491400"/>
            <a:ext cx="14544790" cy="874407"/>
          </a:xfrm>
          <a:prstGeom prst="rect">
            <a:avLst/>
          </a:prstGeom>
          <a:noFill/>
        </p:spPr>
        <p:txBody>
          <a:bodyPr wrap="square" rtlCol="0" anchor="t">
            <a:spAutoFit/>
          </a:bodyPr>
          <a:lstStyle/>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本次花博会部分展区布置在东入口广场，东入口靠近地铁站，交通便捷，可达性强。东入口广场具有大面积的硬质场地可容纳大量人群，适合开展活动。此外，场地开敞，利于路线组织及观赏。</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634809" y="3513110"/>
            <a:ext cx="2740216" cy="3482991"/>
            <a:chOff x="16608" y="1503"/>
            <a:chExt cx="6770" cy="9238"/>
          </a:xfrm>
        </p:grpSpPr>
        <p:pic>
          <p:nvPicPr>
            <p:cNvPr id="3" name="图片 2"/>
            <p:cNvPicPr>
              <a:picLocks noChangeAspect="1"/>
            </p:cNvPicPr>
            <p:nvPr>
              <p:custDataLst>
                <p:tags r:id="rId1"/>
              </p:custDataLst>
            </p:nvPr>
          </p:nvPicPr>
          <p:blipFill>
            <a:blip r:embed="rId5" cstate="print">
              <a:grayscl/>
              <a:extLst>
                <a:ext uri="{BEBA8EAE-BF5A-486C-A8C5-ECC9F3942E4B}">
                  <a14:imgProps xmlns:a14="http://schemas.microsoft.com/office/drawing/2010/main" xmlns="">
                    <a14:imgLayer r:embed="rId6">
                      <a14:imgEffect>
                        <a14:brightnessContrast bright="30000" contrast="6000"/>
                      </a14:imgEffect>
                    </a14:imgLayer>
                  </a14:imgProps>
                </a:ext>
              </a:extLst>
            </a:blip>
            <a:srcRect l="4622" t="2388" r="5721"/>
            <a:stretch>
              <a:fillRect/>
            </a:stretch>
          </p:blipFill>
          <p:spPr>
            <a:xfrm>
              <a:off x="16608" y="1503"/>
              <a:ext cx="6770" cy="9238"/>
            </a:xfrm>
            <a:prstGeom prst="rect">
              <a:avLst/>
            </a:prstGeom>
            <a:ln>
              <a:solidFill>
                <a:schemeClr val="tx1"/>
              </a:solidFill>
            </a:ln>
          </p:spPr>
        </p:pic>
        <p:sp>
          <p:nvSpPr>
            <p:cNvPr id="2" name="椭圆 1"/>
            <p:cNvSpPr/>
            <p:nvPr/>
          </p:nvSpPr>
          <p:spPr>
            <a:xfrm>
              <a:off x="21955" y="7446"/>
              <a:ext cx="1049" cy="1063"/>
            </a:xfrm>
            <a:prstGeom prst="ellipse">
              <a:avLst/>
            </a:prstGeom>
            <a:noFill/>
            <a:ln w="57150">
              <a:solidFill>
                <a:srgbClr val="AC5454"/>
              </a:solidFill>
              <a:prstDash val="sysDash"/>
            </a:ln>
            <a:effectLst>
              <a:outerShdw blurRad="50800" dist="38100" dir="2700000" algn="tl" rotWithShape="0">
                <a:prstClr val="black">
                  <a:alpha val="40000"/>
                </a:prstClr>
              </a:outerShdw>
            </a:effectLst>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752220" y="2535477"/>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4</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、东入口广场现状分析</a:t>
            </a:r>
          </a:p>
        </p:txBody>
      </p:sp>
      <p:pic>
        <p:nvPicPr>
          <p:cNvPr id="164" name="图片 163"/>
          <p:cNvPicPr>
            <a:picLocks noChangeAspect="1"/>
          </p:cNvPicPr>
          <p:nvPr/>
        </p:nvPicPr>
        <p:blipFill rotWithShape="1">
          <a:blip r:embed="rId7" cstate="print">
            <a:extLst>
              <a:ext uri="{28A0092B-C50C-407E-A947-70E740481C1C}">
                <a14:useLocalDpi xmlns:a14="http://schemas.microsoft.com/office/drawing/2010/main" xmlns="" val="0"/>
              </a:ext>
            </a:extLst>
          </a:blip>
          <a:srcRect b="31956"/>
          <a:stretch>
            <a:fillRect/>
          </a:stretch>
        </p:blipFill>
        <p:spPr>
          <a:xfrm>
            <a:off x="432529" y="6276101"/>
            <a:ext cx="1085678" cy="650485"/>
          </a:xfrm>
          <a:prstGeom prst="rect">
            <a:avLst/>
          </a:prstGeom>
          <a:effectLst>
            <a:outerShdw blurRad="50800" dist="50800" dir="5400000" algn="ctr" rotWithShape="0">
              <a:srgbClr val="000000">
                <a:alpha val="0"/>
              </a:srgbClr>
            </a:outerShdw>
          </a:effectLst>
        </p:spPr>
      </p:pic>
      <p:sp>
        <p:nvSpPr>
          <p:cNvPr id="54" name="文本框 53"/>
          <p:cNvSpPr txBox="1"/>
          <p:nvPr/>
        </p:nvSpPr>
        <p:spPr>
          <a:xfrm>
            <a:off x="550745" y="7384442"/>
            <a:ext cx="4591302" cy="1753235"/>
          </a:xfrm>
          <a:prstGeom prst="rect">
            <a:avLst/>
          </a:prstGeom>
          <a:noFill/>
        </p:spPr>
        <p:txBody>
          <a:bodyPr wrap="square" rtlCol="0" anchor="t">
            <a:spAutoFit/>
          </a:bodyPr>
          <a:lstStyle/>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东入口广场场地</a:t>
            </a:r>
            <a:r>
              <a:rPr lang="zh-CN" sz="1800" b="1" dirty="0">
                <a:latin typeface="微软雅黑" panose="020B0503020204020204" pitchFamily="34" charset="-122"/>
                <a:ea typeface="微软雅黑" panose="020B0503020204020204" pitchFamily="34" charset="-122"/>
                <a:cs typeface="微软雅黑" panose="020B0503020204020204" pitchFamily="34" charset="-122"/>
              </a:rPr>
              <a:t>硬质场地约</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3961</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，周边树池场地约</a:t>
            </a: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rPr>
              <a:t>180</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rPr>
              <a:t>平方米</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东入口广场场地硬质场地面积足够大，可容纳大量人群，适合开展展会活动。</a:t>
            </a:r>
          </a:p>
        </p:txBody>
      </p:sp>
      <p:sp>
        <p:nvSpPr>
          <p:cNvPr id="75" name="TextBox 74"/>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12" name="矩形 11"/>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grpSp>
        <p:nvGrpSpPr>
          <p:cNvPr id="30" name="组合 29"/>
          <p:cNvGrpSpPr/>
          <p:nvPr/>
        </p:nvGrpSpPr>
        <p:grpSpPr>
          <a:xfrm>
            <a:off x="3457797" y="3502857"/>
            <a:ext cx="4078065" cy="3510768"/>
            <a:chOff x="6451382" y="3012645"/>
            <a:chExt cx="6753340" cy="5813886"/>
          </a:xfrm>
        </p:grpSpPr>
        <p:pic>
          <p:nvPicPr>
            <p:cNvPr id="13" name="图片 12"/>
            <p:cNvPicPr>
              <a:picLocks noChangeAspect="1"/>
            </p:cNvPicPr>
            <p:nvPr/>
          </p:nvPicPr>
          <p:blipFill rotWithShape="1">
            <a:blip r:embed="rId8" cstate="print">
              <a:extLst>
                <a:ext uri="{28A0092B-C50C-407E-A947-70E740481C1C}">
                  <a14:useLocalDpi xmlns:a14="http://schemas.microsoft.com/office/drawing/2010/main" xmlns="" val="0"/>
                </a:ext>
              </a:extLst>
            </a:blip>
            <a:srcRect l="1990"/>
            <a:stretch>
              <a:fillRect/>
            </a:stretch>
          </p:blipFill>
          <p:spPr>
            <a:xfrm>
              <a:off x="6451382" y="3012645"/>
              <a:ext cx="6753340" cy="5813886"/>
            </a:xfrm>
            <a:prstGeom prst="rect">
              <a:avLst/>
            </a:prstGeom>
          </p:spPr>
        </p:pic>
        <p:cxnSp>
          <p:nvCxnSpPr>
            <p:cNvPr id="40" name="直接连接符 39"/>
            <p:cNvCxnSpPr/>
            <p:nvPr/>
          </p:nvCxnSpPr>
          <p:spPr>
            <a:xfrm flipV="1">
              <a:off x="11106794" y="8078151"/>
              <a:ext cx="97276" cy="97925"/>
            </a:xfrm>
            <a:prstGeom prst="line">
              <a:avLst/>
            </a:prstGeom>
            <a:ln w="12700"/>
          </p:spPr>
          <p:style>
            <a:lnRef idx="1">
              <a:schemeClr val="dk1"/>
            </a:lnRef>
            <a:fillRef idx="0">
              <a:schemeClr val="dk1"/>
            </a:fillRef>
            <a:effectRef idx="0">
              <a:schemeClr val="dk1"/>
            </a:effectRef>
            <a:fontRef idx="minor">
              <a:schemeClr val="tx1"/>
            </a:fontRef>
          </p:style>
        </p:cxnSp>
        <p:sp>
          <p:nvSpPr>
            <p:cNvPr id="46" name="任意多边形: 形状 45"/>
            <p:cNvSpPr/>
            <p:nvPr/>
          </p:nvSpPr>
          <p:spPr>
            <a:xfrm>
              <a:off x="10744200" y="3228975"/>
              <a:ext cx="1000125" cy="4352925"/>
            </a:xfrm>
            <a:custGeom>
              <a:avLst/>
              <a:gdLst>
                <a:gd name="connsiteX0" fmla="*/ 76200 w 1000125"/>
                <a:gd name="connsiteY0" fmla="*/ 0 h 4352925"/>
                <a:gd name="connsiteX1" fmla="*/ 0 w 1000125"/>
                <a:gd name="connsiteY1" fmla="*/ 3095625 h 4352925"/>
                <a:gd name="connsiteX2" fmla="*/ 76200 w 1000125"/>
                <a:gd name="connsiteY2" fmla="*/ 3514725 h 4352925"/>
                <a:gd name="connsiteX3" fmla="*/ 161925 w 1000125"/>
                <a:gd name="connsiteY3" fmla="*/ 3771900 h 4352925"/>
                <a:gd name="connsiteX4" fmla="*/ 1000125 w 1000125"/>
                <a:gd name="connsiteY4" fmla="*/ 4352925 h 435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25" h="4352925">
                  <a:moveTo>
                    <a:pt x="76200" y="0"/>
                  </a:moveTo>
                  <a:lnTo>
                    <a:pt x="0" y="3095625"/>
                  </a:lnTo>
                  <a:lnTo>
                    <a:pt x="76200" y="3514725"/>
                  </a:lnTo>
                  <a:lnTo>
                    <a:pt x="161925" y="3771900"/>
                  </a:lnTo>
                  <a:lnTo>
                    <a:pt x="1000125" y="4352925"/>
                  </a:lnTo>
                </a:path>
              </a:pathLst>
            </a:custGeom>
            <a:noFill/>
            <a:ln w="38100">
              <a:solidFill>
                <a:srgbClr val="002060"/>
              </a:solidFill>
              <a:prstDash val="sysDash"/>
              <a:headEnd type="arrow"/>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形状 93"/>
            <p:cNvSpPr/>
            <p:nvPr/>
          </p:nvSpPr>
          <p:spPr>
            <a:xfrm>
              <a:off x="8248650" y="6591300"/>
              <a:ext cx="2609850" cy="2171700"/>
            </a:xfrm>
            <a:custGeom>
              <a:avLst/>
              <a:gdLst>
                <a:gd name="connsiteX0" fmla="*/ 0 w 2609850"/>
                <a:gd name="connsiteY0" fmla="*/ 2171700 h 2171700"/>
                <a:gd name="connsiteX1" fmla="*/ 1371600 w 2609850"/>
                <a:gd name="connsiteY1" fmla="*/ 457200 h 2171700"/>
                <a:gd name="connsiteX2" fmla="*/ 1524000 w 2609850"/>
                <a:gd name="connsiteY2" fmla="*/ 228600 h 2171700"/>
                <a:gd name="connsiteX3" fmla="*/ 1924050 w 2609850"/>
                <a:gd name="connsiteY3" fmla="*/ 38100 h 2171700"/>
                <a:gd name="connsiteX4" fmla="*/ 2114550 w 2609850"/>
                <a:gd name="connsiteY4" fmla="*/ 0 h 2171700"/>
                <a:gd name="connsiteX5" fmla="*/ 2609850 w 2609850"/>
                <a:gd name="connsiteY5" fmla="*/ 22860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9850" h="2171700">
                  <a:moveTo>
                    <a:pt x="0" y="2171700"/>
                  </a:moveTo>
                  <a:lnTo>
                    <a:pt x="1371600" y="457200"/>
                  </a:lnTo>
                  <a:lnTo>
                    <a:pt x="1524000" y="228600"/>
                  </a:lnTo>
                  <a:lnTo>
                    <a:pt x="1924050" y="38100"/>
                  </a:lnTo>
                  <a:lnTo>
                    <a:pt x="2114550" y="0"/>
                  </a:lnTo>
                  <a:lnTo>
                    <a:pt x="2609850" y="228600"/>
                  </a:lnTo>
                </a:path>
              </a:pathLst>
            </a:custGeom>
            <a:noFill/>
            <a:ln w="38100">
              <a:solidFill>
                <a:srgbClr val="002060"/>
              </a:solidFill>
              <a:prstDash val="sysDash"/>
              <a:headEnd type="arrow"/>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0397239" y="3206886"/>
              <a:ext cx="1700707" cy="467011"/>
            </a:xfrm>
            <a:prstGeom prst="rect">
              <a:avLst/>
            </a:prstGeom>
            <a:solidFill>
              <a:schemeClr val="bg1">
                <a:lumMod val="65000"/>
                <a:alpha val="50000"/>
              </a:schemeClr>
            </a:solid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地下停车场</a:t>
              </a:r>
            </a:p>
          </p:txBody>
        </p:sp>
        <p:sp>
          <p:nvSpPr>
            <p:cNvPr id="17" name="文本框 16"/>
            <p:cNvSpPr txBox="1"/>
            <p:nvPr/>
          </p:nvSpPr>
          <p:spPr>
            <a:xfrm>
              <a:off x="10066805" y="4676037"/>
              <a:ext cx="2226137" cy="480025"/>
            </a:xfrm>
            <a:prstGeom prst="rect">
              <a:avLst/>
            </a:prstGeom>
            <a:solidFill>
              <a:schemeClr val="bg1">
                <a:lumMod val="65000"/>
                <a:alpha val="50000"/>
              </a:schemeClr>
            </a:solid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游客服务中心</a:t>
              </a:r>
            </a:p>
          </p:txBody>
        </p:sp>
        <p:sp>
          <p:nvSpPr>
            <p:cNvPr id="73" name="文本框 72"/>
            <p:cNvSpPr txBox="1"/>
            <p:nvPr/>
          </p:nvSpPr>
          <p:spPr>
            <a:xfrm>
              <a:off x="10285708" y="5858842"/>
              <a:ext cx="1016159" cy="467010"/>
            </a:xfrm>
            <a:prstGeom prst="rect">
              <a:avLst/>
            </a:prstGeom>
            <a:solidFill>
              <a:schemeClr val="bg1">
                <a:lumMod val="65000"/>
                <a:alpha val="50000"/>
              </a:schemeClr>
            </a:solid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东</a:t>
              </a:r>
              <a:r>
                <a:rPr lang="en-US" altLang="zh-CN" sz="1200" b="1" dirty="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门</a:t>
              </a:r>
            </a:p>
          </p:txBody>
        </p:sp>
        <p:sp>
          <p:nvSpPr>
            <p:cNvPr id="18" name="文本框 17"/>
            <p:cNvSpPr txBox="1"/>
            <p:nvPr/>
          </p:nvSpPr>
          <p:spPr>
            <a:xfrm>
              <a:off x="10060676" y="5219928"/>
              <a:ext cx="1161936" cy="467009"/>
            </a:xfrm>
            <a:prstGeom prst="rect">
              <a:avLst/>
            </a:prstGeom>
            <a:solidFill>
              <a:schemeClr val="bg1">
                <a:lumMod val="65000"/>
                <a:alpha val="50000"/>
              </a:schemeClr>
            </a:solid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东</a:t>
              </a: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门</a:t>
              </a:r>
            </a:p>
          </p:txBody>
        </p:sp>
        <p:sp>
          <p:nvSpPr>
            <p:cNvPr id="34" name="文本框 33"/>
            <p:cNvSpPr txBox="1"/>
            <p:nvPr/>
          </p:nvSpPr>
          <p:spPr>
            <a:xfrm>
              <a:off x="7492859" y="5523223"/>
              <a:ext cx="1107419" cy="467009"/>
            </a:xfrm>
            <a:prstGeom prst="rect">
              <a:avLst/>
            </a:prstGeom>
            <a:solidFill>
              <a:schemeClr val="bg1">
                <a:lumMod val="65000"/>
                <a:alpha val="50000"/>
              </a:schemeClr>
            </a:solidFill>
          </p:spPr>
          <p:txBody>
            <a:bodyPr wrap="square" rtlCol="0">
              <a:spAutoFit/>
            </a:bodyPr>
            <a:lstStyle/>
            <a:p>
              <a:pPr algn="ctr"/>
              <a:r>
                <a:rPr lang="zh-CN" altLang="en-US" sz="1200" b="1" dirty="0">
                  <a:latin typeface="微软雅黑" panose="020B0503020204020204" pitchFamily="34" charset="-122"/>
                  <a:ea typeface="微软雅黑" panose="020B0503020204020204" pitchFamily="34" charset="-122"/>
                </a:rPr>
                <a:t>先锋林</a:t>
              </a:r>
            </a:p>
          </p:txBody>
        </p:sp>
      </p:grpSp>
      <p:grpSp>
        <p:nvGrpSpPr>
          <p:cNvPr id="28" name="组合 27"/>
          <p:cNvGrpSpPr/>
          <p:nvPr/>
        </p:nvGrpSpPr>
        <p:grpSpPr>
          <a:xfrm>
            <a:off x="5147186" y="7040212"/>
            <a:ext cx="2510926" cy="2278181"/>
            <a:chOff x="11572782" y="3600378"/>
            <a:chExt cx="2403721" cy="2180916"/>
          </a:xfrm>
        </p:grpSpPr>
        <p:sp>
          <p:nvSpPr>
            <p:cNvPr id="35" name="矩形 34"/>
            <p:cNvSpPr/>
            <p:nvPr/>
          </p:nvSpPr>
          <p:spPr>
            <a:xfrm>
              <a:off x="11572782" y="3640759"/>
              <a:ext cx="2280101" cy="2140535"/>
            </a:xfrm>
            <a:prstGeom prst="rect">
              <a:avLst/>
            </a:prstGeom>
            <a:solidFill>
              <a:schemeClr val="bg1">
                <a:lumMod val="9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p:cNvGrpSpPr/>
            <p:nvPr/>
          </p:nvGrpSpPr>
          <p:grpSpPr>
            <a:xfrm>
              <a:off x="11643030" y="3600378"/>
              <a:ext cx="2333473" cy="1898373"/>
              <a:chOff x="12191635" y="7340001"/>
              <a:chExt cx="2330816" cy="1898373"/>
            </a:xfrm>
          </p:grpSpPr>
          <p:cxnSp>
            <p:nvCxnSpPr>
              <p:cNvPr id="38" name="直接箭头连接符 37"/>
              <p:cNvCxnSpPr/>
              <p:nvPr/>
            </p:nvCxnSpPr>
            <p:spPr>
              <a:xfrm>
                <a:off x="12191643" y="7686639"/>
                <a:ext cx="558165" cy="0"/>
              </a:xfrm>
              <a:prstGeom prst="straightConnector1">
                <a:avLst/>
              </a:prstGeom>
              <a:ln w="38100">
                <a:solidFill>
                  <a:srgbClr val="AC545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12191636" y="8264664"/>
                <a:ext cx="558800" cy="181610"/>
              </a:xfrm>
              <a:prstGeom prst="rect">
                <a:avLst/>
              </a:prstGeom>
              <a:noFill/>
              <a:ln w="28575">
                <a:solidFill>
                  <a:srgbClr val="C55A11"/>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箭头连接符 170"/>
              <p:cNvCxnSpPr/>
              <p:nvPr/>
            </p:nvCxnSpPr>
            <p:spPr>
              <a:xfrm>
                <a:off x="12191635" y="8001012"/>
                <a:ext cx="558165" cy="0"/>
              </a:xfrm>
              <a:prstGeom prst="straightConnector1">
                <a:avLst/>
              </a:prstGeom>
              <a:ln w="31750">
                <a:solidFill>
                  <a:srgbClr val="548235"/>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74" name="文本框 173"/>
              <p:cNvSpPr txBox="1"/>
              <p:nvPr/>
            </p:nvSpPr>
            <p:spPr>
              <a:xfrm>
                <a:off x="12715561" y="7340001"/>
                <a:ext cx="1598707" cy="558650"/>
              </a:xfrm>
              <a:prstGeom prst="rect">
                <a:avLst/>
              </a:prstGeom>
              <a:noFill/>
            </p:spPr>
            <p:txBody>
              <a:bodyPr wrap="square" rtlCol="0">
                <a:spAutoFit/>
              </a:bodyPr>
              <a:lstStyle/>
              <a:p>
                <a:pPr fontAlgn="auto">
                  <a:lnSpc>
                    <a:spcPct val="200000"/>
                  </a:lnSpc>
                </a:pPr>
                <a:r>
                  <a:rPr lang="zh-CN" altLang="en-US" sz="1600" dirty="0">
                    <a:latin typeface="微软雅黑" panose="020B0503020204020204" pitchFamily="34" charset="-122"/>
                    <a:ea typeface="微软雅黑" panose="020B0503020204020204" pitchFamily="34" charset="-122"/>
                  </a:rPr>
                  <a:t>主要游线</a:t>
                </a:r>
              </a:p>
            </p:txBody>
          </p:sp>
          <p:sp>
            <p:nvSpPr>
              <p:cNvPr id="175" name="文本框 174"/>
              <p:cNvSpPr txBox="1"/>
              <p:nvPr/>
            </p:nvSpPr>
            <p:spPr>
              <a:xfrm>
                <a:off x="12725899" y="7681610"/>
                <a:ext cx="1598707" cy="488728"/>
              </a:xfrm>
              <a:prstGeom prst="rect">
                <a:avLst/>
              </a:prstGeom>
              <a:noFill/>
            </p:spPr>
            <p:txBody>
              <a:bodyPr wrap="square" rtlCol="0">
                <a:spAutoFit/>
              </a:bodyPr>
              <a:lstStyle/>
              <a:p>
                <a:pPr fontAlgn="auto">
                  <a:lnSpc>
                    <a:spcPct val="200000"/>
                  </a:lnSpc>
                </a:pPr>
                <a:r>
                  <a:rPr lang="zh-CN" altLang="en-US" sz="1600" dirty="0" smtClean="0">
                    <a:latin typeface="微软雅黑" panose="020B0503020204020204" pitchFamily="34" charset="-122"/>
                    <a:ea typeface="微软雅黑" panose="020B0503020204020204" pitchFamily="34" charset="-122"/>
                  </a:rPr>
                  <a:t>次要游线</a:t>
                </a:r>
                <a:endParaRPr lang="zh-CN" altLang="en-US" sz="1600" dirty="0">
                  <a:latin typeface="微软雅黑" panose="020B0503020204020204" pitchFamily="34" charset="-122"/>
                  <a:ea typeface="微软雅黑" panose="020B0503020204020204" pitchFamily="34" charset="-122"/>
                </a:endParaRPr>
              </a:p>
            </p:txBody>
          </p:sp>
          <p:sp>
            <p:nvSpPr>
              <p:cNvPr id="176" name="文本框 175"/>
              <p:cNvSpPr txBox="1"/>
              <p:nvPr/>
            </p:nvSpPr>
            <p:spPr>
              <a:xfrm>
                <a:off x="12725899" y="8000907"/>
                <a:ext cx="1598707" cy="488727"/>
              </a:xfrm>
              <a:prstGeom prst="rect">
                <a:avLst/>
              </a:prstGeom>
              <a:noFill/>
            </p:spPr>
            <p:txBody>
              <a:bodyPr wrap="square" rtlCol="0">
                <a:spAutoFit/>
              </a:bodyPr>
              <a:lstStyle/>
              <a:p>
                <a:pPr fontAlgn="auto">
                  <a:lnSpc>
                    <a:spcPct val="200000"/>
                  </a:lnSpc>
                </a:pPr>
                <a:r>
                  <a:rPr lang="zh-CN" altLang="en-US" sz="1600" dirty="0">
                    <a:latin typeface="微软雅黑" panose="020B0503020204020204" pitchFamily="34" charset="-122"/>
                    <a:ea typeface="微软雅黑" panose="020B0503020204020204" pitchFamily="34" charset="-122"/>
                  </a:rPr>
                  <a:t>树池</a:t>
                </a:r>
              </a:p>
            </p:txBody>
          </p:sp>
          <p:sp>
            <p:nvSpPr>
              <p:cNvPr id="227" name="文本框 226"/>
              <p:cNvSpPr txBox="1"/>
              <p:nvPr/>
            </p:nvSpPr>
            <p:spPr>
              <a:xfrm>
                <a:off x="12725902" y="8354002"/>
                <a:ext cx="1796549" cy="488727"/>
              </a:xfrm>
              <a:prstGeom prst="rect">
                <a:avLst/>
              </a:prstGeom>
              <a:noFill/>
            </p:spPr>
            <p:txBody>
              <a:bodyPr wrap="square" rtlCol="0">
                <a:spAutoFit/>
              </a:bodyPr>
              <a:lstStyle/>
              <a:p>
                <a:pPr fontAlgn="auto">
                  <a:lnSpc>
                    <a:spcPct val="200000"/>
                  </a:lnSpc>
                </a:pPr>
                <a:r>
                  <a:rPr lang="zh-CN" altLang="en-US" sz="1600" dirty="0">
                    <a:latin typeface="微软雅黑" panose="020B0503020204020204" pitchFamily="34" charset="-122"/>
                    <a:ea typeface="微软雅黑" panose="020B0503020204020204" pitchFamily="34" charset="-122"/>
                  </a:rPr>
                  <a:t>内部专用车停靠点</a:t>
                </a:r>
              </a:p>
            </p:txBody>
          </p:sp>
          <p:sp>
            <p:nvSpPr>
              <p:cNvPr id="226" name="矩形 225"/>
              <p:cNvSpPr/>
              <p:nvPr/>
            </p:nvSpPr>
            <p:spPr>
              <a:xfrm>
                <a:off x="12191636" y="8641555"/>
                <a:ext cx="558800" cy="181610"/>
              </a:xfrm>
              <a:prstGeom prst="rect">
                <a:avLst/>
              </a:prstGeom>
              <a:noFill/>
              <a:ln w="28575">
                <a:solidFill>
                  <a:srgbClr val="7030A0"/>
                </a:solidFill>
                <a:prstDash val="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7" name="矩形 166"/>
              <p:cNvSpPr/>
              <p:nvPr/>
            </p:nvSpPr>
            <p:spPr>
              <a:xfrm>
                <a:off x="12191636" y="9002813"/>
                <a:ext cx="558800" cy="181610"/>
              </a:xfrm>
              <a:prstGeom prst="rect">
                <a:avLst/>
              </a:prstGeom>
              <a:solidFill>
                <a:srgbClr val="6EC6E6">
                  <a:alpha val="38000"/>
                </a:srgbClr>
              </a:solid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0" name="文本框 169"/>
              <p:cNvSpPr txBox="1"/>
              <p:nvPr/>
            </p:nvSpPr>
            <p:spPr>
              <a:xfrm>
                <a:off x="12725902" y="8749647"/>
                <a:ext cx="1796549" cy="488727"/>
              </a:xfrm>
              <a:prstGeom prst="rect">
                <a:avLst/>
              </a:prstGeom>
              <a:noFill/>
            </p:spPr>
            <p:txBody>
              <a:bodyPr wrap="square" rtlCol="0">
                <a:spAutoFit/>
              </a:bodyPr>
              <a:lstStyle/>
              <a:p>
                <a:pPr fontAlgn="auto">
                  <a:lnSpc>
                    <a:spcPct val="200000"/>
                  </a:lnSpc>
                </a:pPr>
                <a:r>
                  <a:rPr lang="zh-CN" altLang="en-US" sz="1600" dirty="0">
                    <a:latin typeface="微软雅黑" panose="020B0503020204020204" pitchFamily="34" charset="-122"/>
                    <a:ea typeface="微软雅黑" panose="020B0503020204020204" pitchFamily="34" charset="-122"/>
                  </a:rPr>
                  <a:t>便利店</a:t>
                </a:r>
              </a:p>
            </p:txBody>
          </p:sp>
        </p:grpSp>
      </p:grpSp>
      <p:sp>
        <p:nvSpPr>
          <p:cNvPr id="43" name="椭圆 42"/>
          <p:cNvSpPr/>
          <p:nvPr/>
        </p:nvSpPr>
        <p:spPr>
          <a:xfrm>
            <a:off x="11699592" y="6412674"/>
            <a:ext cx="259969" cy="259969"/>
          </a:xfrm>
          <a:prstGeom prst="ellipse">
            <a:avLst/>
          </a:prstGeom>
          <a:noFill/>
          <a:ln w="222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1722797" y="580464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p:cNvSpPr/>
          <p:nvPr/>
        </p:nvSpPr>
        <p:spPr>
          <a:xfrm>
            <a:off x="12395200" y="6536479"/>
            <a:ext cx="1930400" cy="0"/>
          </a:xfrm>
          <a:custGeom>
            <a:avLst/>
            <a:gdLst>
              <a:gd name="connsiteX0" fmla="*/ 1930400 w 1930400"/>
              <a:gd name="connsiteY0" fmla="*/ 0 h 0"/>
              <a:gd name="connsiteX1" fmla="*/ 0 w 1930400"/>
              <a:gd name="connsiteY1" fmla="*/ 0 h 0"/>
            </a:gdLst>
            <a:ahLst/>
            <a:cxnLst>
              <a:cxn ang="0">
                <a:pos x="connsiteX0" y="connsiteY0"/>
              </a:cxn>
              <a:cxn ang="0">
                <a:pos x="connsiteX1" y="connsiteY1"/>
              </a:cxn>
            </a:cxnLst>
            <a:rect l="l" t="t" r="r" b="b"/>
            <a:pathLst>
              <a:path w="1930400">
                <a:moveTo>
                  <a:pt x="1930400" y="0"/>
                </a:moveTo>
                <a:lnTo>
                  <a:pt x="0" y="0"/>
                </a:lnTo>
              </a:path>
            </a:pathLst>
          </a:custGeom>
          <a:noFill/>
          <a:ln w="38100">
            <a:solidFill>
              <a:srgbClr val="AC5454"/>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流程图: 可选过程 143"/>
          <p:cNvSpPr/>
          <p:nvPr/>
        </p:nvSpPr>
        <p:spPr>
          <a:xfrm>
            <a:off x="11501927" y="6262043"/>
            <a:ext cx="885371" cy="549096"/>
          </a:xfrm>
          <a:prstGeom prst="flowChartAlternateProcess">
            <a:avLst/>
          </a:prstGeom>
          <a:noFill/>
          <a:ln w="38100">
            <a:solidFill>
              <a:srgbClr val="AC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9267272" y="8388775"/>
            <a:ext cx="442785" cy="15195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9" name="矩形 148"/>
          <p:cNvSpPr/>
          <p:nvPr/>
        </p:nvSpPr>
        <p:spPr>
          <a:xfrm>
            <a:off x="9584772" y="8119535"/>
            <a:ext cx="442785" cy="15195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1" name="矩形 150"/>
          <p:cNvSpPr/>
          <p:nvPr/>
        </p:nvSpPr>
        <p:spPr>
          <a:xfrm rot="1115391">
            <a:off x="8784417" y="6962133"/>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矩形 151"/>
          <p:cNvSpPr/>
          <p:nvPr/>
        </p:nvSpPr>
        <p:spPr>
          <a:xfrm rot="1115391">
            <a:off x="8281973" y="6862120"/>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3" name="矩形 152"/>
          <p:cNvSpPr/>
          <p:nvPr/>
        </p:nvSpPr>
        <p:spPr>
          <a:xfrm rot="1115391">
            <a:off x="8398654" y="7195495"/>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4" name="矩形 153"/>
          <p:cNvSpPr/>
          <p:nvPr/>
        </p:nvSpPr>
        <p:spPr>
          <a:xfrm rot="1115391">
            <a:off x="8677260" y="7414570"/>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矩形 154"/>
          <p:cNvSpPr/>
          <p:nvPr/>
        </p:nvSpPr>
        <p:spPr>
          <a:xfrm rot="1115391">
            <a:off x="8420085" y="7574114"/>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矩形 155"/>
          <p:cNvSpPr/>
          <p:nvPr/>
        </p:nvSpPr>
        <p:spPr>
          <a:xfrm rot="1115391">
            <a:off x="8379604" y="8114657"/>
            <a:ext cx="178229" cy="152760"/>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7" name="矩形 156"/>
          <p:cNvSpPr/>
          <p:nvPr/>
        </p:nvSpPr>
        <p:spPr>
          <a:xfrm rot="1115391">
            <a:off x="9519162" y="4292710"/>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8" name="矩形 157"/>
          <p:cNvSpPr/>
          <p:nvPr/>
        </p:nvSpPr>
        <p:spPr>
          <a:xfrm rot="1115391">
            <a:off x="10047799" y="4516548"/>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9" name="矩形 158"/>
          <p:cNvSpPr/>
          <p:nvPr/>
        </p:nvSpPr>
        <p:spPr>
          <a:xfrm rot="1115391">
            <a:off x="10409748" y="4642754"/>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0" name="矩形 159"/>
          <p:cNvSpPr/>
          <p:nvPr/>
        </p:nvSpPr>
        <p:spPr>
          <a:xfrm rot="1115391">
            <a:off x="9402479" y="4773722"/>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1" name="矩形 160"/>
          <p:cNvSpPr/>
          <p:nvPr/>
        </p:nvSpPr>
        <p:spPr>
          <a:xfrm rot="1115391">
            <a:off x="9441430" y="5151397"/>
            <a:ext cx="166357" cy="391862"/>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2" name="矩形 161"/>
          <p:cNvSpPr/>
          <p:nvPr/>
        </p:nvSpPr>
        <p:spPr>
          <a:xfrm rot="1115391">
            <a:off x="9147685" y="5047567"/>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3" name="矩形 162"/>
          <p:cNvSpPr/>
          <p:nvPr/>
        </p:nvSpPr>
        <p:spPr>
          <a:xfrm rot="1115391">
            <a:off x="9173879" y="5426186"/>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5" name="矩形 164"/>
          <p:cNvSpPr/>
          <p:nvPr/>
        </p:nvSpPr>
        <p:spPr>
          <a:xfrm rot="1115391">
            <a:off x="8861936" y="5223781"/>
            <a:ext cx="166357" cy="173099"/>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9" name="任意多边形: 形状 168"/>
          <p:cNvSpPr/>
          <p:nvPr/>
        </p:nvSpPr>
        <p:spPr>
          <a:xfrm rot="6541236" flipV="1">
            <a:off x="8474371" y="6105252"/>
            <a:ext cx="882340" cy="215028"/>
          </a:xfrm>
          <a:custGeom>
            <a:avLst/>
            <a:gdLst>
              <a:gd name="connsiteX0" fmla="*/ 1930400 w 1930400"/>
              <a:gd name="connsiteY0" fmla="*/ 0 h 0"/>
              <a:gd name="connsiteX1" fmla="*/ 0 w 1930400"/>
              <a:gd name="connsiteY1" fmla="*/ 0 h 0"/>
            </a:gdLst>
            <a:ahLst/>
            <a:cxnLst>
              <a:cxn ang="0">
                <a:pos x="connsiteX0" y="connsiteY0"/>
              </a:cxn>
              <a:cxn ang="0">
                <a:pos x="connsiteX1" y="connsiteY1"/>
              </a:cxn>
            </a:cxnLst>
            <a:rect l="l" t="t" r="r" b="b"/>
            <a:pathLst>
              <a:path w="1930400">
                <a:moveTo>
                  <a:pt x="1930400" y="0"/>
                </a:moveTo>
                <a:lnTo>
                  <a:pt x="0" y="0"/>
                </a:lnTo>
              </a:path>
            </a:pathLst>
          </a:custGeom>
          <a:noFill/>
          <a:ln w="25400">
            <a:solidFill>
              <a:srgbClr val="548235"/>
            </a:solidFill>
            <a:prstDash val="sysDash"/>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5" name="文本框 184"/>
          <p:cNvSpPr txBox="1"/>
          <p:nvPr/>
        </p:nvSpPr>
        <p:spPr>
          <a:xfrm>
            <a:off x="11874272" y="6388592"/>
            <a:ext cx="568326" cy="313230"/>
          </a:xfrm>
          <a:prstGeom prst="rect">
            <a:avLst/>
          </a:prstGeom>
          <a:no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雕塑</a:t>
            </a:r>
          </a:p>
        </p:txBody>
      </p:sp>
      <p:sp>
        <p:nvSpPr>
          <p:cNvPr id="208" name="任意多边形: 形状 207"/>
          <p:cNvSpPr/>
          <p:nvPr/>
        </p:nvSpPr>
        <p:spPr>
          <a:xfrm flipH="1">
            <a:off x="12058648" y="5466803"/>
            <a:ext cx="67490" cy="799802"/>
          </a:xfrm>
          <a:custGeom>
            <a:avLst/>
            <a:gdLst>
              <a:gd name="connsiteX0" fmla="*/ 0 w 0"/>
              <a:gd name="connsiteY0" fmla="*/ 1152525 h 1152525"/>
              <a:gd name="connsiteX1" fmla="*/ 0 w 0"/>
              <a:gd name="connsiteY1" fmla="*/ 0 h 1152525"/>
            </a:gdLst>
            <a:ahLst/>
            <a:cxnLst>
              <a:cxn ang="0">
                <a:pos x="connsiteX0" y="connsiteY0"/>
              </a:cxn>
              <a:cxn ang="0">
                <a:pos x="connsiteX1" y="connsiteY1"/>
              </a:cxn>
            </a:cxnLst>
            <a:rect l="l" t="t" r="r" b="b"/>
            <a:pathLst>
              <a:path h="1152525">
                <a:moveTo>
                  <a:pt x="0" y="1152525"/>
                </a:moveTo>
                <a:lnTo>
                  <a:pt x="0" y="0"/>
                </a:ln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矩形 208"/>
          <p:cNvSpPr/>
          <p:nvPr/>
        </p:nvSpPr>
        <p:spPr>
          <a:xfrm>
            <a:off x="12182379" y="580464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 name="矩形 209"/>
          <p:cNvSpPr/>
          <p:nvPr/>
        </p:nvSpPr>
        <p:spPr>
          <a:xfrm>
            <a:off x="12649104" y="580464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1" name="矩形 210"/>
          <p:cNvSpPr/>
          <p:nvPr/>
        </p:nvSpPr>
        <p:spPr>
          <a:xfrm>
            <a:off x="13111066" y="580464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3" name="矩形 212"/>
          <p:cNvSpPr/>
          <p:nvPr/>
        </p:nvSpPr>
        <p:spPr>
          <a:xfrm>
            <a:off x="11735497" y="708099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4" name="矩形 213"/>
          <p:cNvSpPr/>
          <p:nvPr/>
        </p:nvSpPr>
        <p:spPr>
          <a:xfrm>
            <a:off x="12195079" y="708099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5" name="矩形 214"/>
          <p:cNvSpPr/>
          <p:nvPr/>
        </p:nvSpPr>
        <p:spPr>
          <a:xfrm>
            <a:off x="12661804" y="708099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6" name="矩形 215"/>
          <p:cNvSpPr/>
          <p:nvPr/>
        </p:nvSpPr>
        <p:spPr>
          <a:xfrm>
            <a:off x="13123766" y="7074643"/>
            <a:ext cx="204880" cy="191146"/>
          </a:xfrm>
          <a:prstGeom prst="rect">
            <a:avLst/>
          </a:prstGeom>
          <a:noFill/>
          <a:ln w="19050">
            <a:solidFill>
              <a:schemeClr val="accent2">
                <a:lumMod val="75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7" name="任意多边形: 形状 216"/>
          <p:cNvSpPr/>
          <p:nvPr/>
        </p:nvSpPr>
        <p:spPr>
          <a:xfrm>
            <a:off x="12974584" y="5129320"/>
            <a:ext cx="53710" cy="1398486"/>
          </a:xfrm>
          <a:custGeom>
            <a:avLst/>
            <a:gdLst>
              <a:gd name="connsiteX0" fmla="*/ 0 w 0"/>
              <a:gd name="connsiteY0" fmla="*/ 1152525 h 1152525"/>
              <a:gd name="connsiteX1" fmla="*/ 0 w 0"/>
              <a:gd name="connsiteY1" fmla="*/ 0 h 1152525"/>
            </a:gdLst>
            <a:ahLst/>
            <a:cxnLst>
              <a:cxn ang="0">
                <a:pos x="connsiteX0" y="connsiteY0"/>
              </a:cxn>
              <a:cxn ang="0">
                <a:pos x="connsiteX1" y="connsiteY1"/>
              </a:cxn>
            </a:cxnLst>
            <a:rect l="l" t="t" r="r" b="b"/>
            <a:pathLst>
              <a:path h="1152525">
                <a:moveTo>
                  <a:pt x="0" y="1152525"/>
                </a:moveTo>
                <a:lnTo>
                  <a:pt x="0" y="0"/>
                </a:ln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矩形 224"/>
          <p:cNvSpPr/>
          <p:nvPr/>
        </p:nvSpPr>
        <p:spPr>
          <a:xfrm rot="1115391">
            <a:off x="10599478" y="4726463"/>
            <a:ext cx="630713" cy="221446"/>
          </a:xfrm>
          <a:prstGeom prst="rect">
            <a:avLst/>
          </a:prstGeom>
          <a:noFill/>
          <a:ln w="19050">
            <a:solidFill>
              <a:srgbClr val="7030A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3689155" y="5272292"/>
            <a:ext cx="1047991" cy="307777"/>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保安厅</a:t>
            </a:r>
          </a:p>
        </p:txBody>
      </p:sp>
      <p:sp>
        <p:nvSpPr>
          <p:cNvPr id="95" name="文本框 94"/>
          <p:cNvSpPr txBox="1"/>
          <p:nvPr/>
        </p:nvSpPr>
        <p:spPr>
          <a:xfrm>
            <a:off x="14402696" y="6357515"/>
            <a:ext cx="559898" cy="307777"/>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入口</a:t>
            </a:r>
          </a:p>
        </p:txBody>
      </p:sp>
      <p:sp>
        <p:nvSpPr>
          <p:cNvPr id="96" name="文本框 95"/>
          <p:cNvSpPr txBox="1"/>
          <p:nvPr/>
        </p:nvSpPr>
        <p:spPr>
          <a:xfrm>
            <a:off x="13312489" y="3561931"/>
            <a:ext cx="1047991" cy="523220"/>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游客服务中心</a:t>
            </a:r>
          </a:p>
        </p:txBody>
      </p:sp>
      <p:grpSp>
        <p:nvGrpSpPr>
          <p:cNvPr id="106" name="组合 105"/>
          <p:cNvGrpSpPr/>
          <p:nvPr/>
        </p:nvGrpSpPr>
        <p:grpSpPr>
          <a:xfrm rot="18448391">
            <a:off x="12757608" y="4572621"/>
            <a:ext cx="416677" cy="502765"/>
            <a:chOff x="10870623" y="5895305"/>
            <a:chExt cx="294697" cy="331745"/>
          </a:xfrm>
        </p:grpSpPr>
        <p:sp>
          <p:nvSpPr>
            <p:cNvPr id="107" name="椭圆 106"/>
            <p:cNvSpPr/>
            <p:nvPr/>
          </p:nvSpPr>
          <p:spPr>
            <a:xfrm rot="3052106">
              <a:off x="10869581" y="6041321"/>
              <a:ext cx="186771" cy="184687"/>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E</a:t>
              </a:r>
            </a:p>
          </p:txBody>
        </p:sp>
        <p:cxnSp>
          <p:nvCxnSpPr>
            <p:cNvPr id="108" name="直接箭头连接符 107"/>
            <p:cNvCxnSpPr/>
            <p:nvPr/>
          </p:nvCxnSpPr>
          <p:spPr>
            <a:xfrm rot="3151609" flipV="1">
              <a:off x="11076670" y="5999917"/>
              <a:ext cx="49654" cy="127647"/>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09" name="直接箭头连接符 108"/>
            <p:cNvCxnSpPr>
              <a:stCxn id="107" idx="1"/>
            </p:cNvCxnSpPr>
            <p:nvPr/>
          </p:nvCxnSpPr>
          <p:spPr>
            <a:xfrm rot="3151609" flipH="1" flipV="1">
              <a:off x="10875106" y="5935089"/>
              <a:ext cx="145069" cy="65502"/>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116" name="组合 115"/>
          <p:cNvGrpSpPr/>
          <p:nvPr/>
        </p:nvGrpSpPr>
        <p:grpSpPr>
          <a:xfrm>
            <a:off x="5142047" y="6495665"/>
            <a:ext cx="2381793" cy="510524"/>
            <a:chOff x="11572782" y="2901999"/>
            <a:chExt cx="2280101" cy="488727"/>
          </a:xfrm>
        </p:grpSpPr>
        <p:sp>
          <p:nvSpPr>
            <p:cNvPr id="117" name="矩形 116"/>
            <p:cNvSpPr/>
            <p:nvPr/>
          </p:nvSpPr>
          <p:spPr>
            <a:xfrm>
              <a:off x="11572782" y="3005697"/>
              <a:ext cx="2280101" cy="375372"/>
            </a:xfrm>
            <a:prstGeom prst="rect">
              <a:avLst/>
            </a:prstGeom>
            <a:solidFill>
              <a:schemeClr val="bg1">
                <a:lumMod val="9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8" name="组合 117"/>
            <p:cNvGrpSpPr/>
            <p:nvPr/>
          </p:nvGrpSpPr>
          <p:grpSpPr>
            <a:xfrm>
              <a:off x="11643039" y="2901999"/>
              <a:ext cx="2122415" cy="488727"/>
              <a:chOff x="12191643" y="6641622"/>
              <a:chExt cx="2119998" cy="488727"/>
            </a:xfrm>
          </p:grpSpPr>
          <p:cxnSp>
            <p:nvCxnSpPr>
              <p:cNvPr id="119" name="直接箭头连接符 118"/>
              <p:cNvCxnSpPr/>
              <p:nvPr/>
            </p:nvCxnSpPr>
            <p:spPr>
              <a:xfrm>
                <a:off x="12191643" y="6978291"/>
                <a:ext cx="558165" cy="0"/>
              </a:xfrm>
              <a:prstGeom prst="straightConnector1">
                <a:avLst/>
              </a:prstGeom>
              <a:ln w="38100">
                <a:solidFill>
                  <a:srgbClr val="00206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a:xfrm>
                <a:off x="12712934" y="6641622"/>
                <a:ext cx="1598707" cy="488727"/>
              </a:xfrm>
              <a:prstGeom prst="rect">
                <a:avLst/>
              </a:prstGeom>
              <a:noFill/>
            </p:spPr>
            <p:txBody>
              <a:bodyPr wrap="square" rtlCol="0">
                <a:spAutoFit/>
              </a:bodyPr>
              <a:lstStyle/>
              <a:p>
                <a:pPr fontAlgn="auto">
                  <a:lnSpc>
                    <a:spcPct val="200000"/>
                  </a:lnSpc>
                </a:pPr>
                <a:r>
                  <a:rPr lang="zh-CN" altLang="en-US" sz="1600" dirty="0">
                    <a:latin typeface="微软雅黑" panose="020B0503020204020204" pitchFamily="34" charset="-122"/>
                    <a:ea typeface="微软雅黑" panose="020B0503020204020204" pitchFamily="34" charset="-122"/>
                  </a:rPr>
                  <a:t>城市干道</a:t>
                </a:r>
              </a:p>
            </p:txBody>
          </p:sp>
        </p:grpSp>
      </p:grpSp>
      <p:sp>
        <p:nvSpPr>
          <p:cNvPr id="22" name="文本框 21"/>
          <p:cNvSpPr txBox="1"/>
          <p:nvPr/>
        </p:nvSpPr>
        <p:spPr>
          <a:xfrm>
            <a:off x="2381285" y="6253932"/>
            <a:ext cx="1406816" cy="307777"/>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东入口广场</a:t>
            </a:r>
          </a:p>
        </p:txBody>
      </p:sp>
      <p:sp>
        <p:nvSpPr>
          <p:cNvPr id="177" name="任意多边形: 形状 176"/>
          <p:cNvSpPr/>
          <p:nvPr/>
        </p:nvSpPr>
        <p:spPr>
          <a:xfrm>
            <a:off x="4429638" y="4934074"/>
            <a:ext cx="1199638" cy="934333"/>
          </a:xfrm>
          <a:custGeom>
            <a:avLst/>
            <a:gdLst>
              <a:gd name="connsiteX0" fmla="*/ 0 w 5943600"/>
              <a:gd name="connsiteY0" fmla="*/ 3943350 h 4629150"/>
              <a:gd name="connsiteX1" fmla="*/ 190500 w 5943600"/>
              <a:gd name="connsiteY1" fmla="*/ 3371850 h 4629150"/>
              <a:gd name="connsiteX2" fmla="*/ 95250 w 5943600"/>
              <a:gd name="connsiteY2" fmla="*/ 2762250 h 4629150"/>
              <a:gd name="connsiteX3" fmla="*/ 171450 w 5943600"/>
              <a:gd name="connsiteY3" fmla="*/ 2476500 h 4629150"/>
              <a:gd name="connsiteX4" fmla="*/ 609600 w 5943600"/>
              <a:gd name="connsiteY4" fmla="*/ 2609850 h 4629150"/>
              <a:gd name="connsiteX5" fmla="*/ 990600 w 5943600"/>
              <a:gd name="connsiteY5" fmla="*/ 1466850 h 4629150"/>
              <a:gd name="connsiteX6" fmla="*/ 628650 w 5943600"/>
              <a:gd name="connsiteY6" fmla="*/ 1333500 h 4629150"/>
              <a:gd name="connsiteX7" fmla="*/ 571500 w 5943600"/>
              <a:gd name="connsiteY7" fmla="*/ 1314450 h 4629150"/>
              <a:gd name="connsiteX8" fmla="*/ 723900 w 5943600"/>
              <a:gd name="connsiteY8" fmla="*/ 895350 h 4629150"/>
              <a:gd name="connsiteX9" fmla="*/ 1104900 w 5943600"/>
              <a:gd name="connsiteY9" fmla="*/ 800100 h 4629150"/>
              <a:gd name="connsiteX10" fmla="*/ 1409700 w 5943600"/>
              <a:gd name="connsiteY10" fmla="*/ 0 h 4629150"/>
              <a:gd name="connsiteX11" fmla="*/ 2819400 w 5943600"/>
              <a:gd name="connsiteY11" fmla="*/ 514350 h 4629150"/>
              <a:gd name="connsiteX12" fmla="*/ 2781300 w 5943600"/>
              <a:gd name="connsiteY12" fmla="*/ 1676400 h 4629150"/>
              <a:gd name="connsiteX13" fmla="*/ 3162300 w 5943600"/>
              <a:gd name="connsiteY13" fmla="*/ 1657350 h 4629150"/>
              <a:gd name="connsiteX14" fmla="*/ 3181350 w 5943600"/>
              <a:gd name="connsiteY14" fmla="*/ 1409700 h 4629150"/>
              <a:gd name="connsiteX15" fmla="*/ 5943600 w 5943600"/>
              <a:gd name="connsiteY15" fmla="*/ 1409700 h 4629150"/>
              <a:gd name="connsiteX16" fmla="*/ 5943600 w 5943600"/>
              <a:gd name="connsiteY16" fmla="*/ 3257550 h 4629150"/>
              <a:gd name="connsiteX17" fmla="*/ 3295650 w 5943600"/>
              <a:gd name="connsiteY17" fmla="*/ 3257550 h 4629150"/>
              <a:gd name="connsiteX18" fmla="*/ 3162300 w 5943600"/>
              <a:gd name="connsiteY18" fmla="*/ 3257550 h 4629150"/>
              <a:gd name="connsiteX19" fmla="*/ 3162300 w 5943600"/>
              <a:gd name="connsiteY19" fmla="*/ 3048000 h 4629150"/>
              <a:gd name="connsiteX20" fmla="*/ 2781300 w 5943600"/>
              <a:gd name="connsiteY20" fmla="*/ 3048000 h 4629150"/>
              <a:gd name="connsiteX21" fmla="*/ 2781300 w 5943600"/>
              <a:gd name="connsiteY21" fmla="*/ 3848100 h 4629150"/>
              <a:gd name="connsiteX22" fmla="*/ 1981200 w 5943600"/>
              <a:gd name="connsiteY22" fmla="*/ 4629150 h 4629150"/>
              <a:gd name="connsiteX23" fmla="*/ 57150 w 5943600"/>
              <a:gd name="connsiteY23" fmla="*/ 3943350 h 4629150"/>
              <a:gd name="connsiteX24" fmla="*/ 0 w 5943600"/>
              <a:gd name="connsiteY24" fmla="*/ 3943350 h 462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43600" h="4629150">
                <a:moveTo>
                  <a:pt x="0" y="3943350"/>
                </a:moveTo>
                <a:lnTo>
                  <a:pt x="190500" y="3371850"/>
                </a:lnTo>
                <a:lnTo>
                  <a:pt x="95250" y="2762250"/>
                </a:lnTo>
                <a:lnTo>
                  <a:pt x="171450" y="2476500"/>
                </a:lnTo>
                <a:lnTo>
                  <a:pt x="609600" y="2609850"/>
                </a:lnTo>
                <a:lnTo>
                  <a:pt x="990600" y="1466850"/>
                </a:lnTo>
                <a:lnTo>
                  <a:pt x="628650" y="1333500"/>
                </a:lnTo>
                <a:lnTo>
                  <a:pt x="571500" y="1314450"/>
                </a:lnTo>
                <a:lnTo>
                  <a:pt x="723900" y="895350"/>
                </a:lnTo>
                <a:lnTo>
                  <a:pt x="1104900" y="800100"/>
                </a:lnTo>
                <a:lnTo>
                  <a:pt x="1409700" y="0"/>
                </a:lnTo>
                <a:lnTo>
                  <a:pt x="2819400" y="514350"/>
                </a:lnTo>
                <a:lnTo>
                  <a:pt x="2781300" y="1676400"/>
                </a:lnTo>
                <a:lnTo>
                  <a:pt x="3162300" y="1657350"/>
                </a:lnTo>
                <a:lnTo>
                  <a:pt x="3181350" y="1409700"/>
                </a:lnTo>
                <a:lnTo>
                  <a:pt x="5943600" y="1409700"/>
                </a:lnTo>
                <a:lnTo>
                  <a:pt x="5943600" y="3257550"/>
                </a:lnTo>
                <a:lnTo>
                  <a:pt x="3295650" y="3257550"/>
                </a:lnTo>
                <a:lnTo>
                  <a:pt x="3162300" y="3257550"/>
                </a:lnTo>
                <a:lnTo>
                  <a:pt x="3162300" y="3048000"/>
                </a:lnTo>
                <a:lnTo>
                  <a:pt x="2781300" y="3048000"/>
                </a:lnTo>
                <a:lnTo>
                  <a:pt x="2781300" y="3848100"/>
                </a:lnTo>
                <a:lnTo>
                  <a:pt x="1981200" y="4629150"/>
                </a:lnTo>
                <a:lnTo>
                  <a:pt x="57150" y="3943350"/>
                </a:lnTo>
                <a:lnTo>
                  <a:pt x="0" y="3943350"/>
                </a:lnTo>
                <a:close/>
              </a:path>
            </a:pathLst>
          </a:cu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2" name="组合 101"/>
          <p:cNvGrpSpPr/>
          <p:nvPr/>
        </p:nvGrpSpPr>
        <p:grpSpPr>
          <a:xfrm rot="18371936">
            <a:off x="11220826" y="5512848"/>
            <a:ext cx="456407" cy="459961"/>
            <a:chOff x="10868773" y="6040894"/>
            <a:chExt cx="322796" cy="303502"/>
          </a:xfrm>
        </p:grpSpPr>
        <p:sp>
          <p:nvSpPr>
            <p:cNvPr id="103" name="椭圆 102"/>
            <p:cNvSpPr/>
            <p:nvPr/>
          </p:nvSpPr>
          <p:spPr>
            <a:xfrm rot="3052106">
              <a:off x="10868773" y="6040894"/>
              <a:ext cx="186771" cy="186771"/>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B</a:t>
              </a:r>
            </a:p>
          </p:txBody>
        </p:sp>
        <p:cxnSp>
          <p:nvCxnSpPr>
            <p:cNvPr id="104" name="直接箭头连接符 103"/>
            <p:cNvCxnSpPr/>
            <p:nvPr/>
          </p:nvCxnSpPr>
          <p:spPr>
            <a:xfrm rot="3228064" flipV="1">
              <a:off x="11075869" y="6132431"/>
              <a:ext cx="114090" cy="117310"/>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05" name="直接箭头连接符 104"/>
            <p:cNvCxnSpPr/>
            <p:nvPr/>
          </p:nvCxnSpPr>
          <p:spPr>
            <a:xfrm rot="3228064">
              <a:off x="10918487" y="6244017"/>
              <a:ext cx="106663" cy="94095"/>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cxnSp>
        <p:nvCxnSpPr>
          <p:cNvPr id="178" name="直接箭头连接符 177"/>
          <p:cNvCxnSpPr/>
          <p:nvPr/>
        </p:nvCxnSpPr>
        <p:spPr>
          <a:xfrm flipH="1">
            <a:off x="8615805" y="4379259"/>
            <a:ext cx="1439131" cy="3962934"/>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9" name="文本框 178"/>
          <p:cNvSpPr txBox="1"/>
          <p:nvPr/>
        </p:nvSpPr>
        <p:spPr>
          <a:xfrm rot="17388931">
            <a:off x="8792993" y="6216122"/>
            <a:ext cx="847602" cy="281453"/>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73.00m</a:t>
            </a:r>
          </a:p>
        </p:txBody>
      </p:sp>
      <p:grpSp>
        <p:nvGrpSpPr>
          <p:cNvPr id="194" name="组合 193"/>
          <p:cNvGrpSpPr/>
          <p:nvPr/>
        </p:nvGrpSpPr>
        <p:grpSpPr>
          <a:xfrm rot="512972">
            <a:off x="8362093" y="7796696"/>
            <a:ext cx="481868" cy="520858"/>
            <a:chOff x="10868782" y="5859280"/>
            <a:chExt cx="340803" cy="368378"/>
          </a:xfrm>
        </p:grpSpPr>
        <p:sp>
          <p:nvSpPr>
            <p:cNvPr id="195" name="椭圆 194"/>
            <p:cNvSpPr/>
            <p:nvPr/>
          </p:nvSpPr>
          <p:spPr>
            <a:xfrm rot="425556">
              <a:off x="10868782" y="6040887"/>
              <a:ext cx="186771" cy="186771"/>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noProof="1">
                  <a:solidFill>
                    <a:schemeClr val="tx1"/>
                  </a:solidFill>
                </a:rPr>
                <a:t>F</a:t>
              </a:r>
              <a:endParaRPr lang="en-US" altLang="zh-CN" sz="1200" strike="noStrike" noProof="1">
                <a:solidFill>
                  <a:schemeClr val="tx1"/>
                </a:solidFill>
              </a:endParaRPr>
            </a:p>
          </p:txBody>
        </p:sp>
        <p:cxnSp>
          <p:nvCxnSpPr>
            <p:cNvPr id="196" name="直接箭头连接符 195"/>
            <p:cNvCxnSpPr>
              <a:stCxn id="195" idx="7"/>
            </p:cNvCxnSpPr>
            <p:nvPr/>
          </p:nvCxnSpPr>
          <p:spPr>
            <a:xfrm rot="21087028" flipV="1">
              <a:off x="11034636" y="6060673"/>
              <a:ext cx="174949" cy="323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97" name="直接箭头连接符 196"/>
            <p:cNvCxnSpPr>
              <a:stCxn id="195" idx="1"/>
            </p:cNvCxnSpPr>
            <p:nvPr/>
          </p:nvCxnSpPr>
          <p:spPr>
            <a:xfrm rot="21087028" flipV="1">
              <a:off x="10889745" y="5859280"/>
              <a:ext cx="9880" cy="201697"/>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cxnSp>
        <p:nvCxnSpPr>
          <p:cNvPr id="182" name="直接箭头连接符 181"/>
          <p:cNvCxnSpPr/>
          <p:nvPr/>
        </p:nvCxnSpPr>
        <p:spPr>
          <a:xfrm flipH="1" flipV="1">
            <a:off x="9543786" y="4046712"/>
            <a:ext cx="1383677" cy="469209"/>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83" name="文本框 182"/>
          <p:cNvSpPr txBox="1"/>
          <p:nvPr/>
        </p:nvSpPr>
        <p:spPr>
          <a:xfrm rot="1105557">
            <a:off x="9955141" y="4097082"/>
            <a:ext cx="847602" cy="281453"/>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18.00m</a:t>
            </a:r>
          </a:p>
        </p:txBody>
      </p:sp>
      <p:cxnSp>
        <p:nvCxnSpPr>
          <p:cNvPr id="180" name="直接箭头连接符 179"/>
          <p:cNvCxnSpPr/>
          <p:nvPr/>
        </p:nvCxnSpPr>
        <p:spPr>
          <a:xfrm flipH="1" flipV="1">
            <a:off x="8038836" y="8408235"/>
            <a:ext cx="2046042" cy="74428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81" name="文本框 180"/>
          <p:cNvSpPr txBox="1"/>
          <p:nvPr/>
        </p:nvSpPr>
        <p:spPr>
          <a:xfrm rot="1199859">
            <a:off x="8654981" y="8642020"/>
            <a:ext cx="1321985" cy="281453"/>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35.00m</a:t>
            </a:r>
          </a:p>
        </p:txBody>
      </p:sp>
      <p:sp>
        <p:nvSpPr>
          <p:cNvPr id="168" name="矩形 167"/>
          <p:cNvSpPr/>
          <p:nvPr/>
        </p:nvSpPr>
        <p:spPr>
          <a:xfrm flipH="1">
            <a:off x="13702908" y="4816865"/>
            <a:ext cx="45719" cy="425802"/>
          </a:xfrm>
          <a:prstGeom prst="rect">
            <a:avLst/>
          </a:prstGeom>
          <a:noFill/>
          <a:ln w="19050">
            <a:solidFill>
              <a:schemeClr val="bg2">
                <a:lumMod val="50000"/>
              </a:schemeClr>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4" name="文本框 183"/>
          <p:cNvSpPr txBox="1"/>
          <p:nvPr/>
        </p:nvSpPr>
        <p:spPr>
          <a:xfrm>
            <a:off x="13678454" y="4893009"/>
            <a:ext cx="1141852" cy="307777"/>
          </a:xfrm>
          <a:prstGeom prst="rect">
            <a:avLst/>
          </a:prstGeom>
          <a:solidFill>
            <a:schemeClr val="bg1">
              <a:lumMod val="65000"/>
              <a:alpha val="50000"/>
            </a:schemeClr>
          </a:solidFill>
        </p:spPr>
        <p:txBody>
          <a:bodyPr wrap="square" rtlCol="0">
            <a:spAutoFit/>
          </a:bodyPr>
          <a:lstStyle/>
          <a:p>
            <a:pPr algn="ctr"/>
            <a:r>
              <a:rPr lang="zh-CN" altLang="en-US" sz="1400" b="1" dirty="0">
                <a:latin typeface="微软雅黑" panose="020B0503020204020204" pitchFamily="34" charset="-122"/>
                <a:ea typeface="微软雅黑" panose="020B0503020204020204" pitchFamily="34" charset="-122"/>
              </a:rPr>
              <a:t>员工出入口</a:t>
            </a:r>
          </a:p>
        </p:txBody>
      </p:sp>
      <p:sp>
        <p:nvSpPr>
          <p:cNvPr id="53" name="等腰三角形 52"/>
          <p:cNvSpPr/>
          <p:nvPr/>
        </p:nvSpPr>
        <p:spPr>
          <a:xfrm rot="16200000">
            <a:off x="14197440" y="6462921"/>
            <a:ext cx="272631" cy="114426"/>
          </a:xfrm>
          <a:prstGeom prst="triangle">
            <a:avLst/>
          </a:prstGeom>
          <a:solidFill>
            <a:srgbClr val="AC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rot="16200000">
            <a:off x="5568404" y="5312573"/>
            <a:ext cx="272631" cy="114426"/>
          </a:xfrm>
          <a:prstGeom prst="triangle">
            <a:avLst/>
          </a:prstGeom>
          <a:solidFill>
            <a:srgbClr val="AC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p:cNvSpPr/>
          <p:nvPr/>
        </p:nvSpPr>
        <p:spPr>
          <a:xfrm>
            <a:off x="10050352" y="4617720"/>
            <a:ext cx="2606468" cy="1851660"/>
          </a:xfrm>
          <a:custGeom>
            <a:avLst/>
            <a:gdLst>
              <a:gd name="connsiteX0" fmla="*/ 183308 w 2606468"/>
              <a:gd name="connsiteY0" fmla="*/ 1851660 h 1851660"/>
              <a:gd name="connsiteX1" fmla="*/ 428 w 2606468"/>
              <a:gd name="connsiteY1" fmla="*/ 1463040 h 1851660"/>
              <a:gd name="connsiteX2" fmla="*/ 229028 w 2606468"/>
              <a:gd name="connsiteY2" fmla="*/ 617220 h 1851660"/>
              <a:gd name="connsiteX3" fmla="*/ 686228 w 2606468"/>
              <a:gd name="connsiteY3" fmla="*/ 457200 h 1851660"/>
              <a:gd name="connsiteX4" fmla="*/ 1432988 w 2606468"/>
              <a:gd name="connsiteY4" fmla="*/ 472440 h 1851660"/>
              <a:gd name="connsiteX5" fmla="*/ 2172128 w 2606468"/>
              <a:gd name="connsiteY5" fmla="*/ 464820 h 1851660"/>
              <a:gd name="connsiteX6" fmla="*/ 2484548 w 2606468"/>
              <a:gd name="connsiteY6" fmla="*/ 266700 h 1851660"/>
              <a:gd name="connsiteX7" fmla="*/ 2606468 w 2606468"/>
              <a:gd name="connsiteY7" fmla="*/ 0 h 185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468" h="1851660">
                <a:moveTo>
                  <a:pt x="183308" y="1851660"/>
                </a:moveTo>
                <a:cubicBezTo>
                  <a:pt x="88058" y="1760220"/>
                  <a:pt x="-7192" y="1668780"/>
                  <a:pt x="428" y="1463040"/>
                </a:cubicBezTo>
                <a:cubicBezTo>
                  <a:pt x="8048" y="1257300"/>
                  <a:pt x="114728" y="784860"/>
                  <a:pt x="229028" y="617220"/>
                </a:cubicBezTo>
                <a:cubicBezTo>
                  <a:pt x="343328" y="449580"/>
                  <a:pt x="485568" y="481330"/>
                  <a:pt x="686228" y="457200"/>
                </a:cubicBezTo>
                <a:cubicBezTo>
                  <a:pt x="886888" y="433070"/>
                  <a:pt x="1432988" y="472440"/>
                  <a:pt x="1432988" y="472440"/>
                </a:cubicBezTo>
                <a:cubicBezTo>
                  <a:pt x="1680638" y="473710"/>
                  <a:pt x="1996868" y="499110"/>
                  <a:pt x="2172128" y="464820"/>
                </a:cubicBezTo>
                <a:cubicBezTo>
                  <a:pt x="2347388" y="430530"/>
                  <a:pt x="2412158" y="344170"/>
                  <a:pt x="2484548" y="266700"/>
                </a:cubicBezTo>
                <a:cubicBezTo>
                  <a:pt x="2556938" y="189230"/>
                  <a:pt x="2581703" y="94615"/>
                  <a:pt x="2606468" y="0"/>
                </a:cubicBezTo>
              </a:path>
            </a:pathLst>
          </a:custGeom>
          <a:noFill/>
          <a:ln w="38100" cmpd="sng">
            <a:solidFill>
              <a:srgbClr val="AC5454"/>
            </a:solidFill>
            <a:prstDash val="soli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p:cNvSpPr/>
          <p:nvPr/>
        </p:nvSpPr>
        <p:spPr>
          <a:xfrm>
            <a:off x="9708366" y="4213860"/>
            <a:ext cx="612924" cy="975360"/>
          </a:xfrm>
          <a:custGeom>
            <a:avLst/>
            <a:gdLst>
              <a:gd name="connsiteX0" fmla="*/ 612924 w 612924"/>
              <a:gd name="connsiteY0" fmla="*/ 975360 h 975360"/>
              <a:gd name="connsiteX1" fmla="*/ 491004 w 612924"/>
              <a:gd name="connsiteY1" fmla="*/ 746760 h 975360"/>
              <a:gd name="connsiteX2" fmla="*/ 18564 w 612924"/>
              <a:gd name="connsiteY2" fmla="*/ 556260 h 975360"/>
              <a:gd name="connsiteX3" fmla="*/ 140484 w 612924"/>
              <a:gd name="connsiteY3" fmla="*/ 0 h 975360"/>
            </a:gdLst>
            <a:ahLst/>
            <a:cxnLst>
              <a:cxn ang="0">
                <a:pos x="connsiteX0" y="connsiteY0"/>
              </a:cxn>
              <a:cxn ang="0">
                <a:pos x="connsiteX1" y="connsiteY1"/>
              </a:cxn>
              <a:cxn ang="0">
                <a:pos x="connsiteX2" y="connsiteY2"/>
              </a:cxn>
              <a:cxn ang="0">
                <a:pos x="connsiteX3" y="connsiteY3"/>
              </a:cxn>
            </a:cxnLst>
            <a:rect l="l" t="t" r="r" b="b"/>
            <a:pathLst>
              <a:path w="612924" h="975360">
                <a:moveTo>
                  <a:pt x="612924" y="975360"/>
                </a:moveTo>
                <a:cubicBezTo>
                  <a:pt x="601494" y="895985"/>
                  <a:pt x="590064" y="816610"/>
                  <a:pt x="491004" y="746760"/>
                </a:cubicBezTo>
                <a:cubicBezTo>
                  <a:pt x="391944" y="676910"/>
                  <a:pt x="76984" y="680720"/>
                  <a:pt x="18564" y="556260"/>
                </a:cubicBezTo>
                <a:cubicBezTo>
                  <a:pt x="-39856" y="431800"/>
                  <a:pt x="50314" y="215900"/>
                  <a:pt x="140484" y="0"/>
                </a:cubicBez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p:cNvSpPr/>
          <p:nvPr/>
        </p:nvSpPr>
        <p:spPr>
          <a:xfrm>
            <a:off x="8108095" y="7900611"/>
            <a:ext cx="883506" cy="730731"/>
          </a:xfrm>
          <a:custGeom>
            <a:avLst/>
            <a:gdLst>
              <a:gd name="connsiteX0" fmla="*/ 866775 w 866775"/>
              <a:gd name="connsiteY0" fmla="*/ 90864 h 633789"/>
              <a:gd name="connsiteX1" fmla="*/ 285750 w 866775"/>
              <a:gd name="connsiteY1" fmla="*/ 43239 h 633789"/>
              <a:gd name="connsiteX2" fmla="*/ 0 w 866775"/>
              <a:gd name="connsiteY2" fmla="*/ 633789 h 633789"/>
            </a:gdLst>
            <a:ahLst/>
            <a:cxnLst>
              <a:cxn ang="0">
                <a:pos x="connsiteX0" y="connsiteY0"/>
              </a:cxn>
              <a:cxn ang="0">
                <a:pos x="connsiteX1" y="connsiteY1"/>
              </a:cxn>
              <a:cxn ang="0">
                <a:pos x="connsiteX2" y="connsiteY2"/>
              </a:cxn>
            </a:cxnLst>
            <a:rect l="l" t="t" r="r" b="b"/>
            <a:pathLst>
              <a:path w="866775" h="633789">
                <a:moveTo>
                  <a:pt x="866775" y="90864"/>
                </a:moveTo>
                <a:cubicBezTo>
                  <a:pt x="648493" y="21808"/>
                  <a:pt x="430212" y="-47248"/>
                  <a:pt x="285750" y="43239"/>
                </a:cubicBezTo>
                <a:cubicBezTo>
                  <a:pt x="141288" y="133726"/>
                  <a:pt x="70644" y="383757"/>
                  <a:pt x="0" y="633789"/>
                </a:cubicBez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3652911" y="6196028"/>
            <a:ext cx="568376" cy="538769"/>
            <a:chOff x="10653566" y="6025384"/>
            <a:chExt cx="401987" cy="381047"/>
          </a:xfrm>
        </p:grpSpPr>
        <p:sp>
          <p:nvSpPr>
            <p:cNvPr id="67" name="椭圆 66"/>
            <p:cNvSpPr/>
            <p:nvPr/>
          </p:nvSpPr>
          <p:spPr>
            <a:xfrm rot="425556">
              <a:off x="10868782" y="6040887"/>
              <a:ext cx="186771" cy="186771"/>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A</a:t>
              </a:r>
            </a:p>
          </p:txBody>
        </p:sp>
        <p:cxnSp>
          <p:nvCxnSpPr>
            <p:cNvPr id="68" name="直接箭头连接符 67"/>
            <p:cNvCxnSpPr>
              <a:stCxn id="67" idx="2"/>
            </p:cNvCxnSpPr>
            <p:nvPr/>
          </p:nvCxnSpPr>
          <p:spPr>
            <a:xfrm flipH="1" flipV="1">
              <a:off x="10653566" y="6025384"/>
              <a:ext cx="215930" cy="97359"/>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69" name="直接箭头连接符 68"/>
            <p:cNvCxnSpPr>
              <a:stCxn id="67" idx="3"/>
            </p:cNvCxnSpPr>
            <p:nvPr/>
          </p:nvCxnSpPr>
          <p:spPr>
            <a:xfrm flipH="1">
              <a:off x="10749233" y="6191647"/>
              <a:ext cx="139252" cy="214784"/>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
        <p:nvSpPr>
          <p:cNvPr id="59" name="任意多边形: 形状 58"/>
          <p:cNvSpPr/>
          <p:nvPr/>
        </p:nvSpPr>
        <p:spPr>
          <a:xfrm>
            <a:off x="8811928" y="6202655"/>
            <a:ext cx="977264" cy="442209"/>
          </a:xfrm>
          <a:custGeom>
            <a:avLst/>
            <a:gdLst>
              <a:gd name="connsiteX0" fmla="*/ 876300 w 876300"/>
              <a:gd name="connsiteY0" fmla="*/ 222250 h 222250"/>
              <a:gd name="connsiteX1" fmla="*/ 412750 w 876300"/>
              <a:gd name="connsiteY1" fmla="*/ 158750 h 222250"/>
              <a:gd name="connsiteX2" fmla="*/ 0 w 876300"/>
              <a:gd name="connsiteY2" fmla="*/ 0 h 222250"/>
            </a:gdLst>
            <a:ahLst/>
            <a:cxnLst>
              <a:cxn ang="0">
                <a:pos x="connsiteX0" y="connsiteY0"/>
              </a:cxn>
              <a:cxn ang="0">
                <a:pos x="connsiteX1" y="connsiteY1"/>
              </a:cxn>
              <a:cxn ang="0">
                <a:pos x="connsiteX2" y="connsiteY2"/>
              </a:cxn>
            </a:cxnLst>
            <a:rect l="l" t="t" r="r" b="b"/>
            <a:pathLst>
              <a:path w="876300" h="222250">
                <a:moveTo>
                  <a:pt x="876300" y="222250"/>
                </a:moveTo>
                <a:cubicBezTo>
                  <a:pt x="717550" y="209021"/>
                  <a:pt x="558800" y="195792"/>
                  <a:pt x="412750" y="158750"/>
                </a:cubicBezTo>
                <a:cubicBezTo>
                  <a:pt x="266700" y="121708"/>
                  <a:pt x="133350" y="60854"/>
                  <a:pt x="0" y="0"/>
                </a:cubicBezTo>
              </a:path>
            </a:pathLst>
          </a:custGeom>
          <a:noFill/>
          <a:ln w="25400">
            <a:solidFill>
              <a:srgbClr val="54823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p:cNvSpPr/>
          <p:nvPr/>
        </p:nvSpPr>
        <p:spPr>
          <a:xfrm>
            <a:off x="8740140" y="6431462"/>
            <a:ext cx="2750820" cy="2346778"/>
          </a:xfrm>
          <a:custGeom>
            <a:avLst/>
            <a:gdLst>
              <a:gd name="connsiteX0" fmla="*/ 2750820 w 2750820"/>
              <a:gd name="connsiteY0" fmla="*/ 98878 h 2346778"/>
              <a:gd name="connsiteX1" fmla="*/ 1318260 w 2750820"/>
              <a:gd name="connsiteY1" fmla="*/ 68398 h 2346778"/>
              <a:gd name="connsiteX2" fmla="*/ 563880 w 2750820"/>
              <a:gd name="connsiteY2" fmla="*/ 876118 h 2346778"/>
              <a:gd name="connsiteX3" fmla="*/ 0 w 2750820"/>
              <a:gd name="connsiteY3" fmla="*/ 2346778 h 2346778"/>
            </a:gdLst>
            <a:ahLst/>
            <a:cxnLst>
              <a:cxn ang="0">
                <a:pos x="connsiteX0" y="connsiteY0"/>
              </a:cxn>
              <a:cxn ang="0">
                <a:pos x="connsiteX1" y="connsiteY1"/>
              </a:cxn>
              <a:cxn ang="0">
                <a:pos x="connsiteX2" y="connsiteY2"/>
              </a:cxn>
              <a:cxn ang="0">
                <a:pos x="connsiteX3" y="connsiteY3"/>
              </a:cxn>
            </a:cxnLst>
            <a:rect l="l" t="t" r="r" b="b"/>
            <a:pathLst>
              <a:path w="2750820" h="2346778">
                <a:moveTo>
                  <a:pt x="2750820" y="98878"/>
                </a:moveTo>
                <a:cubicBezTo>
                  <a:pt x="2216785" y="18868"/>
                  <a:pt x="1682750" y="-61142"/>
                  <a:pt x="1318260" y="68398"/>
                </a:cubicBezTo>
                <a:cubicBezTo>
                  <a:pt x="953770" y="197938"/>
                  <a:pt x="783590" y="496388"/>
                  <a:pt x="563880" y="876118"/>
                </a:cubicBezTo>
                <a:cubicBezTo>
                  <a:pt x="344170" y="1255848"/>
                  <a:pt x="172085" y="1801313"/>
                  <a:pt x="0" y="2346778"/>
                </a:cubicBezTo>
              </a:path>
            </a:pathLst>
          </a:custGeom>
          <a:noFill/>
          <a:ln w="38100">
            <a:solidFill>
              <a:srgbClr val="AC5454"/>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p:cNvSpPr/>
          <p:nvPr/>
        </p:nvSpPr>
        <p:spPr>
          <a:xfrm>
            <a:off x="8664575" y="5683250"/>
            <a:ext cx="279400" cy="88900"/>
          </a:xfrm>
          <a:custGeom>
            <a:avLst/>
            <a:gdLst>
              <a:gd name="connsiteX0" fmla="*/ 279400 w 279400"/>
              <a:gd name="connsiteY0" fmla="*/ 88900 h 88900"/>
              <a:gd name="connsiteX1" fmla="*/ 0 w 279400"/>
              <a:gd name="connsiteY1" fmla="*/ 0 h 88900"/>
            </a:gdLst>
            <a:ahLst/>
            <a:cxnLst>
              <a:cxn ang="0">
                <a:pos x="connsiteX0" y="connsiteY0"/>
              </a:cxn>
              <a:cxn ang="0">
                <a:pos x="connsiteX1" y="connsiteY1"/>
              </a:cxn>
            </a:cxnLst>
            <a:rect l="l" t="t" r="r" b="b"/>
            <a:pathLst>
              <a:path w="279400" h="88900">
                <a:moveTo>
                  <a:pt x="279400" y="88900"/>
                </a:moveTo>
                <a:lnTo>
                  <a:pt x="0" y="0"/>
                </a:ln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形状 149"/>
          <p:cNvSpPr/>
          <p:nvPr/>
        </p:nvSpPr>
        <p:spPr>
          <a:xfrm>
            <a:off x="8398212" y="6517259"/>
            <a:ext cx="279400" cy="88900"/>
          </a:xfrm>
          <a:custGeom>
            <a:avLst/>
            <a:gdLst>
              <a:gd name="connsiteX0" fmla="*/ 279400 w 279400"/>
              <a:gd name="connsiteY0" fmla="*/ 88900 h 88900"/>
              <a:gd name="connsiteX1" fmla="*/ 0 w 279400"/>
              <a:gd name="connsiteY1" fmla="*/ 0 h 88900"/>
            </a:gdLst>
            <a:ahLst/>
            <a:cxnLst>
              <a:cxn ang="0">
                <a:pos x="connsiteX0" y="connsiteY0"/>
              </a:cxn>
              <a:cxn ang="0">
                <a:pos x="connsiteX1" y="connsiteY1"/>
              </a:cxn>
            </a:cxnLst>
            <a:rect l="l" t="t" r="r" b="b"/>
            <a:pathLst>
              <a:path w="279400" h="88900">
                <a:moveTo>
                  <a:pt x="279400" y="88900"/>
                </a:moveTo>
                <a:lnTo>
                  <a:pt x="0" y="0"/>
                </a:lnTo>
              </a:path>
            </a:pathLst>
          </a:custGeom>
          <a:noFill/>
          <a:ln w="25400">
            <a:solidFill>
              <a:srgbClr val="548235"/>
            </a:solidFill>
            <a:prstDash val="sys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rot="1177260">
            <a:off x="9076108" y="5622818"/>
            <a:ext cx="156770" cy="614506"/>
          </a:xfrm>
          <a:prstGeom prst="rect">
            <a:avLst/>
          </a:prstGeom>
          <a:solidFill>
            <a:srgbClr val="6EC6E6">
              <a:alpha val="41000"/>
            </a:srgbClr>
          </a:solidFill>
          <a:ln w="190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0" name="组合 139"/>
          <p:cNvGrpSpPr/>
          <p:nvPr/>
        </p:nvGrpSpPr>
        <p:grpSpPr>
          <a:xfrm rot="19095479">
            <a:off x="11878917" y="5029728"/>
            <a:ext cx="433148" cy="490279"/>
            <a:chOff x="10749135" y="5903962"/>
            <a:chExt cx="306346" cy="323507"/>
          </a:xfrm>
        </p:grpSpPr>
        <p:sp>
          <p:nvSpPr>
            <p:cNvPr id="141" name="椭圆 140"/>
            <p:cNvSpPr/>
            <p:nvPr/>
          </p:nvSpPr>
          <p:spPr>
            <a:xfrm rot="3052106">
              <a:off x="10869036" y="6041025"/>
              <a:ext cx="186771" cy="18611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C</a:t>
              </a:r>
            </a:p>
          </p:txBody>
        </p:sp>
        <p:cxnSp>
          <p:nvCxnSpPr>
            <p:cNvPr id="142" name="直接箭头连接符 141"/>
            <p:cNvCxnSpPr>
              <a:stCxn id="141" idx="1"/>
            </p:cNvCxnSpPr>
            <p:nvPr/>
          </p:nvCxnSpPr>
          <p:spPr>
            <a:xfrm rot="2504521" flipH="1" flipV="1">
              <a:off x="10909195" y="5903962"/>
              <a:ext cx="116879" cy="118954"/>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43" name="直接箭头连接符 142"/>
            <p:cNvCxnSpPr>
              <a:stCxn id="141" idx="2"/>
            </p:cNvCxnSpPr>
            <p:nvPr/>
          </p:nvCxnSpPr>
          <p:spPr>
            <a:xfrm rot="2504521" flipH="1">
              <a:off x="10749135" y="6008246"/>
              <a:ext cx="148220" cy="58039"/>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136" name="组合 135"/>
          <p:cNvGrpSpPr/>
          <p:nvPr/>
        </p:nvGrpSpPr>
        <p:grpSpPr>
          <a:xfrm>
            <a:off x="10871206" y="5880110"/>
            <a:ext cx="471122" cy="449564"/>
            <a:chOff x="10722350" y="6002508"/>
            <a:chExt cx="333203" cy="317956"/>
          </a:xfrm>
        </p:grpSpPr>
        <p:sp>
          <p:nvSpPr>
            <p:cNvPr id="137" name="椭圆 136"/>
            <p:cNvSpPr/>
            <p:nvPr/>
          </p:nvSpPr>
          <p:spPr>
            <a:xfrm rot="425556">
              <a:off x="10868782" y="6040887"/>
              <a:ext cx="186771" cy="186771"/>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noProof="1">
                  <a:solidFill>
                    <a:schemeClr val="tx1"/>
                  </a:solidFill>
                </a:rPr>
                <a:t>D</a:t>
              </a:r>
              <a:endParaRPr lang="en-US" altLang="zh-CN" sz="1200" strike="noStrike" noProof="1">
                <a:solidFill>
                  <a:schemeClr val="tx1"/>
                </a:solidFill>
              </a:endParaRPr>
            </a:p>
          </p:txBody>
        </p:sp>
        <p:cxnSp>
          <p:nvCxnSpPr>
            <p:cNvPr id="138" name="直接箭头连接符 137"/>
            <p:cNvCxnSpPr>
              <a:stCxn id="137" idx="1"/>
              <a:endCxn id="9" idx="20"/>
            </p:cNvCxnSpPr>
            <p:nvPr/>
          </p:nvCxnSpPr>
          <p:spPr>
            <a:xfrm flipH="1" flipV="1">
              <a:off x="10722350" y="6002508"/>
              <a:ext cx="182443" cy="58083"/>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39" name="直接箭头连接符 138"/>
            <p:cNvCxnSpPr>
              <a:stCxn id="137" idx="3"/>
            </p:cNvCxnSpPr>
            <p:nvPr/>
          </p:nvCxnSpPr>
          <p:spPr>
            <a:xfrm flipH="1">
              <a:off x="10726686" y="6191648"/>
              <a:ext cx="161800" cy="128816"/>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print">
            <a:extLst>
              <a:ext uri="{28A0092B-C50C-407E-A947-70E740481C1C}">
                <a14:useLocalDpi xmlns:a14="http://schemas.microsoft.com/office/drawing/2010/main" xmlns="" val="0"/>
              </a:ext>
            </a:extLst>
          </a:blip>
          <a:srcRect l="126" t="-394" r="6655" b="9548"/>
          <a:stretch>
            <a:fillRect/>
          </a:stretch>
        </p:blipFill>
        <p:spPr>
          <a:xfrm>
            <a:off x="10145280" y="6293408"/>
            <a:ext cx="4533264" cy="3313416"/>
          </a:xfrm>
          <a:prstGeom prst="rect">
            <a:avLst/>
          </a:prstGeom>
        </p:spPr>
      </p:pic>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
        <p:nvSpPr>
          <p:cNvPr id="50" name="文本框 49"/>
          <p:cNvSpPr txBox="1"/>
          <p:nvPr/>
        </p:nvSpPr>
        <p:spPr>
          <a:xfrm>
            <a:off x="488315" y="9588138"/>
            <a:ext cx="14246678" cy="923330"/>
          </a:xfrm>
          <a:prstGeom prst="rect">
            <a:avLst/>
          </a:prstGeom>
          <a:noFill/>
        </p:spPr>
        <p:txBody>
          <a:bodyPr wrap="square" rtlCol="0" anchor="t">
            <a:spAutoFit/>
          </a:bodyPr>
          <a:lstStyle/>
          <a:p>
            <a:pPr indent="457200" fontAlgn="auto">
              <a:lnSpc>
                <a:spcPct val="150000"/>
              </a:lnSpc>
            </a:pP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东入口</a:t>
            </a:r>
            <a:r>
              <a:rPr lang="zh-CN" sz="1800" dirty="0">
                <a:latin typeface="微软雅黑" panose="020B0503020204020204" pitchFamily="34" charset="-122"/>
                <a:ea typeface="微软雅黑" panose="020B0503020204020204" pitchFamily="34" charset="-122"/>
                <a:cs typeface="微软雅黑" panose="020B0503020204020204" pitchFamily="34" charset="-122"/>
              </a:rPr>
              <a:t>广场现状</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较为空旷</a:t>
            </a:r>
            <a:r>
              <a:rPr lang="zh-CN" sz="1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并且较为开敞，适合开展展会活动</a:t>
            </a:r>
            <a:r>
              <a:rPr lang="zh-CN" sz="18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另外，</a:t>
            </a:r>
            <a:r>
              <a:rPr lang="zh-CN" sz="1800" dirty="0">
                <a:latin typeface="微软雅黑" panose="020B0503020204020204" pitchFamily="34" charset="-122"/>
                <a:ea typeface="微软雅黑" panose="020B0503020204020204" pitchFamily="34" charset="-122"/>
                <a:cs typeface="微软雅黑" panose="020B0503020204020204" pitchFamily="34" charset="-122"/>
              </a:rPr>
              <a:t>考虑到花博会开展期间的人流量</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较大</a:t>
            </a:r>
            <a:r>
              <a:rPr lang="zh-CN" sz="1800" dirty="0">
                <a:latin typeface="微软雅黑" panose="020B0503020204020204" pitchFamily="34" charset="-122"/>
                <a:ea typeface="微软雅黑" panose="020B0503020204020204" pitchFamily="34" charset="-122"/>
                <a:cs typeface="微软雅黑" panose="020B0503020204020204" pitchFamily="34" charset="-122"/>
              </a:rPr>
              <a:t>，可</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人为</a:t>
            </a:r>
            <a:r>
              <a:rPr lang="zh-CN" sz="1800" dirty="0">
                <a:latin typeface="微软雅黑" panose="020B0503020204020204" pitchFamily="34" charset="-122"/>
                <a:ea typeface="微软雅黑" panose="020B0503020204020204" pitchFamily="34" charset="-122"/>
                <a:cs typeface="微软雅黑" panose="020B0503020204020204" pitchFamily="34" charset="-122"/>
              </a:rPr>
              <a:t>布置围挡等进行</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人流疏散</a:t>
            </a:r>
            <a:r>
              <a:rPr lang="zh-CN" sz="180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1" name="矩形 10"/>
          <p:cNvSpPr/>
          <p:nvPr/>
        </p:nvSpPr>
        <p:spPr>
          <a:xfrm>
            <a:off x="243205" y="1767205"/>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a:solidFill>
                  <a:schemeClr val="tx1"/>
                </a:solidFill>
                <a:latin typeface="微软雅黑" panose="020B0503020204020204" pitchFamily="34" charset="-122"/>
                <a:ea typeface="微软雅黑" panose="020B0503020204020204" pitchFamily="34" charset="-122"/>
                <a:sym typeface="方正兰亭黑_GBK" pitchFamily="2" charset="-122"/>
              </a:rPr>
              <a:t>4</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a:t>
            </a:r>
            <a:r>
              <a:rPr lang="zh-CN" altLang="en-US" sz="2000" b="1" dirty="0">
                <a:latin typeface="微软雅黑" panose="020B0503020204020204" pitchFamily="34" charset="-122"/>
                <a:ea typeface="微软雅黑" panose="020B0503020204020204" pitchFamily="34" charset="-122"/>
                <a:sym typeface="方正兰亭黑_GBK" pitchFamily="2" charset="-122"/>
              </a:rPr>
              <a:t>东入口广场</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现状分析</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t="18673" r="6028"/>
          <a:stretch>
            <a:fillRect/>
          </a:stretch>
        </p:blipFill>
        <p:spPr>
          <a:xfrm>
            <a:off x="405638" y="2244407"/>
            <a:ext cx="6020028" cy="3907473"/>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t="29798" r="6127"/>
          <a:stretch>
            <a:fillRect/>
          </a:stretch>
        </p:blipFill>
        <p:spPr>
          <a:xfrm>
            <a:off x="404642" y="6212840"/>
            <a:ext cx="6021024" cy="3377073"/>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xmlns="" val="0"/>
              </a:ext>
            </a:extLst>
          </a:blip>
          <a:srcRect l="23040" t="16990" r="23231"/>
          <a:stretch>
            <a:fillRect/>
          </a:stretch>
        </p:blipFill>
        <p:spPr>
          <a:xfrm rot="5400000">
            <a:off x="10457000" y="2094400"/>
            <a:ext cx="3907473" cy="4527825"/>
          </a:xfrm>
          <a:prstGeom prst="rect">
            <a:avLst/>
          </a:prstGeom>
        </p:spPr>
      </p:pic>
      <p:sp>
        <p:nvSpPr>
          <p:cNvPr id="191514" name="文本框 26"/>
          <p:cNvSpPr txBox="1"/>
          <p:nvPr/>
        </p:nvSpPr>
        <p:spPr>
          <a:xfrm>
            <a:off x="404367" y="2167255"/>
            <a:ext cx="6020028"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A</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9" name="文本框 26"/>
          <p:cNvSpPr txBox="1"/>
          <p:nvPr/>
        </p:nvSpPr>
        <p:spPr>
          <a:xfrm>
            <a:off x="10153989" y="2167255"/>
            <a:ext cx="4524553"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C</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10" name="文本框 26"/>
          <p:cNvSpPr txBox="1"/>
          <p:nvPr/>
        </p:nvSpPr>
        <p:spPr>
          <a:xfrm>
            <a:off x="10145280" y="6038215"/>
            <a:ext cx="4533262"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F</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28" name="TextBox 27"/>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37" name="任意多边形 26"/>
          <p:cNvSpPr/>
          <p:nvPr/>
        </p:nvSpPr>
        <p:spPr>
          <a:xfrm>
            <a:off x="402576" y="5250149"/>
            <a:ext cx="6015901" cy="779720"/>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02823" y="5399957"/>
            <a:ext cx="6008015" cy="58477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从东入口进来正对着雕塑，两边各有四个树池，整体较为空旷</a:t>
            </a:r>
            <a:r>
              <a:rPr lang="zh-CN" sz="1600" dirty="0">
                <a:solidFill>
                  <a:schemeClr val="bg1"/>
                </a:solidFill>
                <a:latin typeface="微软雅黑" panose="020B0503020204020204" pitchFamily="34" charset="-122"/>
                <a:ea typeface="微软雅黑" panose="020B0503020204020204" pitchFamily="34" charset="-122"/>
              </a:rPr>
              <a:t>。</a:t>
            </a:r>
          </a:p>
        </p:txBody>
      </p:sp>
      <p:sp>
        <p:nvSpPr>
          <p:cNvPr id="7" name="任意多边形: 形状 6"/>
          <p:cNvSpPr/>
          <p:nvPr/>
        </p:nvSpPr>
        <p:spPr>
          <a:xfrm>
            <a:off x="2806882" y="2657475"/>
            <a:ext cx="1390650" cy="1933575"/>
          </a:xfrm>
          <a:custGeom>
            <a:avLst/>
            <a:gdLst>
              <a:gd name="connsiteX0" fmla="*/ 161925 w 1390650"/>
              <a:gd name="connsiteY0" fmla="*/ 1924050 h 1933575"/>
              <a:gd name="connsiteX1" fmla="*/ 161925 w 1390650"/>
              <a:gd name="connsiteY1" fmla="*/ 1304925 h 1933575"/>
              <a:gd name="connsiteX2" fmla="*/ 0 w 1390650"/>
              <a:gd name="connsiteY2" fmla="*/ 762000 h 1933575"/>
              <a:gd name="connsiteX3" fmla="*/ 66675 w 1390650"/>
              <a:gd name="connsiteY3" fmla="*/ 590550 h 1933575"/>
              <a:gd name="connsiteX4" fmla="*/ 28575 w 1390650"/>
              <a:gd name="connsiteY4" fmla="*/ 238125 h 1933575"/>
              <a:gd name="connsiteX5" fmla="*/ 428625 w 1390650"/>
              <a:gd name="connsiteY5" fmla="*/ 0 h 1933575"/>
              <a:gd name="connsiteX6" fmla="*/ 1066800 w 1390650"/>
              <a:gd name="connsiteY6" fmla="*/ 28575 h 1933575"/>
              <a:gd name="connsiteX7" fmla="*/ 1390650 w 1390650"/>
              <a:gd name="connsiteY7" fmla="*/ 266700 h 1933575"/>
              <a:gd name="connsiteX8" fmla="*/ 1352550 w 1390650"/>
              <a:gd name="connsiteY8" fmla="*/ 1409700 h 1933575"/>
              <a:gd name="connsiteX9" fmla="*/ 1314450 w 1390650"/>
              <a:gd name="connsiteY9" fmla="*/ 1495425 h 1933575"/>
              <a:gd name="connsiteX10" fmla="*/ 1343025 w 1390650"/>
              <a:gd name="connsiteY10" fmla="*/ 1914525 h 1933575"/>
              <a:gd name="connsiteX11" fmla="*/ 752475 w 1390650"/>
              <a:gd name="connsiteY11" fmla="*/ 1933575 h 1933575"/>
              <a:gd name="connsiteX12" fmla="*/ 276225 w 1390650"/>
              <a:gd name="connsiteY12" fmla="*/ 1933575 h 1933575"/>
              <a:gd name="connsiteX13" fmla="*/ 161925 w 1390650"/>
              <a:gd name="connsiteY13" fmla="*/ 1924050 h 19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933575">
                <a:moveTo>
                  <a:pt x="161925" y="1924050"/>
                </a:moveTo>
                <a:lnTo>
                  <a:pt x="161925" y="1304925"/>
                </a:lnTo>
                <a:lnTo>
                  <a:pt x="0" y="762000"/>
                </a:lnTo>
                <a:lnTo>
                  <a:pt x="66675" y="590550"/>
                </a:lnTo>
                <a:lnTo>
                  <a:pt x="28575" y="238125"/>
                </a:lnTo>
                <a:lnTo>
                  <a:pt x="428625" y="0"/>
                </a:lnTo>
                <a:lnTo>
                  <a:pt x="1066800" y="28575"/>
                </a:lnTo>
                <a:lnTo>
                  <a:pt x="1390650" y="266700"/>
                </a:lnTo>
                <a:lnTo>
                  <a:pt x="1352550" y="1409700"/>
                </a:lnTo>
                <a:lnTo>
                  <a:pt x="1314450" y="1495425"/>
                </a:lnTo>
                <a:lnTo>
                  <a:pt x="1343025" y="1914525"/>
                </a:lnTo>
                <a:lnTo>
                  <a:pt x="752475" y="1933575"/>
                </a:lnTo>
                <a:lnTo>
                  <a:pt x="276225" y="1933575"/>
                </a:lnTo>
                <a:lnTo>
                  <a:pt x="161925" y="1924050"/>
                </a:lnTo>
                <a:close/>
              </a:path>
            </a:pathLst>
          </a:custGeom>
          <a:solidFill>
            <a:srgbClr val="FBE5D6">
              <a:alpha val="21000"/>
            </a:srgbClr>
          </a:solidFill>
          <a:ln w="15875">
            <a:solidFill>
              <a:srgbClr val="AC545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26"/>
          <p:cNvSpPr/>
          <p:nvPr/>
        </p:nvSpPr>
        <p:spPr>
          <a:xfrm>
            <a:off x="404035" y="8924607"/>
            <a:ext cx="6014442" cy="670241"/>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93067" y="8966321"/>
            <a:ext cx="6031097" cy="58477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东入口广场有一个小卖部，整体都较为空旷，可容纳大量人群</a:t>
            </a:r>
            <a:r>
              <a:rPr lang="zh-CN" sz="1600" dirty="0">
                <a:solidFill>
                  <a:schemeClr val="bg1"/>
                </a:solidFill>
                <a:latin typeface="微软雅黑" panose="020B0503020204020204" pitchFamily="34" charset="-122"/>
                <a:ea typeface="微软雅黑" panose="020B0503020204020204" pitchFamily="34" charset="-122"/>
              </a:rPr>
              <a:t>。</a:t>
            </a:r>
          </a:p>
        </p:txBody>
      </p:sp>
      <p:sp>
        <p:nvSpPr>
          <p:cNvPr id="45" name="任意多边形 26"/>
          <p:cNvSpPr/>
          <p:nvPr/>
        </p:nvSpPr>
        <p:spPr>
          <a:xfrm>
            <a:off x="10153989" y="5156736"/>
            <a:ext cx="4520660" cy="880751"/>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0131995" y="5399957"/>
            <a:ext cx="4546546" cy="338554"/>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东入口广场右侧有内部人员专用车停靠点</a:t>
            </a:r>
            <a:r>
              <a:rPr lang="zh-CN" sz="1600" dirty="0">
                <a:solidFill>
                  <a:schemeClr val="bg1"/>
                </a:solidFill>
                <a:latin typeface="微软雅黑" panose="020B0503020204020204" pitchFamily="34" charset="-122"/>
                <a:ea typeface="微软雅黑" panose="020B0503020204020204" pitchFamily="34" charset="-122"/>
              </a:rPr>
              <a:t>。</a:t>
            </a:r>
          </a:p>
        </p:txBody>
      </p:sp>
      <p:sp>
        <p:nvSpPr>
          <p:cNvPr id="12" name="任意多边形: 形状 11"/>
          <p:cNvSpPr/>
          <p:nvPr/>
        </p:nvSpPr>
        <p:spPr>
          <a:xfrm>
            <a:off x="2721157" y="7058025"/>
            <a:ext cx="1500188" cy="500063"/>
          </a:xfrm>
          <a:custGeom>
            <a:avLst/>
            <a:gdLst>
              <a:gd name="connsiteX0" fmla="*/ 90488 w 1500188"/>
              <a:gd name="connsiteY0" fmla="*/ 28575 h 500063"/>
              <a:gd name="connsiteX1" fmla="*/ 1423988 w 1500188"/>
              <a:gd name="connsiteY1" fmla="*/ 0 h 500063"/>
              <a:gd name="connsiteX2" fmla="*/ 1490663 w 1500188"/>
              <a:gd name="connsiteY2" fmla="*/ 0 h 500063"/>
              <a:gd name="connsiteX3" fmla="*/ 1500188 w 1500188"/>
              <a:gd name="connsiteY3" fmla="*/ 476250 h 500063"/>
              <a:gd name="connsiteX4" fmla="*/ 80963 w 1500188"/>
              <a:gd name="connsiteY4" fmla="*/ 500063 h 500063"/>
              <a:gd name="connsiteX5" fmla="*/ 95250 w 1500188"/>
              <a:gd name="connsiteY5" fmla="*/ 228600 h 500063"/>
              <a:gd name="connsiteX6" fmla="*/ 0 w 1500188"/>
              <a:gd name="connsiteY6" fmla="*/ 228600 h 500063"/>
              <a:gd name="connsiteX7" fmla="*/ 9525 w 1500188"/>
              <a:gd name="connsiteY7" fmla="*/ 171450 h 500063"/>
              <a:gd name="connsiteX8" fmla="*/ 95250 w 1500188"/>
              <a:gd name="connsiteY8" fmla="*/ 123825 h 500063"/>
              <a:gd name="connsiteX9" fmla="*/ 90488 w 1500188"/>
              <a:gd name="connsiteY9" fmla="*/ 28575 h 5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0188" h="500063">
                <a:moveTo>
                  <a:pt x="90488" y="28575"/>
                </a:moveTo>
                <a:lnTo>
                  <a:pt x="1423988" y="0"/>
                </a:lnTo>
                <a:lnTo>
                  <a:pt x="1490663" y="0"/>
                </a:lnTo>
                <a:lnTo>
                  <a:pt x="1500188" y="476250"/>
                </a:lnTo>
                <a:lnTo>
                  <a:pt x="80963" y="500063"/>
                </a:lnTo>
                <a:lnTo>
                  <a:pt x="95250" y="228600"/>
                </a:lnTo>
                <a:lnTo>
                  <a:pt x="0" y="228600"/>
                </a:lnTo>
                <a:lnTo>
                  <a:pt x="9525" y="171450"/>
                </a:lnTo>
                <a:lnTo>
                  <a:pt x="95250" y="123825"/>
                </a:lnTo>
                <a:lnTo>
                  <a:pt x="90488" y="28575"/>
                </a:lnTo>
                <a:close/>
              </a:path>
            </a:pathLst>
          </a:custGeom>
          <a:solidFill>
            <a:srgbClr val="FBE5D6">
              <a:alpha val="50000"/>
            </a:srgbClr>
          </a:solidFill>
          <a:ln w="19050">
            <a:solidFill>
              <a:srgbClr val="AC545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a:off x="11403742" y="4303158"/>
            <a:ext cx="1530627" cy="601695"/>
          </a:xfrm>
          <a:custGeom>
            <a:avLst/>
            <a:gdLst>
              <a:gd name="connsiteX0" fmla="*/ 1841500 w 1841500"/>
              <a:gd name="connsiteY0" fmla="*/ 622300 h 723900"/>
              <a:gd name="connsiteX1" fmla="*/ 584200 w 1841500"/>
              <a:gd name="connsiteY1" fmla="*/ 723900 h 723900"/>
              <a:gd name="connsiteX2" fmla="*/ 0 w 1841500"/>
              <a:gd name="connsiteY2" fmla="*/ 514350 h 723900"/>
              <a:gd name="connsiteX3" fmla="*/ 6350 w 1841500"/>
              <a:gd name="connsiteY3" fmla="*/ 50800 h 723900"/>
              <a:gd name="connsiteX4" fmla="*/ 120650 w 1841500"/>
              <a:gd name="connsiteY4" fmla="*/ 0 h 723900"/>
              <a:gd name="connsiteX5" fmla="*/ 755650 w 1841500"/>
              <a:gd name="connsiteY5" fmla="*/ 25400 h 723900"/>
              <a:gd name="connsiteX6" fmla="*/ 990600 w 1841500"/>
              <a:gd name="connsiteY6" fmla="*/ 57150 h 723900"/>
              <a:gd name="connsiteX7" fmla="*/ 1066800 w 1841500"/>
              <a:gd name="connsiteY7" fmla="*/ 203200 h 723900"/>
              <a:gd name="connsiteX8" fmla="*/ 1162050 w 1841500"/>
              <a:gd name="connsiteY8" fmla="*/ 222250 h 723900"/>
              <a:gd name="connsiteX9" fmla="*/ 1276350 w 1841500"/>
              <a:gd name="connsiteY9" fmla="*/ 431800 h 723900"/>
              <a:gd name="connsiteX10" fmla="*/ 1841500 w 1841500"/>
              <a:gd name="connsiteY10" fmla="*/ 6223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500" h="723900">
                <a:moveTo>
                  <a:pt x="1841500" y="622300"/>
                </a:moveTo>
                <a:lnTo>
                  <a:pt x="584200" y="723900"/>
                </a:lnTo>
                <a:lnTo>
                  <a:pt x="0" y="514350"/>
                </a:lnTo>
                <a:cubicBezTo>
                  <a:pt x="2117" y="359833"/>
                  <a:pt x="4233" y="205317"/>
                  <a:pt x="6350" y="50800"/>
                </a:cubicBezTo>
                <a:lnTo>
                  <a:pt x="120650" y="0"/>
                </a:lnTo>
                <a:lnTo>
                  <a:pt x="755650" y="25400"/>
                </a:lnTo>
                <a:lnTo>
                  <a:pt x="990600" y="57150"/>
                </a:lnTo>
                <a:lnTo>
                  <a:pt x="1066800" y="203200"/>
                </a:lnTo>
                <a:lnTo>
                  <a:pt x="1162050" y="222250"/>
                </a:lnTo>
                <a:lnTo>
                  <a:pt x="1276350" y="431800"/>
                </a:lnTo>
                <a:lnTo>
                  <a:pt x="1841500" y="622300"/>
                </a:lnTo>
                <a:close/>
              </a:path>
            </a:pathLst>
          </a:custGeom>
          <a:solidFill>
            <a:srgbClr val="FBE5D6">
              <a:alpha val="36000"/>
            </a:srgbClr>
          </a:solidFill>
          <a:ln>
            <a:solidFill>
              <a:srgbClr val="AC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rotWithShape="1">
          <a:blip r:embed="rId6" cstate="print">
            <a:extLst>
              <a:ext uri="{28A0092B-C50C-407E-A947-70E740481C1C}">
                <a14:useLocalDpi xmlns:a14="http://schemas.microsoft.com/office/drawing/2010/main" xmlns="" val="0"/>
              </a:ext>
            </a:extLst>
          </a:blip>
          <a:srcRect l="32220"/>
          <a:stretch>
            <a:fillRect/>
          </a:stretch>
        </p:blipFill>
        <p:spPr>
          <a:xfrm rot="5400000">
            <a:off x="6652952" y="6152536"/>
            <a:ext cx="3267561" cy="3615616"/>
          </a:xfrm>
          <a:prstGeom prst="rect">
            <a:avLst/>
          </a:prstGeom>
        </p:spPr>
      </p:pic>
      <p:pic>
        <p:nvPicPr>
          <p:cNvPr id="48" name="图片 47"/>
          <p:cNvPicPr>
            <a:picLocks noChangeAspect="1"/>
          </p:cNvPicPr>
          <p:nvPr/>
        </p:nvPicPr>
        <p:blipFill rotWithShape="1">
          <a:blip r:embed="rId7" cstate="print">
            <a:extLst>
              <a:ext uri="{28A0092B-C50C-407E-A947-70E740481C1C}">
                <a14:useLocalDpi xmlns:a14="http://schemas.microsoft.com/office/drawing/2010/main" xmlns="" val="0"/>
              </a:ext>
            </a:extLst>
          </a:blip>
          <a:srcRect t="11314" r="35532"/>
          <a:stretch>
            <a:fillRect/>
          </a:stretch>
        </p:blipFill>
        <p:spPr>
          <a:xfrm>
            <a:off x="6469216" y="2282735"/>
            <a:ext cx="3625325" cy="3740417"/>
          </a:xfrm>
          <a:prstGeom prst="rect">
            <a:avLst/>
          </a:prstGeom>
        </p:spPr>
      </p:pic>
      <p:sp>
        <p:nvSpPr>
          <p:cNvPr id="54" name="文本框 26"/>
          <p:cNvSpPr txBox="1"/>
          <p:nvPr/>
        </p:nvSpPr>
        <p:spPr>
          <a:xfrm>
            <a:off x="6464931" y="2169070"/>
            <a:ext cx="3628570"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B</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55" name="文本框 26"/>
          <p:cNvSpPr txBox="1"/>
          <p:nvPr/>
        </p:nvSpPr>
        <p:spPr>
          <a:xfrm>
            <a:off x="6472396" y="6029870"/>
            <a:ext cx="3629309"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E</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56" name="任意多边形 26"/>
          <p:cNvSpPr/>
          <p:nvPr/>
        </p:nvSpPr>
        <p:spPr>
          <a:xfrm>
            <a:off x="6475742" y="5210174"/>
            <a:ext cx="3615737" cy="824865"/>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6435888" y="5414472"/>
            <a:ext cx="3645369" cy="58477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树池左边宽度将近</a:t>
            </a:r>
            <a:r>
              <a:rPr lang="en-US" altLang="zh-CN" sz="1600" dirty="0">
                <a:solidFill>
                  <a:schemeClr val="bg1"/>
                </a:solidFill>
                <a:latin typeface="微软雅黑" panose="020B0503020204020204" pitchFamily="34" charset="-122"/>
                <a:ea typeface="微软雅黑" panose="020B0503020204020204" pitchFamily="34" charset="-122"/>
              </a:rPr>
              <a:t>3.5m,</a:t>
            </a:r>
            <a:r>
              <a:rPr lang="zh-CN" altLang="en-US" sz="1600" dirty="0">
                <a:solidFill>
                  <a:schemeClr val="bg1"/>
                </a:solidFill>
                <a:latin typeface="微软雅黑" panose="020B0503020204020204" pitchFamily="34" charset="-122"/>
                <a:ea typeface="微软雅黑" panose="020B0503020204020204" pitchFamily="34" charset="-122"/>
              </a:rPr>
              <a:t>也可以放置适量展位</a:t>
            </a:r>
            <a:r>
              <a:rPr lang="zh-CN" sz="1600" dirty="0">
                <a:solidFill>
                  <a:schemeClr val="bg1"/>
                </a:solidFill>
                <a:latin typeface="微软雅黑" panose="020B0503020204020204" pitchFamily="34" charset="-122"/>
                <a:ea typeface="微软雅黑" panose="020B0503020204020204" pitchFamily="34" charset="-122"/>
              </a:rPr>
              <a:t>。</a:t>
            </a:r>
          </a:p>
        </p:txBody>
      </p:sp>
      <p:cxnSp>
        <p:nvCxnSpPr>
          <p:cNvPr id="62" name="直接箭头连接符 61"/>
          <p:cNvCxnSpPr/>
          <p:nvPr/>
        </p:nvCxnSpPr>
        <p:spPr>
          <a:xfrm flipH="1">
            <a:off x="8272308" y="4648874"/>
            <a:ext cx="1344037"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rot="164952">
            <a:off x="8571516" y="4434282"/>
            <a:ext cx="847602" cy="281453"/>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3.44m</a:t>
            </a:r>
          </a:p>
        </p:txBody>
      </p:sp>
      <p:cxnSp>
        <p:nvCxnSpPr>
          <p:cNvPr id="92" name="直接箭头连接符 91"/>
          <p:cNvCxnSpPr/>
          <p:nvPr/>
        </p:nvCxnSpPr>
        <p:spPr>
          <a:xfrm flipH="1">
            <a:off x="11403742" y="4857032"/>
            <a:ext cx="2007458" cy="189299"/>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a:xfrm rot="21445543">
            <a:off x="11982894" y="4748682"/>
            <a:ext cx="847602" cy="281453"/>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8.00m</a:t>
            </a:r>
          </a:p>
        </p:txBody>
      </p:sp>
      <p:sp>
        <p:nvSpPr>
          <p:cNvPr id="4" name="任意多边形: 形状 3"/>
          <p:cNvSpPr/>
          <p:nvPr/>
        </p:nvSpPr>
        <p:spPr>
          <a:xfrm>
            <a:off x="6481530" y="7512830"/>
            <a:ext cx="3605445" cy="2085975"/>
          </a:xfrm>
          <a:custGeom>
            <a:avLst/>
            <a:gdLst>
              <a:gd name="connsiteX0" fmla="*/ 0 w 3609975"/>
              <a:gd name="connsiteY0" fmla="*/ 1238250 h 2085975"/>
              <a:gd name="connsiteX1" fmla="*/ 0 w 3609975"/>
              <a:gd name="connsiteY1" fmla="*/ 2085975 h 2085975"/>
              <a:gd name="connsiteX2" fmla="*/ 3609975 w 3609975"/>
              <a:gd name="connsiteY2" fmla="*/ 2085975 h 2085975"/>
              <a:gd name="connsiteX3" fmla="*/ 3609975 w 3609975"/>
              <a:gd name="connsiteY3" fmla="*/ 542925 h 2085975"/>
              <a:gd name="connsiteX4" fmla="*/ 2838450 w 3609975"/>
              <a:gd name="connsiteY4" fmla="*/ 409575 h 2085975"/>
              <a:gd name="connsiteX5" fmla="*/ 2333625 w 3609975"/>
              <a:gd name="connsiteY5" fmla="*/ 314325 h 2085975"/>
              <a:gd name="connsiteX6" fmla="*/ 1952625 w 3609975"/>
              <a:gd name="connsiteY6" fmla="*/ 247650 h 2085975"/>
              <a:gd name="connsiteX7" fmla="*/ 1581150 w 3609975"/>
              <a:gd name="connsiteY7" fmla="*/ 142875 h 2085975"/>
              <a:gd name="connsiteX8" fmla="*/ 1333500 w 3609975"/>
              <a:gd name="connsiteY8" fmla="*/ 38100 h 2085975"/>
              <a:gd name="connsiteX9" fmla="*/ 1295400 w 3609975"/>
              <a:gd name="connsiteY9" fmla="*/ 0 h 2085975"/>
              <a:gd name="connsiteX10" fmla="*/ 1057275 w 3609975"/>
              <a:gd name="connsiteY10" fmla="*/ 19050 h 2085975"/>
              <a:gd name="connsiteX11" fmla="*/ 1247775 w 3609975"/>
              <a:gd name="connsiteY11" fmla="*/ 295275 h 2085975"/>
              <a:gd name="connsiteX12" fmla="*/ 1314450 w 3609975"/>
              <a:gd name="connsiteY12" fmla="*/ 514350 h 2085975"/>
              <a:gd name="connsiteX13" fmla="*/ 1276350 w 3609975"/>
              <a:gd name="connsiteY13" fmla="*/ 647700 h 2085975"/>
              <a:gd name="connsiteX14" fmla="*/ 1104900 w 3609975"/>
              <a:gd name="connsiteY14" fmla="*/ 790575 h 2085975"/>
              <a:gd name="connsiteX15" fmla="*/ 333375 w 3609975"/>
              <a:gd name="connsiteY15" fmla="*/ 1123950 h 2085975"/>
              <a:gd name="connsiteX16" fmla="*/ 0 w 3609975"/>
              <a:gd name="connsiteY16" fmla="*/ 1238250 h 208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09975" h="2085975">
                <a:moveTo>
                  <a:pt x="0" y="1238250"/>
                </a:moveTo>
                <a:lnTo>
                  <a:pt x="0" y="2085975"/>
                </a:lnTo>
                <a:lnTo>
                  <a:pt x="3609975" y="2085975"/>
                </a:lnTo>
                <a:lnTo>
                  <a:pt x="3609975" y="542925"/>
                </a:lnTo>
                <a:lnTo>
                  <a:pt x="2838450" y="409575"/>
                </a:lnTo>
                <a:lnTo>
                  <a:pt x="2333625" y="314325"/>
                </a:lnTo>
                <a:lnTo>
                  <a:pt x="1952625" y="247650"/>
                </a:lnTo>
                <a:lnTo>
                  <a:pt x="1581150" y="142875"/>
                </a:lnTo>
                <a:lnTo>
                  <a:pt x="1333500" y="38100"/>
                </a:lnTo>
                <a:lnTo>
                  <a:pt x="1295400" y="0"/>
                </a:lnTo>
                <a:lnTo>
                  <a:pt x="1057275" y="19050"/>
                </a:lnTo>
                <a:lnTo>
                  <a:pt x="1247775" y="295275"/>
                </a:lnTo>
                <a:lnTo>
                  <a:pt x="1314450" y="514350"/>
                </a:lnTo>
                <a:lnTo>
                  <a:pt x="1276350" y="647700"/>
                </a:lnTo>
                <a:lnTo>
                  <a:pt x="1104900" y="790575"/>
                </a:lnTo>
                <a:lnTo>
                  <a:pt x="333375" y="1123950"/>
                </a:lnTo>
                <a:lnTo>
                  <a:pt x="0" y="1238250"/>
                </a:lnTo>
                <a:close/>
              </a:path>
            </a:pathLst>
          </a:custGeom>
          <a:solidFill>
            <a:srgbClr val="FBE5D6">
              <a:alpha val="44000"/>
            </a:srgbClr>
          </a:solidFill>
          <a:ln>
            <a:solidFill>
              <a:srgbClr val="AC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a:off x="10145277" y="8245302"/>
            <a:ext cx="4529372" cy="1348740"/>
          </a:xfrm>
          <a:custGeom>
            <a:avLst/>
            <a:gdLst>
              <a:gd name="connsiteX0" fmla="*/ 0 w 4541520"/>
              <a:gd name="connsiteY0" fmla="*/ 175260 h 1348740"/>
              <a:gd name="connsiteX1" fmla="*/ 0 w 4541520"/>
              <a:gd name="connsiteY1" fmla="*/ 1348740 h 1348740"/>
              <a:gd name="connsiteX2" fmla="*/ 4541520 w 4541520"/>
              <a:gd name="connsiteY2" fmla="*/ 1348740 h 1348740"/>
              <a:gd name="connsiteX3" fmla="*/ 4541520 w 4541520"/>
              <a:gd name="connsiteY3" fmla="*/ 7620 h 1348740"/>
              <a:gd name="connsiteX4" fmla="*/ 1805940 w 4541520"/>
              <a:gd name="connsiteY4" fmla="*/ 0 h 1348740"/>
              <a:gd name="connsiteX5" fmla="*/ 579120 w 4541520"/>
              <a:gd name="connsiteY5" fmla="*/ 68580 h 1348740"/>
              <a:gd name="connsiteX6" fmla="*/ 579120 w 4541520"/>
              <a:gd name="connsiteY6" fmla="*/ 114300 h 1348740"/>
              <a:gd name="connsiteX7" fmla="*/ 312420 w 4541520"/>
              <a:gd name="connsiteY7" fmla="*/ 137160 h 1348740"/>
              <a:gd name="connsiteX8" fmla="*/ 0 w 4541520"/>
              <a:gd name="connsiteY8" fmla="*/ 175260 h 134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1520" h="1348740">
                <a:moveTo>
                  <a:pt x="0" y="175260"/>
                </a:moveTo>
                <a:lnTo>
                  <a:pt x="0" y="1348740"/>
                </a:lnTo>
                <a:lnTo>
                  <a:pt x="4541520" y="1348740"/>
                </a:lnTo>
                <a:lnTo>
                  <a:pt x="4541520" y="7620"/>
                </a:lnTo>
                <a:lnTo>
                  <a:pt x="1805940" y="0"/>
                </a:lnTo>
                <a:lnTo>
                  <a:pt x="579120" y="68580"/>
                </a:lnTo>
                <a:lnTo>
                  <a:pt x="579120" y="114300"/>
                </a:lnTo>
                <a:lnTo>
                  <a:pt x="312420" y="137160"/>
                </a:lnTo>
                <a:lnTo>
                  <a:pt x="0" y="175260"/>
                </a:lnTo>
                <a:close/>
              </a:path>
            </a:pathLst>
          </a:custGeom>
          <a:solidFill>
            <a:srgbClr val="FBE5D6">
              <a:alpha val="45000"/>
            </a:srgbClr>
          </a:solidFill>
          <a:ln>
            <a:solidFill>
              <a:srgbClr val="AC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26"/>
          <p:cNvSpPr/>
          <p:nvPr/>
        </p:nvSpPr>
        <p:spPr>
          <a:xfrm>
            <a:off x="10145277" y="8812983"/>
            <a:ext cx="4529372" cy="787974"/>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0129713" y="8960495"/>
            <a:ext cx="4548828" cy="58477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东入口广场整体较为空旷，四周有树池，面积较大，比较适合开展活动</a:t>
            </a:r>
            <a:r>
              <a:rPr lang="zh-CN" sz="1600" dirty="0">
                <a:solidFill>
                  <a:schemeClr val="bg1"/>
                </a:solidFill>
                <a:latin typeface="微软雅黑" panose="020B0503020204020204" pitchFamily="34" charset="-122"/>
                <a:ea typeface="微软雅黑" panose="020B0503020204020204" pitchFamily="34" charset="-122"/>
              </a:rPr>
              <a:t>。</a:t>
            </a:r>
          </a:p>
        </p:txBody>
      </p:sp>
      <p:sp>
        <p:nvSpPr>
          <p:cNvPr id="46" name="任意多边形 26"/>
          <p:cNvSpPr/>
          <p:nvPr/>
        </p:nvSpPr>
        <p:spPr>
          <a:xfrm>
            <a:off x="6478693" y="8878559"/>
            <a:ext cx="3609218" cy="728419"/>
          </a:xfrm>
          <a:custGeom>
            <a:avLst/>
            <a:gdLst>
              <a:gd name="connisteX0" fmla="*/ 0 w 6558915"/>
              <a:gd name="connsiteY0" fmla="*/ 68580 h 1089025"/>
              <a:gd name="connisteX1" fmla="*/ 6558915 w 6558915"/>
              <a:gd name="connsiteY1" fmla="*/ 0 h 1089025"/>
              <a:gd name="connisteX2" fmla="*/ 6558915 w 6558915"/>
              <a:gd name="connsiteY2" fmla="*/ 1089025 h 1089025"/>
              <a:gd name="connisteX3" fmla="*/ 0 w 6558915"/>
              <a:gd name="connsiteY3" fmla="*/ 1075055 h 1089025"/>
              <a:gd name="connisteX4" fmla="*/ 0 w 6558915"/>
              <a:gd name="connsiteY4" fmla="*/ 68580 h 108902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6558915" h="1089025">
                <a:moveTo>
                  <a:pt x="0" y="68580"/>
                </a:moveTo>
                <a:lnTo>
                  <a:pt x="6558915" y="0"/>
                </a:lnTo>
                <a:lnTo>
                  <a:pt x="6558915" y="1089025"/>
                </a:lnTo>
                <a:lnTo>
                  <a:pt x="0" y="1075055"/>
                </a:lnTo>
                <a:lnTo>
                  <a:pt x="0" y="68580"/>
                </a:lnTo>
                <a:close/>
              </a:path>
            </a:pathLst>
          </a:custGeom>
          <a:solidFill>
            <a:schemeClr val="bg2">
              <a:alpha val="39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6472398" y="8955957"/>
            <a:ext cx="3614578" cy="584775"/>
          </a:xfrm>
          <a:prstGeom prst="rect">
            <a:avLst/>
          </a:prstGeom>
          <a:noFill/>
        </p:spPr>
        <p:txBody>
          <a:bodyPr wrap="square" rtlCol="0">
            <a:spAutoFit/>
          </a:bodyPr>
          <a:lstStyle/>
          <a:p>
            <a:pPr indent="457200" fontAlgn="auto"/>
            <a:r>
              <a:rPr lang="zh-CN" altLang="en-US" sz="1600" dirty="0">
                <a:solidFill>
                  <a:schemeClr val="bg1"/>
                </a:solidFill>
                <a:latin typeface="微软雅黑" panose="020B0503020204020204" pitchFamily="34" charset="-122"/>
                <a:ea typeface="微软雅黑" panose="020B0503020204020204" pitchFamily="34" charset="-122"/>
              </a:rPr>
              <a:t>通往停车场的道路宽度能够满足人群疏散</a:t>
            </a:r>
            <a:r>
              <a:rPr lang="zh-CN" sz="1600" dirty="0">
                <a:solidFill>
                  <a:schemeClr val="bg1"/>
                </a:solidFill>
                <a:latin typeface="微软雅黑" panose="020B0503020204020204" pitchFamily="34" charset="-122"/>
                <a:ea typeface="微软雅黑" panose="020B0503020204020204" pitchFamily="34" charset="-122"/>
              </a:rPr>
              <a:t>。</a:t>
            </a:r>
          </a:p>
        </p:txBody>
      </p:sp>
      <p:sp>
        <p:nvSpPr>
          <p:cNvPr id="8" name="文本框 26"/>
          <p:cNvSpPr txBox="1"/>
          <p:nvPr/>
        </p:nvSpPr>
        <p:spPr>
          <a:xfrm>
            <a:off x="404642" y="6035040"/>
            <a:ext cx="6020361"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D</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99" name="文本框 98"/>
          <p:cNvSpPr txBox="1"/>
          <p:nvPr/>
        </p:nvSpPr>
        <p:spPr>
          <a:xfrm rot="21270756">
            <a:off x="7691883" y="7575135"/>
            <a:ext cx="679979" cy="276999"/>
          </a:xfrm>
          <a:prstGeom prst="rect">
            <a:avLst/>
          </a:prstGeom>
          <a:noFill/>
          <a:ln>
            <a:noFill/>
          </a:ln>
          <a:extLst>
            <a:ext uri="{909E8E84-426E-40DD-AFC4-6F175D3DCCD1}">
              <a14:hiddenFill xmlns:a14="http://schemas.microsoft.com/office/drawing/2010/main" xmlns="">
                <a:solidFill>
                  <a:schemeClr val="bg1"/>
                </a:solidFill>
              </a14:hiddenFill>
            </a:ext>
          </a:extLst>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4.30m</a:t>
            </a:r>
          </a:p>
        </p:txBody>
      </p:sp>
      <p:cxnSp>
        <p:nvCxnSpPr>
          <p:cNvPr id="98" name="直接箭头连接符 97"/>
          <p:cNvCxnSpPr>
            <a:stCxn id="4" idx="6"/>
          </p:cNvCxnSpPr>
          <p:nvPr/>
        </p:nvCxnSpPr>
        <p:spPr>
          <a:xfrm flipH="1">
            <a:off x="7715369" y="7760480"/>
            <a:ext cx="716336" cy="73319"/>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D:\01唐芝玉\项目\2020花博会\风雨廊桥2.jpg风雨廊桥2"/>
          <p:cNvPicPr>
            <a:picLocks noChangeAspect="1"/>
          </p:cNvPicPr>
          <p:nvPr/>
        </p:nvPicPr>
        <p:blipFill>
          <a:blip r:embed="rId3" cstate="print"/>
          <a:srcRect/>
          <a:stretch>
            <a:fillRect/>
          </a:stretch>
        </p:blipFill>
        <p:spPr>
          <a:xfrm>
            <a:off x="393065" y="2195195"/>
            <a:ext cx="7524750" cy="4791075"/>
          </a:xfrm>
          <a:prstGeom prst="rect">
            <a:avLst/>
          </a:prstGeom>
          <a:ln>
            <a:solidFill>
              <a:schemeClr val="tx1"/>
            </a:solidFill>
          </a:ln>
        </p:spPr>
      </p:pic>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展区现状分析</a:t>
            </a:r>
          </a:p>
        </p:txBody>
      </p:sp>
      <p:sp>
        <p:nvSpPr>
          <p:cNvPr id="50" name="文本框 49"/>
          <p:cNvSpPr txBox="1"/>
          <p:nvPr/>
        </p:nvSpPr>
        <p:spPr>
          <a:xfrm>
            <a:off x="318135" y="7575550"/>
            <a:ext cx="7618095" cy="1337945"/>
          </a:xfrm>
          <a:prstGeom prst="rect">
            <a:avLst/>
          </a:prstGeom>
          <a:noFill/>
        </p:spPr>
        <p:txBody>
          <a:bodyPr wrap="square" rtlCol="0" anchor="t">
            <a:spAutoFit/>
          </a:bodyPr>
          <a:lstStyle/>
          <a:p>
            <a:pPr indent="457200" fontAlgn="auto">
              <a:lnSpc>
                <a:spcPct val="150000"/>
              </a:lnSpc>
            </a:pPr>
            <a:r>
              <a:rPr lang="zh-CN" sz="1800">
                <a:latin typeface="微软雅黑" panose="020B0503020204020204" pitchFamily="34" charset="-122"/>
                <a:ea typeface="微软雅黑" panose="020B0503020204020204" pitchFamily="34" charset="-122"/>
                <a:cs typeface="微软雅黑" panose="020B0503020204020204" pitchFamily="34" charset="-122"/>
              </a:rPr>
              <a:t>风雨廊桥位于艺术广场西南方向，距离较近，是靠近湖面的主要景点之一，同时作为连接两边的交通干道。风雨廊桥建筑古香古色，意蕴悠长，内部道路宽度大，可布置一些创意展位，供市民休闲玩赏。</a:t>
            </a:r>
          </a:p>
        </p:txBody>
      </p:sp>
      <p:grpSp>
        <p:nvGrpSpPr>
          <p:cNvPr id="60" name="组合 59"/>
          <p:cNvGrpSpPr/>
          <p:nvPr/>
        </p:nvGrpSpPr>
        <p:grpSpPr>
          <a:xfrm rot="10200000">
            <a:off x="3633470" y="6011545"/>
            <a:ext cx="471805" cy="509905"/>
            <a:chOff x="7228" y="10079"/>
            <a:chExt cx="743" cy="803"/>
          </a:xfrm>
        </p:grpSpPr>
        <p:sp>
          <p:nvSpPr>
            <p:cNvPr id="57" name="椭圆 56"/>
            <p:cNvSpPr/>
            <p:nvPr/>
          </p:nvSpPr>
          <p:spPr>
            <a:xfrm rot="1272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A</a:t>
              </a:r>
            </a:p>
          </p:txBody>
        </p:sp>
        <p:cxnSp>
          <p:nvCxnSpPr>
            <p:cNvPr id="58" name="直接箭头连接符 57"/>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59" name="直接箭头连接符 58"/>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grpSp>
        <p:nvGrpSpPr>
          <p:cNvPr id="7" name="组合 6"/>
          <p:cNvGrpSpPr/>
          <p:nvPr/>
        </p:nvGrpSpPr>
        <p:grpSpPr>
          <a:xfrm rot="720000">
            <a:off x="6252845" y="3490595"/>
            <a:ext cx="471805" cy="509905"/>
            <a:chOff x="7228" y="10079"/>
            <a:chExt cx="743" cy="803"/>
          </a:xfrm>
        </p:grpSpPr>
        <p:sp>
          <p:nvSpPr>
            <p:cNvPr id="8" name="椭圆 7"/>
            <p:cNvSpPr/>
            <p:nvPr/>
          </p:nvSpPr>
          <p:spPr>
            <a:xfrm rot="780000">
              <a:off x="7683" y="10079"/>
              <a:ext cx="288" cy="288"/>
            </a:xfrm>
            <a:prstGeom prst="ellipse">
              <a:avLst/>
            </a:prstGeom>
            <a:solidFill>
              <a:srgbClr val="EC724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200" strike="noStrike" noProof="1">
                  <a:solidFill>
                    <a:schemeClr val="tx1"/>
                  </a:solidFill>
                </a:rPr>
                <a:t>B</a:t>
              </a:r>
            </a:p>
          </p:txBody>
        </p:sp>
        <p:cxnSp>
          <p:nvCxnSpPr>
            <p:cNvPr id="9" name="直接箭头连接符 8"/>
            <p:cNvCxnSpPr/>
            <p:nvPr/>
          </p:nvCxnSpPr>
          <p:spPr>
            <a:xfrm flipH="1">
              <a:off x="7228" y="10154"/>
              <a:ext cx="471" cy="171"/>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cxnSp>
          <p:nvCxnSpPr>
            <p:cNvPr id="10" name="直接箭头连接符 9"/>
            <p:cNvCxnSpPr/>
            <p:nvPr/>
          </p:nvCxnSpPr>
          <p:spPr>
            <a:xfrm>
              <a:off x="7857" y="10354"/>
              <a:ext cx="36" cy="528"/>
            </a:xfrm>
            <a:prstGeom prst="straightConnector1">
              <a:avLst/>
            </a:prstGeom>
            <a:ln>
              <a:solidFill>
                <a:schemeClr val="tx1"/>
              </a:solidFill>
              <a:tailEnd type="arrow" w="med" len="med"/>
            </a:ln>
          </p:spPr>
          <p:style>
            <a:lnRef idx="1">
              <a:schemeClr val="dk1"/>
            </a:lnRef>
            <a:fillRef idx="0">
              <a:schemeClr val="dk1"/>
            </a:fillRef>
            <a:effectRef idx="0">
              <a:schemeClr val="dk1"/>
            </a:effectRef>
            <a:fontRef idx="minor">
              <a:schemeClr val="tx1"/>
            </a:fontRef>
          </p:style>
        </p:cxnSp>
      </p:grpSp>
      <p:sp>
        <p:nvSpPr>
          <p:cNvPr id="34" name="文本框 33"/>
          <p:cNvSpPr txBox="1"/>
          <p:nvPr/>
        </p:nvSpPr>
        <p:spPr>
          <a:xfrm>
            <a:off x="4104640" y="4276090"/>
            <a:ext cx="1026160"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风雨廊桥</a:t>
            </a:r>
          </a:p>
        </p:txBody>
      </p:sp>
      <p:sp>
        <p:nvSpPr>
          <p:cNvPr id="14" name="文本框 13"/>
          <p:cNvSpPr txBox="1"/>
          <p:nvPr/>
        </p:nvSpPr>
        <p:spPr>
          <a:xfrm>
            <a:off x="2435860" y="6438265"/>
            <a:ext cx="104457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双亭瀑布</a:t>
            </a:r>
          </a:p>
        </p:txBody>
      </p:sp>
      <p:cxnSp>
        <p:nvCxnSpPr>
          <p:cNvPr id="30" name="直接箭头连接符 29"/>
          <p:cNvCxnSpPr/>
          <p:nvPr/>
        </p:nvCxnSpPr>
        <p:spPr>
          <a:xfrm flipH="1">
            <a:off x="11662410" y="6943090"/>
            <a:ext cx="291465" cy="581660"/>
          </a:xfrm>
          <a:prstGeom prst="straightConnector1">
            <a:avLst/>
          </a:prstGeom>
          <a:ln w="38100">
            <a:solidFill>
              <a:srgbClr val="B45939"/>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pic>
        <p:nvPicPr>
          <p:cNvPr id="164" name="图片 163"/>
          <p:cNvPicPr>
            <a:picLocks noChangeAspect="1"/>
          </p:cNvPicPr>
          <p:nvPr/>
        </p:nvPicPr>
        <p:blipFill rotWithShape="1">
          <a:blip r:embed="rId4" cstate="print">
            <a:extLst>
              <a:ext uri="{28A0092B-C50C-407E-A947-70E740481C1C}">
                <a14:useLocalDpi xmlns:a14="http://schemas.microsoft.com/office/drawing/2010/main" xmlns="" val="0"/>
              </a:ext>
            </a:extLst>
          </a:blip>
          <a:srcRect b="31956"/>
          <a:stretch>
            <a:fillRect/>
          </a:stretch>
        </p:blipFill>
        <p:spPr>
          <a:xfrm>
            <a:off x="98" y="2423080"/>
            <a:ext cx="1709420" cy="1024255"/>
          </a:xfrm>
          <a:prstGeom prst="rect">
            <a:avLst/>
          </a:prstGeom>
          <a:effectLst>
            <a:outerShdw blurRad="50800" dist="50800" dir="5400000" algn="ctr" rotWithShape="0">
              <a:srgbClr val="000000">
                <a:alpha val="0"/>
              </a:srgbClr>
            </a:outerShdw>
          </a:effectLst>
        </p:spPr>
      </p:pic>
      <p:cxnSp>
        <p:nvCxnSpPr>
          <p:cNvPr id="43" name="直接箭头连接符 42"/>
          <p:cNvCxnSpPr/>
          <p:nvPr/>
        </p:nvCxnSpPr>
        <p:spPr>
          <a:xfrm flipV="1">
            <a:off x="2845435" y="3795395"/>
            <a:ext cx="3630295" cy="2125980"/>
          </a:xfrm>
          <a:prstGeom prst="straightConnector1">
            <a:avLst/>
          </a:prstGeom>
          <a:ln w="38100">
            <a:solidFill>
              <a:srgbClr val="B86142"/>
            </a:solidFill>
            <a:prstDash val="sysDot"/>
            <a:headEnd type="arrow"/>
            <a:tailEnd type="arrow"/>
          </a:ln>
        </p:spPr>
        <p:style>
          <a:lnRef idx="1">
            <a:schemeClr val="accent1"/>
          </a:lnRef>
          <a:fillRef idx="0">
            <a:schemeClr val="accent1"/>
          </a:fillRef>
          <a:effectRef idx="0">
            <a:schemeClr val="accent1"/>
          </a:effectRef>
          <a:fontRef idx="minor">
            <a:schemeClr val="tx1"/>
          </a:fontRef>
        </p:style>
      </p:cxnSp>
      <p:pic>
        <p:nvPicPr>
          <p:cNvPr id="48" name="图片 47" descr="timg"/>
          <p:cNvPicPr>
            <a:picLocks noChangeAspect="1"/>
          </p:cNvPicPr>
          <p:nvPr/>
        </p:nvPicPr>
        <p:blipFill>
          <a:blip r:embed="rId5" cstate="print"/>
          <a:srcRect t="5140"/>
          <a:stretch>
            <a:fillRect/>
          </a:stretch>
        </p:blipFill>
        <p:spPr>
          <a:xfrm>
            <a:off x="8148955" y="5611495"/>
            <a:ext cx="6756400" cy="4336415"/>
          </a:xfrm>
          <a:prstGeom prst="rect">
            <a:avLst/>
          </a:prstGeom>
          <a:ln>
            <a:noFill/>
          </a:ln>
        </p:spPr>
      </p:pic>
      <p:pic>
        <p:nvPicPr>
          <p:cNvPr id="51" name="图片 50" descr="timg (4)"/>
          <p:cNvPicPr>
            <a:picLocks noChangeAspect="1"/>
          </p:cNvPicPr>
          <p:nvPr/>
        </p:nvPicPr>
        <p:blipFill>
          <a:blip r:embed="rId6" cstate="print"/>
          <a:srcRect b="24290"/>
          <a:stretch>
            <a:fillRect/>
          </a:stretch>
        </p:blipFill>
        <p:spPr>
          <a:xfrm>
            <a:off x="8152765" y="2155190"/>
            <a:ext cx="6743700" cy="3266440"/>
          </a:xfrm>
          <a:prstGeom prst="rect">
            <a:avLst/>
          </a:prstGeom>
          <a:ln>
            <a:noFill/>
          </a:ln>
        </p:spPr>
      </p:pic>
      <p:sp>
        <p:nvSpPr>
          <p:cNvPr id="63" name="任意多边形 62"/>
          <p:cNvSpPr/>
          <p:nvPr/>
        </p:nvSpPr>
        <p:spPr>
          <a:xfrm>
            <a:off x="3348990" y="3737610"/>
            <a:ext cx="4568825" cy="3248025"/>
          </a:xfrm>
          <a:custGeom>
            <a:avLst/>
            <a:gdLst>
              <a:gd name="connisteX0" fmla="*/ 993775 w 4486275"/>
              <a:gd name="connsiteY0" fmla="*/ 3285490 h 3285490"/>
              <a:gd name="connisteX1" fmla="*/ 0 w 4486275"/>
              <a:gd name="connsiteY1" fmla="*/ 2125980 h 3285490"/>
              <a:gd name="connisteX2" fmla="*/ 1076960 w 4486275"/>
              <a:gd name="connsiteY2" fmla="*/ 1407795 h 3285490"/>
              <a:gd name="connisteX3" fmla="*/ 2719705 w 4486275"/>
              <a:gd name="connsiteY3" fmla="*/ 441960 h 3285490"/>
              <a:gd name="connisteX4" fmla="*/ 3382010 w 4486275"/>
              <a:gd name="connsiteY4" fmla="*/ 13970 h 3285490"/>
              <a:gd name="connisteX5" fmla="*/ 3975735 w 4486275"/>
              <a:gd name="connsiteY5" fmla="*/ 0 h 3285490"/>
              <a:gd name="connisteX6" fmla="*/ 3975735 w 4486275"/>
              <a:gd name="connsiteY6" fmla="*/ 414020 h 3285490"/>
              <a:gd name="connisteX7" fmla="*/ 4100195 w 4486275"/>
              <a:gd name="connsiteY7" fmla="*/ 814705 h 3285490"/>
              <a:gd name="connisteX8" fmla="*/ 4141470 w 4486275"/>
              <a:gd name="connsiteY8" fmla="*/ 1228725 h 3285490"/>
              <a:gd name="connisteX9" fmla="*/ 4486275 w 4486275"/>
              <a:gd name="connsiteY9" fmla="*/ 1270000 h 3285490"/>
              <a:gd name="connisteX10" fmla="*/ 4486275 w 4486275"/>
              <a:gd name="connsiteY10" fmla="*/ 3271520 h 3285490"/>
              <a:gd name="connisteX11" fmla="*/ 952500 w 4486275"/>
              <a:gd name="connsiteY11" fmla="*/ 3257550 h 328549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4486275" h="3285490">
                <a:moveTo>
                  <a:pt x="993775" y="3285490"/>
                </a:moveTo>
                <a:lnTo>
                  <a:pt x="0" y="2125980"/>
                </a:lnTo>
                <a:lnTo>
                  <a:pt x="1076960" y="1407795"/>
                </a:lnTo>
                <a:lnTo>
                  <a:pt x="2719705" y="441960"/>
                </a:lnTo>
                <a:lnTo>
                  <a:pt x="3382010" y="13970"/>
                </a:lnTo>
                <a:lnTo>
                  <a:pt x="3975735" y="0"/>
                </a:lnTo>
                <a:lnTo>
                  <a:pt x="3975735" y="414020"/>
                </a:lnTo>
                <a:lnTo>
                  <a:pt x="4100195" y="814705"/>
                </a:lnTo>
                <a:lnTo>
                  <a:pt x="4141470" y="1228725"/>
                </a:lnTo>
                <a:lnTo>
                  <a:pt x="4486275" y="1270000"/>
                </a:lnTo>
                <a:lnTo>
                  <a:pt x="4486275" y="3271520"/>
                </a:lnTo>
                <a:lnTo>
                  <a:pt x="952500" y="3257550"/>
                </a:lnTo>
              </a:path>
            </a:pathLst>
          </a:custGeom>
          <a:solidFill>
            <a:schemeClr val="accent1">
              <a:lumMod val="60000"/>
              <a:lumOff val="40000"/>
              <a:alpha val="33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26"/>
          <p:cNvSpPr txBox="1"/>
          <p:nvPr/>
        </p:nvSpPr>
        <p:spPr>
          <a:xfrm>
            <a:off x="8153400" y="2168525"/>
            <a:ext cx="675195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A</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55" name="文本框 26"/>
          <p:cNvSpPr txBox="1"/>
          <p:nvPr/>
        </p:nvSpPr>
        <p:spPr>
          <a:xfrm>
            <a:off x="8153400" y="5611495"/>
            <a:ext cx="6751955" cy="337185"/>
          </a:xfrm>
          <a:prstGeom prst="rect">
            <a:avLst/>
          </a:prstGeom>
          <a:solidFill>
            <a:srgbClr val="BC7676"/>
          </a:solidFill>
          <a:ln w="9525">
            <a:noFill/>
          </a:ln>
        </p:spPr>
        <p:txBody>
          <a:bodyPr wrap="square" anchor="t">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B</a:t>
            </a:r>
            <a:r>
              <a:rPr lang="zh-CN" altLang="en-US" sz="1600" b="1" dirty="0">
                <a:solidFill>
                  <a:schemeClr val="bg1"/>
                </a:solidFill>
                <a:latin typeface="微软雅黑" panose="020B0503020204020204" pitchFamily="34" charset="-122"/>
                <a:ea typeface="微软雅黑" panose="020B0503020204020204" pitchFamily="34" charset="-122"/>
              </a:rPr>
              <a:t>视域实景图</a:t>
            </a:r>
          </a:p>
        </p:txBody>
      </p:sp>
      <p:sp>
        <p:nvSpPr>
          <p:cNvPr id="56" name="任意多边形 55"/>
          <p:cNvSpPr/>
          <p:nvPr/>
        </p:nvSpPr>
        <p:spPr>
          <a:xfrm>
            <a:off x="747395" y="3684905"/>
            <a:ext cx="2829560" cy="2995930"/>
          </a:xfrm>
          <a:custGeom>
            <a:avLst/>
            <a:gdLst>
              <a:gd name="connisteX0" fmla="*/ 2829560 w 2829560"/>
              <a:gd name="connsiteY0" fmla="*/ 2995930 h 2995930"/>
              <a:gd name="connisteX1" fmla="*/ 1794510 w 2829560"/>
              <a:gd name="connsiteY1" fmla="*/ 1988185 h 2995930"/>
              <a:gd name="connisteX2" fmla="*/ 1297305 w 2829560"/>
              <a:gd name="connsiteY2" fmla="*/ 1132205 h 2995930"/>
              <a:gd name="connisteX3" fmla="*/ 993775 w 2829560"/>
              <a:gd name="connsiteY3" fmla="*/ 897255 h 2995930"/>
              <a:gd name="connisteX4" fmla="*/ 317500 w 2829560"/>
              <a:gd name="connsiteY4" fmla="*/ 676910 h 2995930"/>
              <a:gd name="connisteX5" fmla="*/ 55245 w 2829560"/>
              <a:gd name="connsiteY5" fmla="*/ 304165 h 2995930"/>
              <a:gd name="connisteX6" fmla="*/ 0 w 2829560"/>
              <a:gd name="connsiteY6" fmla="*/ 0 h 299593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829560" h="2995930">
                <a:moveTo>
                  <a:pt x="2829560" y="2995930"/>
                </a:moveTo>
                <a:lnTo>
                  <a:pt x="1794510" y="1988185"/>
                </a:lnTo>
                <a:lnTo>
                  <a:pt x="1297305" y="1132205"/>
                </a:lnTo>
                <a:lnTo>
                  <a:pt x="993775" y="897255"/>
                </a:lnTo>
                <a:lnTo>
                  <a:pt x="317500" y="676910"/>
                </a:lnTo>
                <a:lnTo>
                  <a:pt x="55245" y="304165"/>
                </a:lnTo>
                <a:lnTo>
                  <a:pt x="0" y="0"/>
                </a:lnTo>
              </a:path>
            </a:pathLst>
          </a:custGeom>
          <a:noFill/>
          <a:ln w="38100">
            <a:solidFill>
              <a:srgbClr val="B86142"/>
            </a:solidFill>
            <a:prstDash val="sysDot"/>
          </a:ln>
          <a:extLst>
            <a:ext uri="{909E8E84-426E-40DD-AFC4-6F175D3DCCD1}">
              <a14:hiddenFill xmlns:a14="http://schemas.microsoft.com/office/drawing/2010/main" xmlns="">
                <a:solidFill>
                  <a:srgbClr val="B8614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箭头连接符 60"/>
          <p:cNvCxnSpPr/>
          <p:nvPr/>
        </p:nvCxnSpPr>
        <p:spPr>
          <a:xfrm>
            <a:off x="3480435" y="6584315"/>
            <a:ext cx="290195" cy="317500"/>
          </a:xfrm>
          <a:prstGeom prst="straightConnector1">
            <a:avLst/>
          </a:prstGeom>
          <a:ln w="28575">
            <a:solidFill>
              <a:srgbClr val="B86142"/>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flipH="1" flipV="1">
            <a:off x="733425" y="3436620"/>
            <a:ext cx="55245" cy="427990"/>
          </a:xfrm>
          <a:prstGeom prst="straightConnector1">
            <a:avLst/>
          </a:prstGeom>
          <a:ln w="38100">
            <a:solidFill>
              <a:srgbClr val="B86142"/>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6019800" y="6060440"/>
            <a:ext cx="1915795" cy="925830"/>
          </a:xfrm>
          <a:prstGeom prst="rect">
            <a:avLst/>
          </a:prstGeom>
          <a:solidFill>
            <a:srgbClr val="FBFCFE">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3273425" y="2166620"/>
            <a:ext cx="938530" cy="2691765"/>
          </a:xfrm>
          <a:custGeom>
            <a:avLst/>
            <a:gdLst>
              <a:gd name="connisteX0" fmla="*/ 551815 w 938530"/>
              <a:gd name="connsiteY0" fmla="*/ 2691765 h 2691765"/>
              <a:gd name="connisteX1" fmla="*/ 220980 w 938530"/>
              <a:gd name="connsiteY1" fmla="*/ 2263775 h 2691765"/>
              <a:gd name="connisteX2" fmla="*/ 13970 w 938530"/>
              <a:gd name="connsiteY2" fmla="*/ 1863725 h 2691765"/>
              <a:gd name="connisteX3" fmla="*/ 41275 w 938530"/>
              <a:gd name="connsiteY3" fmla="*/ 1408430 h 2691765"/>
              <a:gd name="connisteX4" fmla="*/ 27305 w 938530"/>
              <a:gd name="connsiteY4" fmla="*/ 704215 h 2691765"/>
              <a:gd name="connisteX5" fmla="*/ 0 w 938530"/>
              <a:gd name="connsiteY5" fmla="*/ 55245 h 2691765"/>
              <a:gd name="connisteX6" fmla="*/ 13970 w 938530"/>
              <a:gd name="connsiteY6" fmla="*/ 0 h 2691765"/>
              <a:gd name="connisteX7" fmla="*/ 82550 w 938530"/>
              <a:gd name="connsiteY7" fmla="*/ 27940 h 2691765"/>
              <a:gd name="connisteX8" fmla="*/ 69215 w 938530"/>
              <a:gd name="connsiteY8" fmla="*/ 469265 h 2691765"/>
              <a:gd name="connisteX9" fmla="*/ 179705 w 938530"/>
              <a:gd name="connsiteY9" fmla="*/ 1173480 h 2691765"/>
              <a:gd name="connisteX10" fmla="*/ 317500 w 938530"/>
              <a:gd name="connsiteY10" fmla="*/ 1587500 h 2691765"/>
              <a:gd name="connisteX11" fmla="*/ 690245 w 938530"/>
              <a:gd name="connsiteY11" fmla="*/ 2056765 h 2691765"/>
              <a:gd name="connisteX12" fmla="*/ 938530 w 938530"/>
              <a:gd name="connsiteY12" fmla="*/ 2415540 h 2691765"/>
              <a:gd name="connisteX13" fmla="*/ 551815 w 938530"/>
              <a:gd name="connsiteY13" fmla="*/ 2691765 h 269176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938530" h="2691765">
                <a:moveTo>
                  <a:pt x="551815" y="2691765"/>
                </a:moveTo>
                <a:lnTo>
                  <a:pt x="220980" y="2263775"/>
                </a:lnTo>
                <a:lnTo>
                  <a:pt x="13970" y="1863725"/>
                </a:lnTo>
                <a:lnTo>
                  <a:pt x="41275" y="1408430"/>
                </a:lnTo>
                <a:lnTo>
                  <a:pt x="27305" y="704215"/>
                </a:lnTo>
                <a:lnTo>
                  <a:pt x="0" y="55245"/>
                </a:lnTo>
                <a:lnTo>
                  <a:pt x="13970" y="0"/>
                </a:lnTo>
                <a:lnTo>
                  <a:pt x="82550" y="27940"/>
                </a:lnTo>
                <a:lnTo>
                  <a:pt x="69215" y="469265"/>
                </a:lnTo>
                <a:lnTo>
                  <a:pt x="179705" y="1173480"/>
                </a:lnTo>
                <a:lnTo>
                  <a:pt x="317500" y="1587500"/>
                </a:lnTo>
                <a:lnTo>
                  <a:pt x="690245" y="2056765"/>
                </a:lnTo>
                <a:lnTo>
                  <a:pt x="938530" y="2415540"/>
                </a:lnTo>
                <a:lnTo>
                  <a:pt x="551815" y="2691765"/>
                </a:lnTo>
                <a:close/>
              </a:path>
            </a:pathLst>
          </a:custGeom>
          <a:solidFill>
            <a:schemeClr val="accent1">
              <a:lumMod val="60000"/>
              <a:lumOff val="40000"/>
              <a:alpha val="53000"/>
            </a:schemeClr>
          </a:solid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6751320" y="6061075"/>
            <a:ext cx="1184275" cy="922020"/>
          </a:xfrm>
          <a:prstGeom prst="rect">
            <a:avLst/>
          </a:prstGeom>
          <a:noFill/>
        </p:spPr>
        <p:txBody>
          <a:bodyPr wrap="square" rtlCol="0">
            <a:spAutoFit/>
          </a:bodyPr>
          <a:lstStyle/>
          <a:p>
            <a:pPr fontAlgn="auto">
              <a:lnSpc>
                <a:spcPct val="150000"/>
              </a:lnSpc>
            </a:pPr>
            <a:r>
              <a:rPr lang="zh-CN" altLang="en-US" sz="1800">
                <a:latin typeface="微软雅黑" panose="020B0503020204020204" pitchFamily="34" charset="-122"/>
                <a:ea typeface="微软雅黑" panose="020B0503020204020204" pitchFamily="34" charset="-122"/>
              </a:rPr>
              <a:t>主要游线</a:t>
            </a:r>
          </a:p>
          <a:p>
            <a:pPr fontAlgn="auto">
              <a:lnSpc>
                <a:spcPct val="150000"/>
              </a:lnSpc>
            </a:pPr>
            <a:r>
              <a:rPr lang="zh-CN" altLang="en-US" sz="1800">
                <a:latin typeface="微软雅黑" panose="020B0503020204020204" pitchFamily="34" charset="-122"/>
                <a:ea typeface="微软雅黑" panose="020B0503020204020204" pitchFamily="34" charset="-122"/>
              </a:rPr>
              <a:t>水域</a:t>
            </a:r>
          </a:p>
        </p:txBody>
      </p:sp>
      <p:sp>
        <p:nvSpPr>
          <p:cNvPr id="37" name="矩形 36"/>
          <p:cNvSpPr/>
          <p:nvPr/>
        </p:nvSpPr>
        <p:spPr>
          <a:xfrm>
            <a:off x="6124575" y="6653530"/>
            <a:ext cx="521970" cy="237490"/>
          </a:xfrm>
          <a:prstGeom prst="rect">
            <a:avLst/>
          </a:prstGeom>
          <a:noFill/>
          <a:ln w="28575">
            <a:solidFill>
              <a:srgbClr val="0070C0"/>
            </a:solidFill>
            <a:prstDash val="sysDash"/>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箭头连接符 64"/>
          <p:cNvCxnSpPr/>
          <p:nvPr/>
        </p:nvCxnSpPr>
        <p:spPr>
          <a:xfrm>
            <a:off x="6156960" y="6333490"/>
            <a:ext cx="558165" cy="0"/>
          </a:xfrm>
          <a:prstGeom prst="straightConnector1">
            <a:avLst/>
          </a:prstGeom>
          <a:ln w="38100">
            <a:solidFill>
              <a:srgbClr val="B86142"/>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flipV="1">
            <a:off x="6793230" y="3620135"/>
            <a:ext cx="1021715" cy="13335"/>
          </a:xfrm>
          <a:prstGeom prst="straightConnector1">
            <a:avLst/>
          </a:prstGeom>
          <a:ln w="38100">
            <a:solidFill>
              <a:srgbClr val="B86142"/>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6715125" y="2781935"/>
            <a:ext cx="1044575" cy="306705"/>
          </a:xfrm>
          <a:prstGeom prst="rect">
            <a:avLst/>
          </a:prstGeom>
          <a:solidFill>
            <a:schemeClr val="bg1">
              <a:lumMod val="65000"/>
              <a:alpha val="50000"/>
            </a:schemeClr>
          </a:solidFill>
        </p:spPr>
        <p:txBody>
          <a:bodyPr wrap="square" rtlCol="0">
            <a:spAutoFit/>
          </a:bodyPr>
          <a:lstStyle/>
          <a:p>
            <a:pPr algn="ctr"/>
            <a:r>
              <a:rPr lang="zh-CN" altLang="en-US" sz="1400" b="1">
                <a:latin typeface="微软雅黑" panose="020B0503020204020204" pitchFamily="34" charset="-122"/>
                <a:ea typeface="微软雅黑" panose="020B0503020204020204" pitchFamily="34" charset="-122"/>
              </a:rPr>
              <a:t>温州园</a:t>
            </a:r>
          </a:p>
        </p:txBody>
      </p:sp>
      <p:sp>
        <p:nvSpPr>
          <p:cNvPr id="69" name="任意多边形 68"/>
          <p:cNvSpPr/>
          <p:nvPr/>
        </p:nvSpPr>
        <p:spPr>
          <a:xfrm>
            <a:off x="8148320" y="4033520"/>
            <a:ext cx="6748145" cy="1408430"/>
          </a:xfrm>
          <a:custGeom>
            <a:avLst/>
            <a:gdLst>
              <a:gd name="connisteX0" fmla="*/ 0 w 6832600"/>
              <a:gd name="connsiteY0" fmla="*/ 0 h 1518285"/>
              <a:gd name="connisteX1" fmla="*/ 2815590 w 6832600"/>
              <a:gd name="connsiteY1" fmla="*/ 41275 h 1518285"/>
              <a:gd name="connisteX2" fmla="*/ 5935345 w 6832600"/>
              <a:gd name="connsiteY2" fmla="*/ 109855 h 1518285"/>
              <a:gd name="connisteX3" fmla="*/ 6819265 w 6832600"/>
              <a:gd name="connsiteY3" fmla="*/ 165100 h 1518285"/>
              <a:gd name="connisteX4" fmla="*/ 6832600 w 6832600"/>
              <a:gd name="connsiteY4" fmla="*/ 1518285 h 1518285"/>
              <a:gd name="connisteX5" fmla="*/ 41275 w 6832600"/>
              <a:gd name="connsiteY5" fmla="*/ 1504315 h 1518285"/>
              <a:gd name="connisteX6" fmla="*/ 68580 w 6832600"/>
              <a:gd name="connsiteY6" fmla="*/ 0 h 1518285"/>
              <a:gd name="connisteX7" fmla="*/ 41275 w 6832600"/>
              <a:gd name="connsiteY7" fmla="*/ 27305 h 151828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6832600" h="1518285">
                <a:moveTo>
                  <a:pt x="0" y="0"/>
                </a:moveTo>
                <a:lnTo>
                  <a:pt x="2815590" y="41275"/>
                </a:lnTo>
                <a:lnTo>
                  <a:pt x="5935345" y="109855"/>
                </a:lnTo>
                <a:lnTo>
                  <a:pt x="6819265" y="165100"/>
                </a:lnTo>
                <a:lnTo>
                  <a:pt x="6832600" y="1518285"/>
                </a:lnTo>
                <a:lnTo>
                  <a:pt x="41275" y="1504315"/>
                </a:lnTo>
                <a:lnTo>
                  <a:pt x="68580" y="0"/>
                </a:lnTo>
                <a:lnTo>
                  <a:pt x="41275" y="27305"/>
                </a:lnTo>
              </a:path>
            </a:pathLst>
          </a:custGeom>
          <a:solidFill>
            <a:schemeClr val="accent1">
              <a:lumMod val="40000"/>
              <a:lumOff val="60000"/>
              <a:alpha val="50000"/>
            </a:schemeClr>
          </a:solidFill>
          <a:ln>
            <a:solidFill>
              <a:srgbClr val="954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8132445" y="3101340"/>
            <a:ext cx="5121275" cy="725170"/>
          </a:xfrm>
          <a:custGeom>
            <a:avLst/>
            <a:gdLst>
              <a:gd name="connisteX0" fmla="*/ 0 w 5121275"/>
              <a:gd name="connsiteY0" fmla="*/ 0 h 745490"/>
              <a:gd name="connisteX1" fmla="*/ 69215 w 5121275"/>
              <a:gd name="connsiteY1" fmla="*/ 55245 h 745490"/>
              <a:gd name="connisteX2" fmla="*/ 303530 w 5121275"/>
              <a:gd name="connsiteY2" fmla="*/ 68580 h 745490"/>
              <a:gd name="connisteX3" fmla="*/ 262255 w 5121275"/>
              <a:gd name="connsiteY3" fmla="*/ 179070 h 745490"/>
              <a:gd name="connisteX4" fmla="*/ 207010 w 5121275"/>
              <a:gd name="connsiteY4" fmla="*/ 276225 h 745490"/>
              <a:gd name="connisteX5" fmla="*/ 317500 w 5121275"/>
              <a:gd name="connsiteY5" fmla="*/ 262255 h 745490"/>
              <a:gd name="connisteX6" fmla="*/ 1311275 w 5121275"/>
              <a:gd name="connsiteY6" fmla="*/ 317500 h 745490"/>
              <a:gd name="connisteX7" fmla="*/ 1421765 w 5121275"/>
              <a:gd name="connsiteY7" fmla="*/ 262255 h 745490"/>
              <a:gd name="connisteX8" fmla="*/ 1849755 w 5121275"/>
              <a:gd name="connsiteY8" fmla="*/ 276225 h 745490"/>
              <a:gd name="connisteX9" fmla="*/ 1877695 w 5121275"/>
              <a:gd name="connsiteY9" fmla="*/ 400050 h 745490"/>
              <a:gd name="connisteX10" fmla="*/ 2595245 w 5121275"/>
              <a:gd name="connsiteY10" fmla="*/ 427990 h 745490"/>
              <a:gd name="connisteX11" fmla="*/ 2664460 w 5121275"/>
              <a:gd name="connsiteY11" fmla="*/ 372745 h 745490"/>
              <a:gd name="connisteX12" fmla="*/ 2650490 w 5121275"/>
              <a:gd name="connsiteY12" fmla="*/ 289560 h 745490"/>
              <a:gd name="connisteX13" fmla="*/ 2843530 w 5121275"/>
              <a:gd name="connsiteY13" fmla="*/ 193040 h 745490"/>
              <a:gd name="connisteX14" fmla="*/ 3465195 w 5121275"/>
              <a:gd name="connsiteY14" fmla="*/ 220980 h 745490"/>
              <a:gd name="connisteX15" fmla="*/ 3520440 w 5121275"/>
              <a:gd name="connsiteY15" fmla="*/ 330835 h 745490"/>
              <a:gd name="connisteX16" fmla="*/ 3630295 w 5121275"/>
              <a:gd name="connsiteY16" fmla="*/ 400050 h 745490"/>
              <a:gd name="connisteX17" fmla="*/ 3602990 w 5121275"/>
              <a:gd name="connsiteY17" fmla="*/ 469265 h 745490"/>
              <a:gd name="connisteX18" fmla="*/ 3975735 w 5121275"/>
              <a:gd name="connsiteY18" fmla="*/ 538480 h 745490"/>
              <a:gd name="connisteX19" fmla="*/ 4182745 w 5121275"/>
              <a:gd name="connsiteY19" fmla="*/ 496570 h 745490"/>
              <a:gd name="connisteX20" fmla="*/ 4389755 w 5121275"/>
              <a:gd name="connsiteY20" fmla="*/ 579755 h 745490"/>
              <a:gd name="connisteX21" fmla="*/ 4541520 w 5121275"/>
              <a:gd name="connsiteY21" fmla="*/ 565785 h 745490"/>
              <a:gd name="connisteX22" fmla="*/ 4665980 w 5121275"/>
              <a:gd name="connsiteY22" fmla="*/ 455295 h 745490"/>
              <a:gd name="connisteX23" fmla="*/ 4748530 w 5121275"/>
              <a:gd name="connsiteY23" fmla="*/ 455295 h 745490"/>
              <a:gd name="connisteX24" fmla="*/ 4831715 w 5121275"/>
              <a:gd name="connsiteY24" fmla="*/ 510540 h 745490"/>
              <a:gd name="connisteX25" fmla="*/ 4900295 w 5121275"/>
              <a:gd name="connsiteY25" fmla="*/ 538480 h 745490"/>
              <a:gd name="connisteX26" fmla="*/ 4983480 w 5121275"/>
              <a:gd name="connsiteY26" fmla="*/ 593725 h 745490"/>
              <a:gd name="connisteX27" fmla="*/ 5121275 w 5121275"/>
              <a:gd name="connsiteY27" fmla="*/ 745490 h 74549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Lst>
            <a:rect l="l" t="t" r="r" b="b"/>
            <a:pathLst>
              <a:path w="5121275" h="745490">
                <a:moveTo>
                  <a:pt x="0" y="0"/>
                </a:moveTo>
                <a:lnTo>
                  <a:pt x="69215" y="55245"/>
                </a:lnTo>
                <a:lnTo>
                  <a:pt x="303530" y="68580"/>
                </a:lnTo>
                <a:lnTo>
                  <a:pt x="262255" y="179070"/>
                </a:lnTo>
                <a:lnTo>
                  <a:pt x="207010" y="276225"/>
                </a:lnTo>
                <a:lnTo>
                  <a:pt x="317500" y="262255"/>
                </a:lnTo>
                <a:lnTo>
                  <a:pt x="1311275" y="317500"/>
                </a:lnTo>
                <a:lnTo>
                  <a:pt x="1421765" y="262255"/>
                </a:lnTo>
                <a:lnTo>
                  <a:pt x="1849755" y="276225"/>
                </a:lnTo>
                <a:lnTo>
                  <a:pt x="1877695" y="400050"/>
                </a:lnTo>
                <a:lnTo>
                  <a:pt x="2595245" y="427990"/>
                </a:lnTo>
                <a:lnTo>
                  <a:pt x="2664460" y="372745"/>
                </a:lnTo>
                <a:lnTo>
                  <a:pt x="2650490" y="289560"/>
                </a:lnTo>
                <a:lnTo>
                  <a:pt x="2843530" y="193040"/>
                </a:lnTo>
                <a:lnTo>
                  <a:pt x="3465195" y="220980"/>
                </a:lnTo>
                <a:lnTo>
                  <a:pt x="3520440" y="330835"/>
                </a:lnTo>
                <a:lnTo>
                  <a:pt x="3630295" y="400050"/>
                </a:lnTo>
                <a:lnTo>
                  <a:pt x="3602990" y="469265"/>
                </a:lnTo>
                <a:lnTo>
                  <a:pt x="3975735" y="538480"/>
                </a:lnTo>
                <a:lnTo>
                  <a:pt x="4182745" y="496570"/>
                </a:lnTo>
                <a:lnTo>
                  <a:pt x="4389755" y="579755"/>
                </a:lnTo>
                <a:lnTo>
                  <a:pt x="4541520" y="565785"/>
                </a:lnTo>
                <a:lnTo>
                  <a:pt x="4665980" y="455295"/>
                </a:lnTo>
                <a:lnTo>
                  <a:pt x="4748530" y="455295"/>
                </a:lnTo>
                <a:lnTo>
                  <a:pt x="4831715" y="510540"/>
                </a:lnTo>
                <a:lnTo>
                  <a:pt x="4900295" y="538480"/>
                </a:lnTo>
                <a:lnTo>
                  <a:pt x="4983480" y="593725"/>
                </a:lnTo>
                <a:lnTo>
                  <a:pt x="5121275" y="745490"/>
                </a:lnTo>
              </a:path>
            </a:pathLst>
          </a:custGeom>
          <a:noFill/>
          <a:ln w="19050">
            <a:solidFill>
              <a:srgbClr val="95474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380220" y="4322445"/>
            <a:ext cx="4856480" cy="829945"/>
          </a:xfrm>
          <a:prstGeom prst="rect">
            <a:avLst/>
          </a:prstGeom>
          <a:noFill/>
        </p:spPr>
        <p:txBody>
          <a:bodyPr wrap="square" rtlCol="0">
            <a:spAutoFit/>
          </a:bodyPr>
          <a:lstStyle/>
          <a:p>
            <a:pPr indent="457200" fontAlgn="auto"/>
            <a:r>
              <a:rPr lang="zh-CN" altLang="en-US" sz="1600">
                <a:solidFill>
                  <a:schemeClr val="bg1"/>
                </a:solidFill>
                <a:latin typeface="微软雅黑" panose="020B0503020204020204" pitchFamily="34" charset="-122"/>
                <a:ea typeface="微软雅黑" panose="020B0503020204020204" pitchFamily="34" charset="-122"/>
              </a:rPr>
              <a:t>风雨廊桥周边水面开阔，能衬托出整体建筑气势，在廊桥里面布置展位，遮挡性好，同时增加市民互动活动。</a:t>
            </a:r>
          </a:p>
        </p:txBody>
      </p:sp>
      <p:sp>
        <p:nvSpPr>
          <p:cNvPr id="72" name="任意多边形 71"/>
          <p:cNvSpPr/>
          <p:nvPr/>
        </p:nvSpPr>
        <p:spPr>
          <a:xfrm>
            <a:off x="9705975" y="8741410"/>
            <a:ext cx="4003675" cy="1228090"/>
          </a:xfrm>
          <a:custGeom>
            <a:avLst/>
            <a:gdLst>
              <a:gd name="connisteX0" fmla="*/ 1283970 w 4003675"/>
              <a:gd name="connsiteY0" fmla="*/ 13335 h 1228090"/>
              <a:gd name="connisteX1" fmla="*/ 0 w 4003675"/>
              <a:gd name="connsiteY1" fmla="*/ 1228090 h 1228090"/>
              <a:gd name="connisteX2" fmla="*/ 4003675 w 4003675"/>
              <a:gd name="connsiteY2" fmla="*/ 1214755 h 1228090"/>
              <a:gd name="connisteX3" fmla="*/ 1670685 w 4003675"/>
              <a:gd name="connsiteY3" fmla="*/ 0 h 1228090"/>
              <a:gd name="connisteX4" fmla="*/ 1670685 w 4003675"/>
              <a:gd name="connsiteY4" fmla="*/ 0 h 1228090"/>
              <a:gd name="connisteX5" fmla="*/ 1283970 w 4003675"/>
              <a:gd name="connsiteY5" fmla="*/ 13335 h 122809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4003675" h="1228090">
                <a:moveTo>
                  <a:pt x="1283970" y="13335"/>
                </a:moveTo>
                <a:lnTo>
                  <a:pt x="0" y="1228090"/>
                </a:lnTo>
                <a:lnTo>
                  <a:pt x="4003675" y="1214755"/>
                </a:lnTo>
                <a:lnTo>
                  <a:pt x="1670685" y="0"/>
                </a:lnTo>
                <a:lnTo>
                  <a:pt x="1283970" y="13335"/>
                </a:lnTo>
                <a:close/>
              </a:path>
            </a:pathLst>
          </a:custGeom>
          <a:solidFill>
            <a:schemeClr val="bg2">
              <a:lumMod val="75000"/>
              <a:alpha val="53000"/>
            </a:schemeClr>
          </a:solidFill>
          <a:ln>
            <a:solidFill>
              <a:srgbClr val="954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10274300" y="9117330"/>
            <a:ext cx="2096135" cy="829945"/>
          </a:xfrm>
          <a:prstGeom prst="rect">
            <a:avLst/>
          </a:prstGeom>
          <a:noFill/>
        </p:spPr>
        <p:txBody>
          <a:bodyPr wrap="square" rtlCol="0">
            <a:spAutoFit/>
          </a:bodyPr>
          <a:lstStyle/>
          <a:p>
            <a:pPr indent="457200" fontAlgn="auto"/>
            <a:r>
              <a:rPr lang="zh-CN" altLang="en-US" sz="1600">
                <a:solidFill>
                  <a:schemeClr val="bg1"/>
                </a:solidFill>
                <a:latin typeface="微软雅黑" panose="020B0503020204020204" pitchFamily="34" charset="-122"/>
                <a:ea typeface="微软雅黑" panose="020B0503020204020204" pitchFamily="34" charset="-122"/>
              </a:rPr>
              <a:t>内部布置展位需考虑通道宽度及柱子、坐凳的位置。</a:t>
            </a:r>
          </a:p>
        </p:txBody>
      </p:sp>
      <p:cxnSp>
        <p:nvCxnSpPr>
          <p:cNvPr id="74" name="直接箭头连接符 73"/>
          <p:cNvCxnSpPr/>
          <p:nvPr/>
        </p:nvCxnSpPr>
        <p:spPr>
          <a:xfrm>
            <a:off x="10700385" y="8975725"/>
            <a:ext cx="1214755" cy="0"/>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75" name="文本框 74"/>
          <p:cNvSpPr txBox="1"/>
          <p:nvPr/>
        </p:nvSpPr>
        <p:spPr>
          <a:xfrm>
            <a:off x="10808970" y="8669020"/>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4.4m</a:t>
            </a:r>
          </a:p>
        </p:txBody>
      </p:sp>
      <p:cxnSp>
        <p:nvCxnSpPr>
          <p:cNvPr id="76" name="直接箭头连接符 75"/>
          <p:cNvCxnSpPr/>
          <p:nvPr/>
        </p:nvCxnSpPr>
        <p:spPr>
          <a:xfrm>
            <a:off x="9250680" y="9532620"/>
            <a:ext cx="635000" cy="0"/>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77" name="直接箭头连接符 76"/>
          <p:cNvCxnSpPr/>
          <p:nvPr/>
        </p:nvCxnSpPr>
        <p:spPr>
          <a:xfrm>
            <a:off x="13394690" y="9491980"/>
            <a:ext cx="635000" cy="0"/>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78" name="文本框 77"/>
          <p:cNvSpPr txBox="1"/>
          <p:nvPr/>
        </p:nvSpPr>
        <p:spPr>
          <a:xfrm>
            <a:off x="9055100" y="9185275"/>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2m</a:t>
            </a:r>
          </a:p>
        </p:txBody>
      </p:sp>
      <p:sp>
        <p:nvSpPr>
          <p:cNvPr id="79" name="文本框 78"/>
          <p:cNvSpPr txBox="1"/>
          <p:nvPr/>
        </p:nvSpPr>
        <p:spPr>
          <a:xfrm>
            <a:off x="13199110" y="9185275"/>
            <a:ext cx="1026160" cy="306705"/>
          </a:xfrm>
          <a:prstGeom prst="rect">
            <a:avLst/>
          </a:prstGeom>
          <a:noFill/>
          <a:ln>
            <a:noFill/>
          </a:ln>
          <a:extLst>
            <a:ext uri="{909E8E84-426E-40DD-AFC4-6F175D3DCCD1}">
              <a14:hiddenFill xmlns:a14="http://schemas.microsoft.com/office/drawing/2010/main" xmlns="">
                <a:solidFill>
                  <a:schemeClr val="bg1">
                    <a:lumMod val="65000"/>
                    <a:alpha val="50000"/>
                  </a:schemeClr>
                </a:solidFill>
              </a14:hiddenFill>
            </a:ext>
          </a:extLst>
        </p:spPr>
        <p:txBody>
          <a:bodyPr wrap="square" rtlCol="0">
            <a:spAutoFit/>
          </a:bodyPr>
          <a:lstStyle/>
          <a:p>
            <a:pPr algn="ctr"/>
            <a:r>
              <a:rPr lang="en-US" altLang="zh-CN" sz="1400" b="1" dirty="0">
                <a:latin typeface="微软雅黑" panose="020B0503020204020204" pitchFamily="34" charset="-122"/>
                <a:ea typeface="微软雅黑" panose="020B0503020204020204" pitchFamily="34" charset="-122"/>
              </a:rPr>
              <a:t>2m</a:t>
            </a:r>
          </a:p>
        </p:txBody>
      </p:sp>
      <p:sp>
        <p:nvSpPr>
          <p:cNvPr id="46" name="矩形 45"/>
          <p:cNvSpPr/>
          <p:nvPr/>
        </p:nvSpPr>
        <p:spPr>
          <a:xfrm>
            <a:off x="243205" y="1767205"/>
            <a:ext cx="4028440" cy="398780"/>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000" b="1" dirty="0" smtClean="0">
                <a:solidFill>
                  <a:schemeClr val="tx1"/>
                </a:solidFill>
                <a:latin typeface="微软雅黑" panose="020B0503020204020204" pitchFamily="34" charset="-122"/>
                <a:ea typeface="微软雅黑" panose="020B0503020204020204" pitchFamily="34" charset="-122"/>
                <a:sym typeface="方正兰亭黑_GBK" pitchFamily="2" charset="-122"/>
              </a:rPr>
              <a:t>5</a:t>
            </a:r>
            <a:r>
              <a:rPr lang="zh-CN" altLang="en-US" sz="2000" b="1" dirty="0" smtClean="0">
                <a:solidFill>
                  <a:schemeClr val="tx1"/>
                </a:solidFill>
                <a:latin typeface="微软雅黑" panose="020B0503020204020204" pitchFamily="34" charset="-122"/>
                <a:ea typeface="微软雅黑" panose="020B0503020204020204" pitchFamily="34" charset="-122"/>
                <a:sym typeface="方正兰亭黑_GBK" pitchFamily="2" charset="-122"/>
              </a:rPr>
              <a:t>、</a:t>
            </a:r>
            <a:r>
              <a:rPr lang="zh-CN" altLang="en-US" sz="2000" b="1" dirty="0">
                <a:latin typeface="微软雅黑" panose="020B0503020204020204" pitchFamily="34" charset="-122"/>
                <a:ea typeface="微软雅黑" panose="020B0503020204020204" pitchFamily="34" charset="-122"/>
                <a:sym typeface="方正兰亭黑_GBK" pitchFamily="2" charset="-122"/>
              </a:rPr>
              <a:t>风雨廊桥</a:t>
            </a:r>
            <a:r>
              <a:rPr lang="zh-CN" altLang="en-US" sz="2000" b="1" dirty="0" smtClean="0">
                <a:solidFill>
                  <a:schemeClr val="tx1"/>
                </a:solidFill>
                <a:latin typeface="微软雅黑" panose="020B0503020204020204" pitchFamily="34" charset="-122"/>
                <a:ea typeface="微软雅黑" panose="020B0503020204020204" pitchFamily="34" charset="-122"/>
                <a:sym typeface="方正兰亭黑_GBK" pitchFamily="2" charset="-122"/>
              </a:rPr>
              <a:t>现</a:t>
            </a:r>
            <a:r>
              <a:rPr lang="zh-CN" altLang="en-US" sz="2000" b="1" dirty="0">
                <a:solidFill>
                  <a:schemeClr val="tx1"/>
                </a:solidFill>
                <a:latin typeface="微软雅黑" panose="020B0503020204020204" pitchFamily="34" charset="-122"/>
                <a:ea typeface="微软雅黑" panose="020B0503020204020204" pitchFamily="34" charset="-122"/>
                <a:sym typeface="方正兰亭黑_GBK" pitchFamily="2" charset="-122"/>
              </a:rPr>
              <a:t>状分析</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SWOT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分析</a:t>
            </a:r>
          </a:p>
        </p:txBody>
      </p:sp>
      <p:sp>
        <p:nvSpPr>
          <p:cNvPr id="5" name="矩形 4"/>
          <p:cNvSpPr/>
          <p:nvPr/>
        </p:nvSpPr>
        <p:spPr>
          <a:xfrm>
            <a:off x="5637530" y="4281170"/>
            <a:ext cx="1926590" cy="1109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37530" y="5655310"/>
            <a:ext cx="1926590" cy="110998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718425" y="4281170"/>
            <a:ext cx="1926590" cy="110998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745730" y="5655310"/>
            <a:ext cx="1926590" cy="11099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056640" y="2169795"/>
            <a:ext cx="6506845" cy="3207385"/>
          </a:xfrm>
          <a:custGeom>
            <a:avLst/>
            <a:gdLst>
              <a:gd name="connisteX0" fmla="*/ 4580890 w 4580890"/>
              <a:gd name="connsiteY0" fmla="*/ 3207385 h 3207385"/>
              <a:gd name="connisteX1" fmla="*/ 0 w 4580890"/>
              <a:gd name="connsiteY1" fmla="*/ 3207385 h 3207385"/>
              <a:gd name="connisteX2" fmla="*/ 0 w 4580890"/>
              <a:gd name="connsiteY2" fmla="*/ 0 h 3207385"/>
            </a:gdLst>
            <a:ahLst/>
            <a:cxnLst>
              <a:cxn ang="0">
                <a:pos x="connisteX0" y="connsiteY0"/>
              </a:cxn>
              <a:cxn ang="0">
                <a:pos x="connisteX1" y="connsiteY1"/>
              </a:cxn>
              <a:cxn ang="0">
                <a:pos x="connisteX2" y="connsiteY2"/>
              </a:cxn>
            </a:cxnLst>
            <a:rect l="l" t="t" r="r" b="b"/>
            <a:pathLst>
              <a:path w="4580890" h="3207385">
                <a:moveTo>
                  <a:pt x="4580890" y="3207385"/>
                </a:moveTo>
                <a:lnTo>
                  <a:pt x="0" y="3207385"/>
                </a:lnTo>
                <a:lnTo>
                  <a:pt x="0" y="0"/>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7719060" y="2183765"/>
            <a:ext cx="6595110" cy="3207385"/>
          </a:xfrm>
          <a:custGeom>
            <a:avLst/>
            <a:gdLst>
              <a:gd name="connisteX0" fmla="*/ 4580890 w 4580890"/>
              <a:gd name="connsiteY0" fmla="*/ 3207385 h 3207385"/>
              <a:gd name="connisteX1" fmla="*/ 0 w 4580890"/>
              <a:gd name="connsiteY1" fmla="*/ 3207385 h 3207385"/>
              <a:gd name="connisteX2" fmla="*/ 0 w 4580890"/>
              <a:gd name="connsiteY2" fmla="*/ 0 h 3207385"/>
            </a:gdLst>
            <a:ahLst/>
            <a:cxnLst>
              <a:cxn ang="0">
                <a:pos x="connisteX0" y="connsiteY0"/>
              </a:cxn>
              <a:cxn ang="0">
                <a:pos x="connisteX1" y="connsiteY1"/>
              </a:cxn>
              <a:cxn ang="0">
                <a:pos x="connisteX2" y="connsiteY2"/>
              </a:cxn>
            </a:cxnLst>
            <a:rect l="l" t="t" r="r" b="b"/>
            <a:pathLst>
              <a:path w="4580890" h="3207385">
                <a:moveTo>
                  <a:pt x="4580890" y="3207385"/>
                </a:moveTo>
                <a:lnTo>
                  <a:pt x="0" y="3207385"/>
                </a:lnTo>
                <a:lnTo>
                  <a:pt x="0" y="0"/>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1056640" y="6765290"/>
            <a:ext cx="6506845" cy="2842895"/>
          </a:xfrm>
          <a:custGeom>
            <a:avLst/>
            <a:gdLst>
              <a:gd name="connisteX0" fmla="*/ 4580890 w 4580890"/>
              <a:gd name="connsiteY0" fmla="*/ 3207385 h 3207385"/>
              <a:gd name="connisteX1" fmla="*/ 0 w 4580890"/>
              <a:gd name="connsiteY1" fmla="*/ 3207385 h 3207385"/>
              <a:gd name="connisteX2" fmla="*/ 0 w 4580890"/>
              <a:gd name="connsiteY2" fmla="*/ 0 h 3207385"/>
            </a:gdLst>
            <a:ahLst/>
            <a:cxnLst>
              <a:cxn ang="0">
                <a:pos x="connisteX0" y="connsiteY0"/>
              </a:cxn>
              <a:cxn ang="0">
                <a:pos x="connisteX1" y="connsiteY1"/>
              </a:cxn>
              <a:cxn ang="0">
                <a:pos x="connisteX2" y="connsiteY2"/>
              </a:cxn>
            </a:cxnLst>
            <a:rect l="l" t="t" r="r" b="b"/>
            <a:pathLst>
              <a:path w="4580890" h="3207385">
                <a:moveTo>
                  <a:pt x="4580890" y="3207385"/>
                </a:moveTo>
                <a:lnTo>
                  <a:pt x="0" y="3207385"/>
                </a:lnTo>
                <a:lnTo>
                  <a:pt x="0" y="0"/>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H="1" flipV="1">
            <a:off x="7830820" y="6765290"/>
            <a:ext cx="6483350" cy="2842895"/>
          </a:xfrm>
          <a:custGeom>
            <a:avLst/>
            <a:gdLst>
              <a:gd name="connisteX0" fmla="*/ 4580890 w 4580890"/>
              <a:gd name="connsiteY0" fmla="*/ 3207385 h 3207385"/>
              <a:gd name="connisteX1" fmla="*/ 0 w 4580890"/>
              <a:gd name="connsiteY1" fmla="*/ 3207385 h 3207385"/>
              <a:gd name="connisteX2" fmla="*/ 0 w 4580890"/>
              <a:gd name="connsiteY2" fmla="*/ 0 h 3207385"/>
            </a:gdLst>
            <a:ahLst/>
            <a:cxnLst>
              <a:cxn ang="0">
                <a:pos x="connisteX0" y="connsiteY0"/>
              </a:cxn>
              <a:cxn ang="0">
                <a:pos x="connisteX1" y="connsiteY1"/>
              </a:cxn>
              <a:cxn ang="0">
                <a:pos x="connisteX2" y="connsiteY2"/>
              </a:cxn>
            </a:cxnLst>
            <a:rect l="l" t="t" r="r" b="b"/>
            <a:pathLst>
              <a:path w="4580890" h="3207385">
                <a:moveTo>
                  <a:pt x="4580890" y="3207385"/>
                </a:moveTo>
                <a:lnTo>
                  <a:pt x="0" y="3207385"/>
                </a:lnTo>
                <a:lnTo>
                  <a:pt x="0" y="0"/>
                </a:lnTo>
              </a:path>
            </a:pathLst>
          </a:cu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187440" y="4175125"/>
            <a:ext cx="1162685" cy="1322070"/>
          </a:xfrm>
          <a:prstGeom prst="rect">
            <a:avLst/>
          </a:prstGeom>
          <a:noFill/>
        </p:spPr>
        <p:txBody>
          <a:bodyPr wrap="square" rtlCol="0">
            <a:spAutoFit/>
          </a:bodyPr>
          <a:lstStyle/>
          <a:p>
            <a:r>
              <a:rPr lang="en-US" altLang="zh-CN" sz="8000">
                <a:solidFill>
                  <a:schemeClr val="bg1"/>
                </a:solidFill>
                <a:latin typeface="微软雅黑" panose="020B0503020204020204" pitchFamily="34" charset="-122"/>
                <a:ea typeface="微软雅黑" panose="020B0503020204020204" pitchFamily="34" charset="-122"/>
              </a:rPr>
              <a:t>S</a:t>
            </a:r>
          </a:p>
        </p:txBody>
      </p:sp>
      <p:sp>
        <p:nvSpPr>
          <p:cNvPr id="17" name="文本框 16"/>
          <p:cNvSpPr txBox="1"/>
          <p:nvPr/>
        </p:nvSpPr>
        <p:spPr>
          <a:xfrm>
            <a:off x="8156575" y="4175125"/>
            <a:ext cx="1162685" cy="1322070"/>
          </a:xfrm>
          <a:prstGeom prst="rect">
            <a:avLst/>
          </a:prstGeom>
          <a:noFill/>
        </p:spPr>
        <p:txBody>
          <a:bodyPr wrap="square" rtlCol="0">
            <a:spAutoFit/>
          </a:bodyPr>
          <a:lstStyle/>
          <a:p>
            <a:r>
              <a:rPr lang="en-US" altLang="zh-CN" sz="8000">
                <a:solidFill>
                  <a:schemeClr val="bg1"/>
                </a:solidFill>
                <a:latin typeface="微软雅黑" panose="020B0503020204020204" pitchFamily="34" charset="-122"/>
                <a:ea typeface="微软雅黑" panose="020B0503020204020204" pitchFamily="34" charset="-122"/>
              </a:rPr>
              <a:t>W</a:t>
            </a:r>
          </a:p>
        </p:txBody>
      </p:sp>
      <p:sp>
        <p:nvSpPr>
          <p:cNvPr id="18" name="文本框 17"/>
          <p:cNvSpPr txBox="1"/>
          <p:nvPr/>
        </p:nvSpPr>
        <p:spPr>
          <a:xfrm>
            <a:off x="6187440" y="5549265"/>
            <a:ext cx="1162685" cy="1322070"/>
          </a:xfrm>
          <a:prstGeom prst="rect">
            <a:avLst/>
          </a:prstGeom>
          <a:noFill/>
        </p:spPr>
        <p:txBody>
          <a:bodyPr wrap="square" rtlCol="0">
            <a:spAutoFit/>
          </a:bodyPr>
          <a:lstStyle/>
          <a:p>
            <a:r>
              <a:rPr lang="en-US" altLang="zh-CN" sz="8000">
                <a:solidFill>
                  <a:schemeClr val="bg1"/>
                </a:solidFill>
                <a:latin typeface="微软雅黑" panose="020B0503020204020204" pitchFamily="34" charset="-122"/>
                <a:ea typeface="微软雅黑" panose="020B0503020204020204" pitchFamily="34" charset="-122"/>
              </a:rPr>
              <a:t>O</a:t>
            </a:r>
          </a:p>
        </p:txBody>
      </p:sp>
      <p:sp>
        <p:nvSpPr>
          <p:cNvPr id="19" name="文本框 18"/>
          <p:cNvSpPr txBox="1"/>
          <p:nvPr/>
        </p:nvSpPr>
        <p:spPr>
          <a:xfrm>
            <a:off x="8425815" y="5655310"/>
            <a:ext cx="1162685" cy="1322070"/>
          </a:xfrm>
          <a:prstGeom prst="rect">
            <a:avLst/>
          </a:prstGeom>
          <a:noFill/>
        </p:spPr>
        <p:txBody>
          <a:bodyPr wrap="square" rtlCol="0">
            <a:spAutoFit/>
          </a:bodyPr>
          <a:lstStyle/>
          <a:p>
            <a:r>
              <a:rPr lang="en-US" altLang="zh-CN" sz="8000">
                <a:solidFill>
                  <a:schemeClr val="bg1"/>
                </a:solidFill>
                <a:latin typeface="微软雅黑" panose="020B0503020204020204" pitchFamily="34" charset="-122"/>
                <a:ea typeface="微软雅黑" panose="020B0503020204020204" pitchFamily="34" charset="-122"/>
              </a:rPr>
              <a:t>T</a:t>
            </a:r>
          </a:p>
        </p:txBody>
      </p:sp>
      <p:sp>
        <p:nvSpPr>
          <p:cNvPr id="20" name="文本框 19"/>
          <p:cNvSpPr txBox="1"/>
          <p:nvPr/>
        </p:nvSpPr>
        <p:spPr>
          <a:xfrm>
            <a:off x="1129030" y="2067560"/>
            <a:ext cx="1499235" cy="466090"/>
          </a:xfrm>
          <a:prstGeom prst="rect">
            <a:avLst/>
          </a:prstGeom>
          <a:noFill/>
        </p:spPr>
        <p:txBody>
          <a:bodyPr wrap="square" rtlCol="0">
            <a:spAutoFit/>
          </a:bodyPr>
          <a:lstStyle/>
          <a:p>
            <a:r>
              <a:rPr lang="en-US" altLang="zh-CN" b="1">
                <a:solidFill>
                  <a:srgbClr val="AC5454"/>
                </a:solidFill>
              </a:rPr>
              <a:t>Strengths</a:t>
            </a:r>
          </a:p>
        </p:txBody>
      </p:sp>
      <p:sp>
        <p:nvSpPr>
          <p:cNvPr id="21" name="文本框 20"/>
          <p:cNvSpPr txBox="1"/>
          <p:nvPr/>
        </p:nvSpPr>
        <p:spPr>
          <a:xfrm>
            <a:off x="12390120" y="2169795"/>
            <a:ext cx="1932305" cy="466090"/>
          </a:xfrm>
          <a:prstGeom prst="rect">
            <a:avLst/>
          </a:prstGeom>
          <a:noFill/>
        </p:spPr>
        <p:txBody>
          <a:bodyPr wrap="square" rtlCol="0">
            <a:spAutoFit/>
          </a:bodyPr>
          <a:lstStyle/>
          <a:p>
            <a:r>
              <a:rPr lang="en-US" altLang="zh-CN" b="1">
                <a:solidFill>
                  <a:srgbClr val="AC5454"/>
                </a:solidFill>
              </a:rPr>
              <a:t>Weaknesses</a:t>
            </a:r>
          </a:p>
        </p:txBody>
      </p:sp>
      <p:sp>
        <p:nvSpPr>
          <p:cNvPr id="22" name="文本框 21"/>
          <p:cNvSpPr txBox="1"/>
          <p:nvPr/>
        </p:nvSpPr>
        <p:spPr>
          <a:xfrm>
            <a:off x="1129030" y="9258300"/>
            <a:ext cx="2843530" cy="466090"/>
          </a:xfrm>
          <a:prstGeom prst="rect">
            <a:avLst/>
          </a:prstGeom>
          <a:noFill/>
        </p:spPr>
        <p:txBody>
          <a:bodyPr wrap="square" rtlCol="0">
            <a:spAutoFit/>
          </a:bodyPr>
          <a:lstStyle/>
          <a:p>
            <a:r>
              <a:rPr lang="en-US" altLang="zh-CN" b="1">
                <a:solidFill>
                  <a:srgbClr val="AC5454"/>
                </a:solidFill>
              </a:rPr>
              <a:t>Opportunities</a:t>
            </a:r>
          </a:p>
        </p:txBody>
      </p:sp>
      <p:sp>
        <p:nvSpPr>
          <p:cNvPr id="23" name="文本框 22"/>
          <p:cNvSpPr txBox="1"/>
          <p:nvPr/>
        </p:nvSpPr>
        <p:spPr>
          <a:xfrm>
            <a:off x="12985750" y="9258300"/>
            <a:ext cx="1273810" cy="466090"/>
          </a:xfrm>
          <a:prstGeom prst="rect">
            <a:avLst/>
          </a:prstGeom>
          <a:noFill/>
        </p:spPr>
        <p:txBody>
          <a:bodyPr wrap="square" rtlCol="0">
            <a:spAutoFit/>
          </a:bodyPr>
          <a:lstStyle/>
          <a:p>
            <a:r>
              <a:rPr lang="en-US" altLang="zh-CN" b="1">
                <a:solidFill>
                  <a:srgbClr val="AC5454"/>
                </a:solidFill>
              </a:rPr>
              <a:t>Threats</a:t>
            </a:r>
          </a:p>
        </p:txBody>
      </p:sp>
      <p:sp>
        <p:nvSpPr>
          <p:cNvPr id="24" name="文本框 23"/>
          <p:cNvSpPr txBox="1"/>
          <p:nvPr/>
        </p:nvSpPr>
        <p:spPr>
          <a:xfrm>
            <a:off x="1129030" y="2590165"/>
            <a:ext cx="4286250" cy="2999740"/>
          </a:xfrm>
          <a:prstGeom prst="rect">
            <a:avLst/>
          </a:prstGeom>
          <a:noFill/>
        </p:spPr>
        <p:txBody>
          <a:bodyPr wrap="square" rtlCol="0">
            <a:spAutoFit/>
          </a:bodyPr>
          <a:lstStyle/>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、园博园自然环境好，生态基地好，可作为花博会的天然屏障；</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、周边交通便利，可达性强；</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、园博园面积大，空间开合变化多样，可容纳大量人群；</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、景点丰富，可满足游客不同观赏需求。</a:t>
            </a:r>
          </a:p>
          <a:p>
            <a:pPr fontAlgn="auto">
              <a:lnSpc>
                <a:spcPct val="150000"/>
              </a:lnSpc>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9756140" y="2424430"/>
            <a:ext cx="4558665" cy="3415030"/>
          </a:xfrm>
          <a:prstGeom prst="rect">
            <a:avLst/>
          </a:prstGeom>
          <a:noFill/>
        </p:spPr>
        <p:txBody>
          <a:bodyPr wrap="square" rtlCol="0">
            <a:spAutoFit/>
          </a:bodyPr>
          <a:lstStyle/>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、园博园周边多为工厂、办公楼等或在建居住区，周边服务配套设施较差；</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、主入口为花博会主展区，但位于城市快速干道旁，且没有轻轨通达，对人群集散、安全存在一定影响；</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、园博园内部服务、娱乐设施等较为匮乏，不能满足花博会期间大量人群使用需求。</a:t>
            </a:r>
          </a:p>
          <a:p>
            <a:pPr fontAlgn="auto">
              <a:lnSpc>
                <a:spcPct val="150000"/>
              </a:lnSpc>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1129030" y="6787515"/>
            <a:ext cx="4286250" cy="2999740"/>
          </a:xfrm>
          <a:prstGeom prst="rect">
            <a:avLst/>
          </a:prstGeom>
          <a:noFill/>
        </p:spPr>
        <p:txBody>
          <a:bodyPr wrap="square" rtlCol="0">
            <a:spAutoFit/>
          </a:bodyPr>
          <a:lstStyle/>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、成渝经济圈的建设，将增加本次花博会的影响力，号召更多的人参与；</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、公园城市的提出，也更加注重公园对人们健康的作用，因此本次在园博园特大生态公园举办花博会，更能让人们亲身体验花卉与公园带来的极致魅力。</a:t>
            </a:r>
          </a:p>
          <a:p>
            <a:pPr fontAlgn="auto">
              <a:lnSpc>
                <a:spcPct val="150000"/>
              </a:lnSpc>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26"/>
          <p:cNvSpPr txBox="1"/>
          <p:nvPr/>
        </p:nvSpPr>
        <p:spPr>
          <a:xfrm>
            <a:off x="9966960" y="6787515"/>
            <a:ext cx="4347845" cy="2999740"/>
          </a:xfrm>
          <a:prstGeom prst="rect">
            <a:avLst/>
          </a:prstGeom>
          <a:noFill/>
        </p:spPr>
        <p:txBody>
          <a:bodyPr wrap="square" rtlCol="0">
            <a:spAutoFit/>
          </a:bodyPr>
          <a:lstStyle/>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、国内各地都有举办花博会，应充分考虑如何体现重庆地域特色，避免雷同；</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、周边为城市快速干道，大车多，对行人安全有一定影响；</a:t>
            </a:r>
          </a:p>
          <a:p>
            <a:pPr fontAlgn="auto">
              <a:lnSpc>
                <a:spcPct val="150000"/>
              </a:lnSpc>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、园博园面积大</a:t>
            </a:r>
            <a:r>
              <a:rPr 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景点多，可能存在花博会散点展园之间的联系较差等问题。</a:t>
            </a:r>
          </a:p>
          <a:p>
            <a:pPr fontAlgn="auto">
              <a:lnSpc>
                <a:spcPct val="150000"/>
              </a:lnSpc>
            </a:pP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TextBox 27"/>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现状问题与策略</a:t>
            </a:r>
          </a:p>
        </p:txBody>
      </p:sp>
      <p:pic>
        <p:nvPicPr>
          <p:cNvPr id="8" name="图片 7"/>
          <p:cNvPicPr>
            <a:picLocks noChangeAspect="1"/>
          </p:cNvPicPr>
          <p:nvPr/>
        </p:nvPicPr>
        <p:blipFill>
          <a:blip r:embed="rId2" cstate="print"/>
          <a:stretch>
            <a:fillRect/>
          </a:stretch>
        </p:blipFill>
        <p:spPr>
          <a:xfrm>
            <a:off x="13737731" y="8817427"/>
            <a:ext cx="1316303" cy="1749061"/>
          </a:xfrm>
          <a:prstGeom prst="rect">
            <a:avLst/>
          </a:prstGeom>
        </p:spPr>
      </p:pic>
      <p:sp>
        <p:nvSpPr>
          <p:cNvPr id="10" name="矩形 9"/>
          <p:cNvSpPr/>
          <p:nvPr/>
        </p:nvSpPr>
        <p:spPr>
          <a:xfrm>
            <a:off x="2216150" y="2094230"/>
            <a:ext cx="2357120" cy="521970"/>
          </a:xfrm>
          <a:prstGeom prst="rect">
            <a:avLst/>
          </a:prstGeom>
          <a:noFill/>
          <a:extLst>
            <a:ext uri="{909E8E84-426E-40DD-AFC4-6F175D3DCCD1}">
              <a14:hiddenFill xmlns:a14="http://schemas.microsoft.com/office/drawing/2010/main" xmlns="">
                <a:solidFill>
                  <a:srgbClr val="404040">
                    <a:alpha val="90000"/>
                  </a:srgbClr>
                </a:solidFill>
              </a14:hiddenFill>
            </a:ext>
          </a:extLst>
        </p:spPr>
        <p:txBody>
          <a:bodyPr wrap="square">
            <a:spAutoFit/>
          </a:bodyPr>
          <a:lstStyle/>
          <a:p>
            <a:pPr algn="ctr"/>
            <a:r>
              <a:rPr lang="zh-CN" altLang="en-US" sz="2800" b="1" dirty="0">
                <a:solidFill>
                  <a:schemeClr val="tx1"/>
                </a:solidFill>
                <a:latin typeface="微软雅黑" panose="020B0503020204020204" pitchFamily="34" charset="-122"/>
                <a:ea typeface="微软雅黑" panose="020B0503020204020204" pitchFamily="34" charset="-122"/>
                <a:sym typeface="方正兰亭黑_GBK" pitchFamily="2" charset="-122"/>
              </a:rPr>
              <a:t>现状问题</a:t>
            </a:r>
          </a:p>
        </p:txBody>
      </p:sp>
      <p:sp>
        <p:nvSpPr>
          <p:cNvPr id="2" name="矩形 1"/>
          <p:cNvSpPr/>
          <p:nvPr/>
        </p:nvSpPr>
        <p:spPr>
          <a:xfrm>
            <a:off x="10194290" y="2094230"/>
            <a:ext cx="2357120" cy="521970"/>
          </a:xfrm>
          <a:prstGeom prst="rect">
            <a:avLst/>
          </a:prstGeom>
          <a:noFill/>
          <a:extLst>
            <a:ext uri="{909E8E84-426E-40DD-AFC4-6F175D3DCCD1}">
              <a14:hiddenFill xmlns:a14="http://schemas.microsoft.com/office/drawing/2010/main" xmlns="">
                <a:solidFill>
                  <a:srgbClr val="404040">
                    <a:alpha val="90000"/>
                  </a:srgbClr>
                </a:solidFill>
              </a14:hiddenFill>
            </a:ext>
          </a:extLst>
        </p:spPr>
        <p:txBody>
          <a:bodyPr wrap="square">
            <a:spAutoFit/>
          </a:bodyPr>
          <a:lstStyle/>
          <a:p>
            <a:pPr algn="ctr"/>
            <a:r>
              <a:rPr lang="zh-CN" altLang="en-US" sz="2800" b="1" dirty="0">
                <a:solidFill>
                  <a:schemeClr val="tx1"/>
                </a:solidFill>
                <a:latin typeface="微软雅黑" panose="020B0503020204020204" pitchFamily="34" charset="-122"/>
                <a:ea typeface="微软雅黑" panose="020B0503020204020204" pitchFamily="34" charset="-122"/>
                <a:sym typeface="方正兰亭黑_GBK" pitchFamily="2" charset="-122"/>
              </a:rPr>
              <a:t>策略</a:t>
            </a:r>
          </a:p>
        </p:txBody>
      </p:sp>
      <p:sp>
        <p:nvSpPr>
          <p:cNvPr id="3" name="文本框 2"/>
          <p:cNvSpPr txBox="1"/>
          <p:nvPr/>
        </p:nvSpPr>
        <p:spPr>
          <a:xfrm>
            <a:off x="621030" y="2974340"/>
            <a:ext cx="5867400" cy="1060450"/>
          </a:xfrm>
          <a:prstGeom prst="rect">
            <a:avLst/>
          </a:prstGeom>
          <a:solidFill>
            <a:srgbClr val="404040">
              <a:alpha val="80000"/>
            </a:srgbClr>
          </a:solidFill>
        </p:spPr>
        <p:txBody>
          <a:bodyPr wrap="square" rtlCol="0">
            <a:spAutoFit/>
          </a:bodyPr>
          <a:lstStyle/>
          <a:p>
            <a:pPr algn="ctr" fontAlgn="auto">
              <a:lnSpc>
                <a:spcPct val="150000"/>
              </a:lnSpc>
            </a:pPr>
            <a:r>
              <a:rPr lang="zh-CN" altLang="en-US" sz="1800">
                <a:solidFill>
                  <a:schemeClr val="bg1"/>
                </a:solidFill>
                <a:latin typeface="微软雅黑" panose="020B0503020204020204" pitchFamily="34" charset="-122"/>
                <a:ea typeface="微软雅黑" panose="020B0503020204020204" pitchFamily="34" charset="-122"/>
              </a:rPr>
              <a:t>展区面积更大，人流活动更大</a:t>
            </a:r>
          </a:p>
          <a:p>
            <a:pPr algn="ctr" fontAlgn="auto">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如何协调人流与展园设计？</a:t>
            </a:r>
          </a:p>
        </p:txBody>
      </p:sp>
      <p:sp>
        <p:nvSpPr>
          <p:cNvPr id="4" name="文本框 3"/>
          <p:cNvSpPr txBox="1"/>
          <p:nvPr/>
        </p:nvSpPr>
        <p:spPr>
          <a:xfrm>
            <a:off x="621030" y="4733290"/>
            <a:ext cx="5867400" cy="1060450"/>
          </a:xfrm>
          <a:prstGeom prst="rect">
            <a:avLst/>
          </a:prstGeom>
          <a:solidFill>
            <a:srgbClr val="404040">
              <a:alpha val="80000"/>
            </a:srgbClr>
          </a:solidFill>
        </p:spPr>
        <p:txBody>
          <a:bodyPr wrap="square" rtlCol="0">
            <a:spAutoFit/>
          </a:bodyPr>
          <a:lstStyle/>
          <a:p>
            <a:pPr algn="ctr" fontAlgn="auto">
              <a:lnSpc>
                <a:spcPct val="150000"/>
              </a:lnSpc>
            </a:pPr>
            <a:r>
              <a:rPr lang="zh-CN" altLang="en-US" sz="1800">
                <a:solidFill>
                  <a:schemeClr val="bg1"/>
                </a:solidFill>
                <a:latin typeface="微软雅黑" panose="020B0503020204020204" pitchFamily="34" charset="-122"/>
                <a:ea typeface="微软雅黑" panose="020B0503020204020204" pitchFamily="34" charset="-122"/>
              </a:rPr>
              <a:t>生态基质好，自然环境优美</a:t>
            </a:r>
          </a:p>
          <a:p>
            <a:pPr algn="ctr" fontAlgn="auto">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如何利用将现有自然环境与展园相结合？</a:t>
            </a:r>
          </a:p>
        </p:txBody>
      </p:sp>
      <p:sp>
        <p:nvSpPr>
          <p:cNvPr id="5" name="文本框 4"/>
          <p:cNvSpPr txBox="1"/>
          <p:nvPr/>
        </p:nvSpPr>
        <p:spPr>
          <a:xfrm>
            <a:off x="621030" y="7768590"/>
            <a:ext cx="5867400" cy="1060450"/>
          </a:xfrm>
          <a:prstGeom prst="rect">
            <a:avLst/>
          </a:prstGeom>
          <a:solidFill>
            <a:srgbClr val="404040">
              <a:alpha val="80000"/>
            </a:srgbClr>
          </a:solidFill>
        </p:spPr>
        <p:txBody>
          <a:bodyPr wrap="square" rtlCol="0">
            <a:spAutoFit/>
          </a:bodyPr>
          <a:lstStyle/>
          <a:p>
            <a:pPr algn="ctr" fontAlgn="auto">
              <a:lnSpc>
                <a:spcPct val="150000"/>
              </a:lnSpc>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唱好“双城记”、建好“经济圈”</a:t>
            </a:r>
          </a:p>
          <a:p>
            <a:pPr algn="ctr" fontAlgn="auto">
              <a:lnSpc>
                <a:spcPct val="150000"/>
              </a:lnSpc>
            </a:pPr>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如何在展园中充分展现成渝经济圈对话？</a:t>
            </a:r>
          </a:p>
        </p:txBody>
      </p:sp>
      <p:sp>
        <p:nvSpPr>
          <p:cNvPr id="7" name="文本框 6"/>
          <p:cNvSpPr txBox="1"/>
          <p:nvPr/>
        </p:nvSpPr>
        <p:spPr>
          <a:xfrm>
            <a:off x="621030" y="6173470"/>
            <a:ext cx="5867400" cy="1060450"/>
          </a:xfrm>
          <a:prstGeom prst="rect">
            <a:avLst/>
          </a:prstGeom>
          <a:solidFill>
            <a:srgbClr val="404040">
              <a:alpha val="80000"/>
            </a:srgbClr>
          </a:solidFill>
        </p:spPr>
        <p:txBody>
          <a:bodyPr wrap="square" rtlCol="0">
            <a:spAutoFit/>
          </a:bodyPr>
          <a:lstStyle/>
          <a:p>
            <a:pPr algn="ctr" fontAlgn="auto">
              <a:lnSpc>
                <a:spcPct val="150000"/>
              </a:lnSpc>
            </a:pPr>
            <a:r>
              <a:rPr lang="zh-CN" altLang="en-US" sz="1800">
                <a:solidFill>
                  <a:schemeClr val="bg1"/>
                </a:solidFill>
                <a:latin typeface="微软雅黑" panose="020B0503020204020204" pitchFamily="34" charset="-122"/>
                <a:ea typeface="微软雅黑" panose="020B0503020204020204" pitchFamily="34" charset="-122"/>
              </a:rPr>
              <a:t>公园面积大，游线设计广</a:t>
            </a:r>
          </a:p>
          <a:p>
            <a:pPr algn="ctr" fontAlgn="auto">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如何加强花博会主展区与其他节点的联系？</a:t>
            </a:r>
          </a:p>
        </p:txBody>
      </p:sp>
      <p:cxnSp>
        <p:nvCxnSpPr>
          <p:cNvPr id="12" name="直接箭头连接符 11"/>
          <p:cNvCxnSpPr/>
          <p:nvPr/>
        </p:nvCxnSpPr>
        <p:spPr>
          <a:xfrm>
            <a:off x="6926580" y="3504565"/>
            <a:ext cx="1878330" cy="0"/>
          </a:xfrm>
          <a:prstGeom prst="straightConnector1">
            <a:avLst/>
          </a:prstGeom>
          <a:ln w="76200">
            <a:solidFill>
              <a:srgbClr val="AC5454"/>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6927215" y="5263515"/>
            <a:ext cx="1878330" cy="0"/>
          </a:xfrm>
          <a:prstGeom prst="straightConnector1">
            <a:avLst/>
          </a:prstGeom>
          <a:ln w="76200">
            <a:solidFill>
              <a:srgbClr val="AC5454"/>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927215" y="6703695"/>
            <a:ext cx="1878330" cy="0"/>
          </a:xfrm>
          <a:prstGeom prst="straightConnector1">
            <a:avLst/>
          </a:prstGeom>
          <a:ln w="76200">
            <a:solidFill>
              <a:srgbClr val="AC5454"/>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926580" y="8427720"/>
            <a:ext cx="1878330" cy="0"/>
          </a:xfrm>
          <a:prstGeom prst="straightConnector1">
            <a:avLst/>
          </a:prstGeom>
          <a:ln w="76200">
            <a:solidFill>
              <a:srgbClr val="AC5454"/>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9251950" y="3001010"/>
            <a:ext cx="5237480" cy="922020"/>
          </a:xfrm>
          <a:prstGeom prst="rect">
            <a:avLst/>
          </a:prstGeom>
          <a:solidFill>
            <a:srgbClr val="404040">
              <a:alpha val="80000"/>
            </a:srgbClr>
          </a:solidFill>
        </p:spPr>
        <p:txBody>
          <a:bodyPr wrap="square" rtlCol="0">
            <a:spAutoFit/>
          </a:bodyPr>
          <a:lstStyle/>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1</a:t>
            </a:r>
            <a:r>
              <a:rPr lang="zh-CN" altLang="en-US" sz="1800">
                <a:solidFill>
                  <a:schemeClr val="bg1"/>
                </a:solidFill>
                <a:latin typeface="微软雅黑" panose="020B0503020204020204" pitchFamily="34" charset="-122"/>
                <a:ea typeface="微软雅黑" panose="020B0503020204020204" pitchFamily="34" charset="-122"/>
              </a:rPr>
              <a:t>、预估人流量，设计道路宽度，展园面积等；</a:t>
            </a:r>
          </a:p>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2</a:t>
            </a:r>
            <a:r>
              <a:rPr lang="zh-CN" altLang="en-US" sz="1800">
                <a:solidFill>
                  <a:schemeClr val="bg1"/>
                </a:solidFill>
                <a:latin typeface="微软雅黑" panose="020B0503020204020204" pitchFamily="34" charset="-122"/>
                <a:ea typeface="微软雅黑" panose="020B0503020204020204" pitchFamily="34" charset="-122"/>
              </a:rPr>
              <a:t>、展会期间进行管制，限制人流量。</a:t>
            </a:r>
          </a:p>
        </p:txBody>
      </p:sp>
      <p:sp>
        <p:nvSpPr>
          <p:cNvPr id="17" name="文本框 16"/>
          <p:cNvSpPr txBox="1"/>
          <p:nvPr/>
        </p:nvSpPr>
        <p:spPr>
          <a:xfrm>
            <a:off x="9251950" y="4779645"/>
            <a:ext cx="5237480" cy="922020"/>
          </a:xfrm>
          <a:prstGeom prst="rect">
            <a:avLst/>
          </a:prstGeom>
          <a:solidFill>
            <a:srgbClr val="404040">
              <a:alpha val="80000"/>
            </a:srgbClr>
          </a:solidFill>
        </p:spPr>
        <p:txBody>
          <a:bodyPr wrap="square" rtlCol="0">
            <a:spAutoFit/>
          </a:bodyPr>
          <a:lstStyle/>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1</a:t>
            </a:r>
            <a:r>
              <a:rPr lang="zh-CN" altLang="en-US" sz="1800">
                <a:solidFill>
                  <a:schemeClr val="bg1"/>
                </a:solidFill>
                <a:latin typeface="微软雅黑" panose="020B0503020204020204" pitchFamily="34" charset="-122"/>
                <a:ea typeface="微软雅黑" panose="020B0503020204020204" pitchFamily="34" charset="-122"/>
              </a:rPr>
              <a:t>、展园设计要和场地地形、树木相结合；</a:t>
            </a:r>
          </a:p>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2</a:t>
            </a:r>
            <a:r>
              <a:rPr lang="zh-CN" altLang="en-US" sz="1800">
                <a:solidFill>
                  <a:schemeClr val="bg1"/>
                </a:solidFill>
                <a:latin typeface="微软雅黑" panose="020B0503020204020204" pitchFamily="34" charset="-122"/>
                <a:ea typeface="微软雅黑" panose="020B0503020204020204" pitchFamily="34" charset="-122"/>
              </a:rPr>
              <a:t>、设计元素、材料应尽量与自然环境相协调。</a:t>
            </a:r>
          </a:p>
        </p:txBody>
      </p:sp>
      <p:sp>
        <p:nvSpPr>
          <p:cNvPr id="18" name="文本框 17"/>
          <p:cNvSpPr txBox="1"/>
          <p:nvPr/>
        </p:nvSpPr>
        <p:spPr>
          <a:xfrm>
            <a:off x="9251950" y="6242685"/>
            <a:ext cx="5237480" cy="922020"/>
          </a:xfrm>
          <a:prstGeom prst="rect">
            <a:avLst/>
          </a:prstGeom>
          <a:solidFill>
            <a:srgbClr val="404040">
              <a:alpha val="80000"/>
            </a:srgbClr>
          </a:solidFill>
        </p:spPr>
        <p:txBody>
          <a:bodyPr wrap="square" rtlCol="0">
            <a:spAutoFit/>
          </a:bodyPr>
          <a:lstStyle/>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1</a:t>
            </a:r>
            <a:r>
              <a:rPr lang="zh-CN" altLang="en-US" sz="1800">
                <a:solidFill>
                  <a:schemeClr val="bg1"/>
                </a:solidFill>
                <a:latin typeface="微软雅黑" panose="020B0503020204020204" pitchFamily="34" charset="-122"/>
                <a:ea typeface="微软雅黑" panose="020B0503020204020204" pitchFamily="34" charset="-122"/>
              </a:rPr>
              <a:t>、根据游线，加强道路周边的景观、装饰设计；</a:t>
            </a:r>
          </a:p>
          <a:p>
            <a:pPr algn="l" fontAlgn="auto">
              <a:lnSpc>
                <a:spcPct val="150000"/>
              </a:lnSpc>
            </a:pPr>
            <a:r>
              <a:rPr lang="en-US" altLang="zh-CN" sz="1800">
                <a:solidFill>
                  <a:schemeClr val="bg1"/>
                </a:solidFill>
                <a:latin typeface="微软雅黑" panose="020B0503020204020204" pitchFamily="34" charset="-122"/>
                <a:ea typeface="微软雅黑" panose="020B0503020204020204" pitchFamily="34" charset="-122"/>
              </a:rPr>
              <a:t>2</a:t>
            </a:r>
            <a:r>
              <a:rPr lang="zh-CN" altLang="en-US" sz="1800">
                <a:solidFill>
                  <a:schemeClr val="bg1"/>
                </a:solidFill>
                <a:latin typeface="微软雅黑" panose="020B0503020204020204" pitchFamily="34" charset="-122"/>
                <a:ea typeface="微软雅黑" panose="020B0503020204020204" pitchFamily="34" charset="-122"/>
              </a:rPr>
              <a:t>、增加标志牌、指引牌，同时适当设计互动活动。</a:t>
            </a:r>
          </a:p>
        </p:txBody>
      </p:sp>
      <p:sp>
        <p:nvSpPr>
          <p:cNvPr id="19" name="文本框 18"/>
          <p:cNvSpPr txBox="1"/>
          <p:nvPr/>
        </p:nvSpPr>
        <p:spPr>
          <a:xfrm>
            <a:off x="9251950" y="7768590"/>
            <a:ext cx="5237480" cy="922020"/>
          </a:xfrm>
          <a:prstGeom prst="rect">
            <a:avLst/>
          </a:prstGeom>
          <a:solidFill>
            <a:srgbClr val="404040">
              <a:alpha val="80000"/>
            </a:srgbClr>
          </a:solidFill>
        </p:spPr>
        <p:txBody>
          <a:bodyPr wrap="square" rtlCol="0">
            <a:spAutoFit/>
          </a:bodyPr>
          <a:lstStyle/>
          <a:p>
            <a:pPr algn="l" fontAlgn="auto">
              <a:lnSpc>
                <a:spcPct val="150000"/>
              </a:lnSpc>
            </a:pPr>
            <a:r>
              <a:rPr lang="zh-CN" altLang="en-US" sz="1800" dirty="0">
                <a:solidFill>
                  <a:schemeClr val="bg1"/>
                </a:solidFill>
                <a:latin typeface="微软雅黑" panose="020B0503020204020204" pitchFamily="34" charset="-122"/>
                <a:ea typeface="微软雅黑" panose="020B0503020204020204" pitchFamily="34" charset="-122"/>
              </a:rPr>
              <a:t>双城和鸣展区利用成渝两地文化、自然环境、地形地貌等特色进行展园设计；</a:t>
            </a:r>
          </a:p>
        </p:txBody>
      </p:sp>
      <p:sp>
        <p:nvSpPr>
          <p:cNvPr id="20" name="TextBox 19"/>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05 </a:t>
            </a:r>
            <a:r>
              <a:rPr lang="zh-CN" altLang="en-US" sz="2000" b="1" dirty="0">
                <a:latin typeface="微软雅黑" panose="020B0503020204020204" pitchFamily="34" charset="-122"/>
                <a:ea typeface="微软雅黑" panose="020B0503020204020204" pitchFamily="34" charset="-122"/>
              </a:rPr>
              <a:t>现状分析</a:t>
            </a:r>
          </a:p>
        </p:txBody>
      </p:sp>
      <p:sp>
        <p:nvSpPr>
          <p:cNvPr id="9" name="TextBox 8"/>
          <p:cNvSpPr txBox="1"/>
          <p:nvPr/>
        </p:nvSpPr>
        <p:spPr>
          <a:xfrm>
            <a:off x="13102046" y="8778238"/>
            <a:ext cx="424906" cy="1754326"/>
          </a:xfrm>
          <a:prstGeom prst="rect">
            <a:avLst/>
          </a:prstGeom>
          <a:noFill/>
        </p:spPr>
        <p:txBody>
          <a:bodyPr wrap="square" rtlCol="0">
            <a:spAutoFit/>
          </a:bodyPr>
          <a:lstStyle/>
          <a:p>
            <a:r>
              <a:rPr lang="zh-CN" altLang="en-US" sz="1800" dirty="0">
                <a:latin typeface="微软雅黑" panose="020B0503020204020204" pitchFamily="34" charset="-122"/>
                <a:ea typeface="微软雅黑" panose="020B0503020204020204" pitchFamily="34" charset="-122"/>
              </a:rPr>
              <a:t>园博园吉祥物</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总体规划</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06</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234779" y="1"/>
            <a:ext cx="10884571" cy="1069181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l="3926"/>
          <a:stretch>
            <a:fillRect/>
          </a:stretch>
        </p:blipFill>
        <p:spPr>
          <a:xfrm>
            <a:off x="4324617" y="730537"/>
            <a:ext cx="10794734" cy="9506663"/>
          </a:xfrm>
          <a:prstGeom prst="rect">
            <a:avLst/>
          </a:prstGeom>
        </p:spPr>
      </p:pic>
      <p:sp>
        <p:nvSpPr>
          <p:cNvPr id="11" name="矩形 10"/>
          <p:cNvSpPr/>
          <p:nvPr/>
        </p:nvSpPr>
        <p:spPr>
          <a:xfrm>
            <a:off x="-43247" y="0"/>
            <a:ext cx="4314129" cy="10691813"/>
          </a:xfrm>
          <a:prstGeom prst="rect">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7291" y="1626792"/>
            <a:ext cx="4939088" cy="1135054"/>
          </a:xfrm>
          <a:prstGeom prst="rect">
            <a:avLst/>
          </a:prstGeom>
          <a:noFill/>
        </p:spPr>
        <p:txBody>
          <a:bodyPr wrap="square" rtlCol="0">
            <a:spAutoFit/>
          </a:bodyPr>
          <a:lstStyle/>
          <a:p>
            <a:pPr algn="ctr">
              <a:lnSpc>
                <a:spcPct val="150000"/>
              </a:lnSpc>
            </a:pPr>
            <a:r>
              <a:rPr lang="zh-CN" altLang="en-US" sz="24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一环两线、</a:t>
            </a:r>
            <a:endParaRPr lang="en-US" altLang="zh-CN" sz="2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903D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双核、</a:t>
            </a:r>
            <a:r>
              <a:rPr lang="zh-CN" altLang="en-US" sz="2400" b="1" dirty="0">
                <a:solidFill>
                  <a:srgbClr val="60C9D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一带、</a:t>
            </a:r>
            <a:r>
              <a:rPr lang="zh-CN" altLang="en-US" sz="2400" b="1" dirty="0">
                <a:solidFill>
                  <a:srgbClr val="6666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多点“</a:t>
            </a:r>
          </a:p>
        </p:txBody>
      </p:sp>
      <p:sp>
        <p:nvSpPr>
          <p:cNvPr id="19" name="文本框 20"/>
          <p:cNvSpPr txBox="1"/>
          <p:nvPr/>
        </p:nvSpPr>
        <p:spPr>
          <a:xfrm>
            <a:off x="346603" y="3384338"/>
            <a:ext cx="3882490" cy="2323265"/>
          </a:xfrm>
          <a:prstGeom prst="rect">
            <a:avLst/>
          </a:prstGeom>
          <a:noFill/>
        </p:spPr>
        <p:txBody>
          <a:bodyPr wrap="square" rtlCol="0">
            <a:spAutoFit/>
          </a:bodyPr>
          <a:lstStyle/>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一环：</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沿湖特色展示园区环线</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两线：</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东西方的两</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条观览休闲线路</a:t>
            </a:r>
          </a:p>
          <a:p>
            <a:pPr>
              <a:lnSpc>
                <a:spcPct val="150000"/>
              </a:lnSpc>
              <a:spcBef>
                <a:spcPts val="600"/>
              </a:spcBef>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双核：</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综合主展核、双城特展核</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endParaRPr>
          </a:p>
          <a:p>
            <a:pPr>
              <a:lnSpc>
                <a:spcPct val="150000"/>
              </a:lnSpc>
              <a:spcBef>
                <a:spcPts val="600"/>
              </a:spcBef>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一带：</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山城家园展示带</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endParaRP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多点：</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园区展示与互动点位</a:t>
            </a:r>
          </a:p>
        </p:txBody>
      </p:sp>
      <p:sp>
        <p:nvSpPr>
          <p:cNvPr id="12" name="等腰三角形 11"/>
          <p:cNvSpPr/>
          <p:nvPr/>
        </p:nvSpPr>
        <p:spPr>
          <a:xfrm rot="10800000">
            <a:off x="9587346" y="814928"/>
            <a:ext cx="498764" cy="18334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3673748">
            <a:off x="14658519" y="3889076"/>
            <a:ext cx="292122" cy="11830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8" name="等腰三角形 27"/>
          <p:cNvSpPr/>
          <p:nvPr/>
        </p:nvSpPr>
        <p:spPr>
          <a:xfrm rot="4183863">
            <a:off x="4904921" y="5595667"/>
            <a:ext cx="292122" cy="11830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9" name="文本框 20"/>
          <p:cNvSpPr txBox="1"/>
          <p:nvPr/>
        </p:nvSpPr>
        <p:spPr>
          <a:xfrm>
            <a:off x="9466006" y="341899"/>
            <a:ext cx="824574" cy="458202"/>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主入口</a:t>
            </a:r>
          </a:p>
        </p:txBody>
      </p:sp>
      <p:sp>
        <p:nvSpPr>
          <p:cNvPr id="30" name="文本框 20"/>
          <p:cNvSpPr txBox="1"/>
          <p:nvPr/>
        </p:nvSpPr>
        <p:spPr>
          <a:xfrm>
            <a:off x="14336341" y="3309246"/>
            <a:ext cx="824574" cy="458202"/>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次入口</a:t>
            </a:r>
          </a:p>
        </p:txBody>
      </p:sp>
      <p:sp>
        <p:nvSpPr>
          <p:cNvPr id="31" name="文本框 20"/>
          <p:cNvSpPr txBox="1"/>
          <p:nvPr/>
        </p:nvSpPr>
        <p:spPr>
          <a:xfrm>
            <a:off x="4318642" y="5415691"/>
            <a:ext cx="824574" cy="458202"/>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次入口</a:t>
            </a:r>
          </a:p>
        </p:txBody>
      </p:sp>
      <p:sp>
        <p:nvSpPr>
          <p:cNvPr id="20" name="文本框 17"/>
          <p:cNvSpPr txBox="1"/>
          <p:nvPr/>
        </p:nvSpPr>
        <p:spPr>
          <a:xfrm>
            <a:off x="186808" y="348326"/>
            <a:ext cx="7079673" cy="461665"/>
          </a:xfrm>
          <a:prstGeom prst="rect">
            <a:avLst/>
          </a:prstGeom>
          <a:noFill/>
        </p:spPr>
        <p:txBody>
          <a:bodyPr wrap="square" rtlCol="0">
            <a:spAutoFit/>
          </a:bodyPr>
          <a:lstStyle/>
          <a:p>
            <a:pPr>
              <a:lnSpc>
                <a:spcPct val="120000"/>
              </a:lnSpc>
            </a:pP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sp>
        <p:nvSpPr>
          <p:cNvPr id="22" name="文本框 21"/>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18" name="文本框 20"/>
          <p:cNvSpPr txBox="1"/>
          <p:nvPr/>
        </p:nvSpPr>
        <p:spPr>
          <a:xfrm>
            <a:off x="310725" y="7355614"/>
            <a:ext cx="3882490" cy="2951898"/>
          </a:xfrm>
          <a:prstGeom prst="rect">
            <a:avLst/>
          </a:prstGeom>
          <a:noFill/>
        </p:spPr>
        <p:txBody>
          <a:bodyPr wrap="square" rtlCol="0">
            <a:spAutoFit/>
          </a:bodyPr>
          <a:lstStyle/>
          <a:p>
            <a:pPr indent="457200">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按</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“一环两线、双核、一带、多点”</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进行总体布局；以</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“园博园北入口综合主展核”</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“圆缘园双城特展核”</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为主要展示核；利用山城家园展示带，加强主展区联系；多点互动，融入整个园博园，丰富市民活动参与。</a:t>
            </a:r>
          </a:p>
          <a:p>
            <a:pPr indent="457200">
              <a:lnSpc>
                <a:spcPct val="150000"/>
              </a:lnSpc>
            </a:pP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86808" y="848236"/>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总体布局规划平面图</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规划背景</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01</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xmlns="" val="0"/>
              </a:ext>
            </a:extLst>
          </a:blip>
          <a:srcRect l="4773" t="5" r="1315" b="-5"/>
          <a:stretch>
            <a:fillRect/>
          </a:stretch>
        </p:blipFill>
        <p:spPr>
          <a:xfrm>
            <a:off x="9964867" y="1895619"/>
            <a:ext cx="5058218" cy="4557205"/>
          </a:xfrm>
          <a:prstGeom prst="rect">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val="0"/>
              </a:ext>
            </a:extLst>
          </a:blip>
          <a:srcRect l="4870" r="1377"/>
          <a:stretch>
            <a:fillRect/>
          </a:stretch>
        </p:blipFill>
        <p:spPr>
          <a:xfrm>
            <a:off x="4983213" y="1905492"/>
            <a:ext cx="5060032" cy="4566586"/>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xmlns="" val="0"/>
              </a:ext>
            </a:extLst>
          </a:blip>
          <a:srcRect l="4548" r="1526"/>
          <a:stretch>
            <a:fillRect/>
          </a:stretch>
        </p:blipFill>
        <p:spPr>
          <a:xfrm>
            <a:off x="2564" y="1909157"/>
            <a:ext cx="5060033" cy="4558144"/>
          </a:xfrm>
          <a:prstGeom prst="rect">
            <a:avLst/>
          </a:prstGeom>
        </p:spPr>
      </p:pic>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a:xfrm>
            <a:off x="2566" y="5384701"/>
            <a:ext cx="946578" cy="1080931"/>
          </a:xfrm>
          <a:prstGeom prst="rect">
            <a:avLst/>
          </a:prstGeom>
        </p:spPr>
      </p:pic>
      <p:sp>
        <p:nvSpPr>
          <p:cNvPr id="6" name="矩形 5"/>
          <p:cNvSpPr/>
          <p:nvPr/>
        </p:nvSpPr>
        <p:spPr>
          <a:xfrm>
            <a:off x="8238" y="1382684"/>
            <a:ext cx="5054359" cy="526473"/>
          </a:xfrm>
          <a:prstGeom prst="rect">
            <a:avLst/>
          </a:prstGeom>
          <a:solidFill>
            <a:srgbClr val="90B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整体游览路径示意</a:t>
            </a:r>
          </a:p>
        </p:txBody>
      </p:sp>
      <p:sp>
        <p:nvSpPr>
          <p:cNvPr id="15" name="矩形 14"/>
          <p:cNvSpPr/>
          <p:nvPr/>
        </p:nvSpPr>
        <p:spPr>
          <a:xfrm>
            <a:off x="5009339" y="1382685"/>
            <a:ext cx="5060033" cy="526473"/>
          </a:xfrm>
          <a:prstGeom prst="rect">
            <a:avLst/>
          </a:prstGeom>
          <a:solidFill>
            <a:srgbClr val="5B8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整体功能分区示意</a:t>
            </a:r>
          </a:p>
        </p:txBody>
      </p:sp>
      <p:sp>
        <p:nvSpPr>
          <p:cNvPr id="16" name="矩形 15"/>
          <p:cNvSpPr/>
          <p:nvPr/>
        </p:nvSpPr>
        <p:spPr>
          <a:xfrm>
            <a:off x="10061537" y="1382684"/>
            <a:ext cx="5060032" cy="526473"/>
          </a:xfrm>
          <a:prstGeom prst="rect">
            <a:avLst/>
          </a:prstGeom>
          <a:solidFill>
            <a:srgbClr val="375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整体景观结构示意</a:t>
            </a:r>
          </a:p>
        </p:txBody>
      </p:sp>
      <p:pic>
        <p:nvPicPr>
          <p:cNvPr id="10" name="图片 9"/>
          <p:cNvPicPr>
            <a:picLocks noChangeAspect="1"/>
          </p:cNvPicPr>
          <p:nvPr/>
        </p:nvPicPr>
        <p:blipFill rotWithShape="1">
          <a:blip r:embed="rId8" cstate="print">
            <a:extLst>
              <a:ext uri="{28A0092B-C50C-407E-A947-70E740481C1C}">
                <a14:useLocalDpi xmlns:a14="http://schemas.microsoft.com/office/drawing/2010/main" xmlns="" val="0"/>
              </a:ext>
            </a:extLst>
          </a:blip>
          <a:srcRect l="6074" t="76213" r="74094" b="6226"/>
          <a:stretch>
            <a:fillRect/>
          </a:stretch>
        </p:blipFill>
        <p:spPr>
          <a:xfrm>
            <a:off x="10108332" y="5606569"/>
            <a:ext cx="1068398" cy="800471"/>
          </a:xfrm>
          <a:prstGeom prst="rect">
            <a:avLst/>
          </a:prstGeom>
        </p:spPr>
      </p:pic>
      <p:sp>
        <p:nvSpPr>
          <p:cNvPr id="20" name="文本框 20"/>
          <p:cNvSpPr txBox="1"/>
          <p:nvPr/>
        </p:nvSpPr>
        <p:spPr>
          <a:xfrm>
            <a:off x="2565" y="6587028"/>
            <a:ext cx="5006773" cy="499624"/>
          </a:xfrm>
          <a:prstGeom prst="rect">
            <a:avLst/>
          </a:prstGeom>
          <a:noFill/>
        </p:spPr>
        <p:txBody>
          <a:bodyPr wrap="square" rtlCol="0">
            <a:spAutoFit/>
          </a:bodyPr>
          <a:lstStyle/>
          <a:p>
            <a:pPr algn="ct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整体游览路径长度</a:t>
            </a:r>
          </a:p>
        </p:txBody>
      </p:sp>
      <p:graphicFrame>
        <p:nvGraphicFramePr>
          <p:cNvPr id="23" name="表格 23"/>
          <p:cNvGraphicFramePr>
            <a:graphicFrameLocks noGrp="1"/>
          </p:cNvGraphicFramePr>
          <p:nvPr>
            <p:custDataLst>
              <p:tags r:id="rId1"/>
            </p:custDataLst>
          </p:nvPr>
        </p:nvGraphicFramePr>
        <p:xfrm>
          <a:off x="195044" y="7289513"/>
          <a:ext cx="4716165" cy="3240264"/>
        </p:xfrm>
        <a:graphic>
          <a:graphicData uri="http://schemas.openxmlformats.org/drawingml/2006/table">
            <a:tbl>
              <a:tblPr firstRow="1" bandRow="1">
                <a:tableStyleId>{5C22544A-7EE6-4342-B048-85BDC9FD1C3A}</a:tableStyleId>
              </a:tblPr>
              <a:tblGrid>
                <a:gridCol w="3067980"/>
                <a:gridCol w="1648185"/>
              </a:tblGrid>
              <a:tr h="540044">
                <a:tc>
                  <a:txBody>
                    <a:bodyPr/>
                    <a:lstStyle/>
                    <a:p>
                      <a:pPr marL="0" algn="ctr" defTabSz="1425575" rtl="0" eaLnBrk="1" latinLnBrk="0" hangingPunct="1"/>
                      <a:r>
                        <a:rPr lang="zh-CN" altLang="en-US" sz="1800" b="1" kern="1200" dirty="0">
                          <a:solidFill>
                            <a:schemeClr val="lt1"/>
                          </a:solidFill>
                          <a:latin typeface="微软雅黑" panose="020B0503020204020204" pitchFamily="34" charset="-122"/>
                          <a:ea typeface="微软雅黑" panose="020B0503020204020204" pitchFamily="34" charset="-122"/>
                          <a:cs typeface="+mn-cs"/>
                        </a:rPr>
                        <a:t>游览路径分类</a:t>
                      </a:r>
                    </a:p>
                  </a:txBody>
                  <a:tcPr anchor="ctr">
                    <a:solidFill>
                      <a:srgbClr val="90BBD2"/>
                    </a:solidFill>
                  </a:tcPr>
                </a:tc>
                <a:tc>
                  <a:txBody>
                    <a:bodyPr/>
                    <a:lstStyle/>
                    <a:p>
                      <a:pPr algn="ctr"/>
                      <a:r>
                        <a:rPr lang="zh-CN" altLang="en-US" sz="1800" b="1" kern="1200" dirty="0">
                          <a:solidFill>
                            <a:schemeClr val="lt1"/>
                          </a:solidFill>
                          <a:latin typeface="微软雅黑" panose="020B0503020204020204" pitchFamily="34" charset="-122"/>
                          <a:ea typeface="微软雅黑" panose="020B0503020204020204" pitchFamily="34" charset="-122"/>
                          <a:cs typeface="+mn-cs"/>
                        </a:rPr>
                        <a:t>长度（</a:t>
                      </a:r>
                      <a:r>
                        <a:rPr lang="en-US" altLang="zh-CN" sz="1800" b="1" kern="1200" dirty="0">
                          <a:solidFill>
                            <a:schemeClr val="lt1"/>
                          </a:solidFill>
                          <a:latin typeface="微软雅黑" panose="020B0503020204020204" pitchFamily="34" charset="-122"/>
                          <a:ea typeface="微软雅黑" panose="020B0503020204020204" pitchFamily="34" charset="-122"/>
                          <a:cs typeface="+mn-cs"/>
                        </a:rPr>
                        <a:t>m</a:t>
                      </a:r>
                      <a:r>
                        <a:rPr lang="zh-CN" altLang="en-US" sz="1800" b="1" kern="1200" dirty="0">
                          <a:solidFill>
                            <a:schemeClr val="lt1"/>
                          </a:solidFill>
                          <a:latin typeface="微软雅黑" panose="020B0503020204020204" pitchFamily="34" charset="-122"/>
                          <a:ea typeface="微软雅黑" panose="020B0503020204020204" pitchFamily="34" charset="-122"/>
                          <a:cs typeface="+mn-cs"/>
                        </a:rPr>
                        <a:t>）</a:t>
                      </a:r>
                    </a:p>
                  </a:txBody>
                  <a:tcPr anchor="ctr">
                    <a:solidFill>
                      <a:srgbClr val="90BBD2"/>
                    </a:solidFill>
                  </a:tcPr>
                </a:tc>
              </a:tr>
              <a:tr h="540044">
                <a:tc>
                  <a:txBody>
                    <a:body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主要游览路径</a:t>
                      </a:r>
                    </a:p>
                  </a:txBody>
                  <a:tcPr anchor="ctr">
                    <a:solidFill>
                      <a:schemeClr val="bg1">
                        <a:lumMod val="95000"/>
                      </a:schemeClr>
                    </a:solidFill>
                  </a:tcPr>
                </a:tc>
                <a:tc>
                  <a:txBody>
                    <a:bodyPr/>
                    <a:lstStyle/>
                    <a:p>
                      <a:pPr algn="ctr"/>
                      <a:r>
                        <a:rPr lang="en-US" altLang="zh-CN" sz="1800" dirty="0">
                          <a:latin typeface="微软雅黑" panose="020B0503020204020204" pitchFamily="34" charset="-122"/>
                          <a:ea typeface="微软雅黑" panose="020B0503020204020204" pitchFamily="34" charset="-122"/>
                        </a:rPr>
                        <a:t>9093</a:t>
                      </a:r>
                      <a:endParaRPr lang="zh-CN" altLang="en-US" sz="1800" dirty="0">
                        <a:latin typeface="微软雅黑" panose="020B0503020204020204" pitchFamily="34" charset="-122"/>
                        <a:ea typeface="微软雅黑" panose="020B0503020204020204" pitchFamily="34" charset="-122"/>
                      </a:endParaRPr>
                    </a:p>
                  </a:txBody>
                  <a:tcPr anchor="ctr">
                    <a:solidFill>
                      <a:schemeClr val="bg1">
                        <a:lumMod val="95000"/>
                      </a:schemeClr>
                    </a:solidFill>
                  </a:tcPr>
                </a:tc>
              </a:tr>
              <a:tr h="540044">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次要游览路径</a:t>
                      </a:r>
                    </a:p>
                  </a:txBody>
                  <a:tcPr anchor="ctr">
                    <a:solidFill>
                      <a:schemeClr val="bg1">
                        <a:lumMod val="95000"/>
                      </a:schemeClr>
                    </a:solidFill>
                  </a:tcPr>
                </a:tc>
                <a:tc>
                  <a:txBody>
                    <a:bodyPr/>
                    <a:lstStyle/>
                    <a:p>
                      <a:pPr marL="0" algn="ctr" defTabSz="1425575" rtl="0" eaLnBrk="1" latinLnBrk="0" hangingPunct="1"/>
                      <a:r>
                        <a:rPr lang="en-US" altLang="zh-CN" sz="1800" kern="1200" dirty="0">
                          <a:solidFill>
                            <a:schemeClr val="dk1"/>
                          </a:solidFill>
                          <a:latin typeface="微软雅黑" panose="020B0503020204020204" pitchFamily="34" charset="-122"/>
                          <a:ea typeface="微软雅黑" panose="020B0503020204020204" pitchFamily="34" charset="-122"/>
                          <a:cs typeface="+mn-cs"/>
                        </a:rPr>
                        <a:t>4945</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540044">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北环游览线</a:t>
                      </a:r>
                    </a:p>
                  </a:txBody>
                  <a:tcPr anchor="ctr">
                    <a:solidFill>
                      <a:schemeClr val="bg1">
                        <a:lumMod val="95000"/>
                      </a:schemeClr>
                    </a:solidFill>
                  </a:tcPr>
                </a:tc>
                <a:tc>
                  <a:txBody>
                    <a:bodyPr/>
                    <a:lstStyle/>
                    <a:p>
                      <a:pPr marL="0" algn="ctr" defTabSz="1425575" rtl="0" eaLnBrk="1" latinLnBrk="0" hangingPunct="1"/>
                      <a:r>
                        <a:rPr lang="en-US" altLang="zh-CN" sz="1800" kern="1200" dirty="0">
                          <a:solidFill>
                            <a:schemeClr val="dk1"/>
                          </a:solidFill>
                          <a:latin typeface="微软雅黑" panose="020B0503020204020204" pitchFamily="34" charset="-122"/>
                          <a:ea typeface="微软雅黑" panose="020B0503020204020204" pitchFamily="34" charset="-122"/>
                          <a:cs typeface="+mn-cs"/>
                        </a:rPr>
                        <a:t>2796</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540044">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东游览线</a:t>
                      </a:r>
                    </a:p>
                  </a:txBody>
                  <a:tcPr anchor="ctr">
                    <a:solidFill>
                      <a:schemeClr val="bg1">
                        <a:lumMod val="95000"/>
                      </a:schemeClr>
                    </a:solidFill>
                  </a:tcPr>
                </a:tc>
                <a:tc>
                  <a:txBody>
                    <a:bodyPr/>
                    <a:lstStyle/>
                    <a:p>
                      <a:pPr marL="0" algn="ctr" defTabSz="1425575" rtl="0" eaLnBrk="1" latinLnBrk="0" hangingPunct="1"/>
                      <a:r>
                        <a:rPr lang="en-US" altLang="zh-CN" sz="1800" kern="1200" dirty="0">
                          <a:solidFill>
                            <a:schemeClr val="dk1"/>
                          </a:solidFill>
                          <a:latin typeface="微软雅黑" panose="020B0503020204020204" pitchFamily="34" charset="-122"/>
                          <a:ea typeface="微软雅黑" panose="020B0503020204020204" pitchFamily="34" charset="-122"/>
                          <a:cs typeface="+mn-cs"/>
                        </a:rPr>
                        <a:t>2754</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540044">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西游览线</a:t>
                      </a:r>
                    </a:p>
                  </a:txBody>
                  <a:tcPr anchor="ctr">
                    <a:solidFill>
                      <a:schemeClr val="bg1">
                        <a:lumMod val="95000"/>
                      </a:schemeClr>
                    </a:solidFill>
                  </a:tcPr>
                </a:tc>
                <a:tc>
                  <a:txBody>
                    <a:bodyPr/>
                    <a:lstStyle/>
                    <a:p>
                      <a:pPr marL="0" marR="0" lvl="0" indent="0" algn="ctr" defTabSz="1425575" rtl="0" eaLnBrk="1" fontAlgn="auto" latinLnBrk="0" hangingPunct="1">
                        <a:lnSpc>
                          <a:spcPct val="100000"/>
                        </a:lnSpc>
                        <a:spcBef>
                          <a:spcPts val="0"/>
                        </a:spcBef>
                        <a:spcAft>
                          <a:spcPts val="0"/>
                        </a:spcAft>
                        <a:buClrTx/>
                        <a:buSzTx/>
                        <a:buFontTx/>
                        <a:buNone/>
                        <a:defRPr/>
                      </a:pPr>
                      <a:r>
                        <a:rPr lang="en-US" altLang="zh-CN" sz="1800" kern="1200" dirty="0">
                          <a:solidFill>
                            <a:schemeClr val="dk1"/>
                          </a:solidFill>
                          <a:latin typeface="微软雅黑" panose="020B0503020204020204" pitchFamily="34" charset="-122"/>
                          <a:ea typeface="微软雅黑" panose="020B0503020204020204" pitchFamily="34" charset="-122"/>
                          <a:cs typeface="+mn-cs"/>
                        </a:rPr>
                        <a:t>1420</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bl>
          </a:graphicData>
        </a:graphic>
      </p:graphicFrame>
      <p:sp>
        <p:nvSpPr>
          <p:cNvPr id="25" name="矩形 24"/>
          <p:cNvSpPr/>
          <p:nvPr/>
        </p:nvSpPr>
        <p:spPr>
          <a:xfrm>
            <a:off x="195047" y="6628593"/>
            <a:ext cx="4716164" cy="526473"/>
          </a:xfrm>
          <a:prstGeom prst="rect">
            <a:avLst/>
          </a:prstGeom>
          <a:noFill/>
          <a:ln w="22225">
            <a:solidFill>
              <a:srgbClr val="90B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26" name="文本框 20"/>
          <p:cNvSpPr txBox="1"/>
          <p:nvPr/>
        </p:nvSpPr>
        <p:spPr>
          <a:xfrm>
            <a:off x="4952305" y="6587026"/>
            <a:ext cx="5006773" cy="499624"/>
          </a:xfrm>
          <a:prstGeom prst="rect">
            <a:avLst/>
          </a:prstGeom>
          <a:noFill/>
        </p:spPr>
        <p:txBody>
          <a:bodyPr wrap="square" rtlCol="0">
            <a:spAutoFit/>
          </a:bodyPr>
          <a:lstStyle/>
          <a:p>
            <a:pPr algn="ctr">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整体功能分区面积</a:t>
            </a:r>
          </a:p>
        </p:txBody>
      </p:sp>
      <p:sp>
        <p:nvSpPr>
          <p:cNvPr id="28" name="矩形 27"/>
          <p:cNvSpPr/>
          <p:nvPr/>
        </p:nvSpPr>
        <p:spPr>
          <a:xfrm>
            <a:off x="5155964" y="6628595"/>
            <a:ext cx="4716164" cy="526473"/>
          </a:xfrm>
          <a:prstGeom prst="rect">
            <a:avLst/>
          </a:prstGeom>
          <a:noFill/>
          <a:ln w="22225">
            <a:solidFill>
              <a:srgbClr val="5B8D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10581885" y="6691772"/>
            <a:ext cx="4278398"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“一环两线、双核、一带、多点“</a:t>
            </a:r>
          </a:p>
        </p:txBody>
      </p:sp>
      <p:sp>
        <p:nvSpPr>
          <p:cNvPr id="33" name="矩形 32"/>
          <p:cNvSpPr/>
          <p:nvPr/>
        </p:nvSpPr>
        <p:spPr>
          <a:xfrm>
            <a:off x="10105704" y="6633378"/>
            <a:ext cx="4716164" cy="526473"/>
          </a:xfrm>
          <a:prstGeom prst="rect">
            <a:avLst/>
          </a:prstGeom>
          <a:noFill/>
          <a:ln w="22225">
            <a:solidFill>
              <a:srgbClr val="375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4" name="文本框 17"/>
          <p:cNvSpPr txBox="1"/>
          <p:nvPr/>
        </p:nvSpPr>
        <p:spPr>
          <a:xfrm>
            <a:off x="186808" y="348326"/>
            <a:ext cx="7079673" cy="424732"/>
          </a:xfrm>
          <a:prstGeom prst="rect">
            <a:avLst/>
          </a:prstGeom>
          <a:noFill/>
        </p:spPr>
        <p:txBody>
          <a:bodyPr wrap="square" rtlCol="0">
            <a:spAutoFit/>
          </a:bodyPr>
          <a:lstStyle/>
          <a:p>
            <a:pPr>
              <a:lnSpc>
                <a:spcPct val="12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graphicFrame>
        <p:nvGraphicFramePr>
          <p:cNvPr id="2" name="表格 23"/>
          <p:cNvGraphicFramePr>
            <a:graphicFrameLocks noGrp="1"/>
          </p:cNvGraphicFramePr>
          <p:nvPr>
            <p:custDataLst>
              <p:tags r:id="rId2"/>
            </p:custDataLst>
          </p:nvPr>
        </p:nvGraphicFramePr>
        <p:xfrm>
          <a:off x="5144784" y="7289511"/>
          <a:ext cx="4716166" cy="3240265"/>
        </p:xfrm>
        <a:graphic>
          <a:graphicData uri="http://schemas.openxmlformats.org/drawingml/2006/table">
            <a:tbl>
              <a:tblPr firstRow="1" bandRow="1">
                <a:tableStyleId>{5C22544A-7EE6-4342-B048-85BDC9FD1C3A}</a:tableStyleId>
              </a:tblPr>
              <a:tblGrid>
                <a:gridCol w="3067981"/>
                <a:gridCol w="1648185"/>
              </a:tblGrid>
              <a:tr h="462895">
                <a:tc>
                  <a:txBody>
                    <a:bodyPr/>
                    <a:lstStyle/>
                    <a:p>
                      <a:pPr marL="0" algn="ctr" defTabSz="1425575" rtl="0" eaLnBrk="1" latinLnBrk="0" hangingPunct="1"/>
                      <a:r>
                        <a:rPr lang="zh-CN" altLang="en-US" sz="1800" b="1" kern="1200" dirty="0">
                          <a:solidFill>
                            <a:schemeClr val="lt1"/>
                          </a:solidFill>
                          <a:latin typeface="微软雅黑" panose="020B0503020204020204" pitchFamily="34" charset="-122"/>
                          <a:ea typeface="微软雅黑" panose="020B0503020204020204" pitchFamily="34" charset="-122"/>
                          <a:cs typeface="+mn-cs"/>
                        </a:rPr>
                        <a:t>功能分区名称</a:t>
                      </a:r>
                    </a:p>
                  </a:txBody>
                  <a:tcPr anchor="ctr">
                    <a:solidFill>
                      <a:srgbClr val="5B8D9F"/>
                    </a:solidFill>
                  </a:tcPr>
                </a:tc>
                <a:tc>
                  <a:txBody>
                    <a:bodyPr/>
                    <a:lstStyle/>
                    <a:p>
                      <a:pPr algn="ctr"/>
                      <a:r>
                        <a:rPr lang="zh-CN" altLang="en-US" sz="1800" dirty="0">
                          <a:latin typeface="微软雅黑" panose="020B0503020204020204" pitchFamily="34" charset="-122"/>
                          <a:ea typeface="微软雅黑" panose="020B0503020204020204" pitchFamily="34" charset="-122"/>
                        </a:rPr>
                        <a:t>面积（万㎡）</a:t>
                      </a:r>
                    </a:p>
                  </a:txBody>
                  <a:tcPr anchor="ctr">
                    <a:solidFill>
                      <a:srgbClr val="5B8D9F"/>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花博会主要展示区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10.86</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生态区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35.50</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入口区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11.40</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展园区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95.44</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景园区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22.55</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r h="462895">
                <a:tc>
                  <a:txBody>
                    <a:bodyPr/>
                    <a:lstStyle/>
                    <a:p>
                      <a:pPr marL="0" algn="ctr" defTabSz="1425575" rtl="0" eaLnBrk="1" latinLnBrk="0" hangingPunct="1"/>
                      <a:r>
                        <a:rPr lang="zh-CN" altLang="en-US" sz="1800" b="1"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湖泊观览区</a:t>
                      </a:r>
                    </a:p>
                  </a:txBody>
                  <a:tcPr anchor="ctr">
                    <a:solidFill>
                      <a:schemeClr val="bg1">
                        <a:lumMod val="95000"/>
                      </a:schemeClr>
                    </a:solidFill>
                  </a:tcPr>
                </a:tc>
                <a:tc>
                  <a:txBody>
                    <a:bodyPr/>
                    <a:lstStyle/>
                    <a:p>
                      <a:pPr algn="ctr"/>
                      <a:r>
                        <a:rPr lang="en-US" altLang="zh-CN" sz="1800" kern="1200" dirty="0">
                          <a:solidFill>
                            <a:schemeClr val="dk1"/>
                          </a:solidFill>
                          <a:latin typeface="微软雅黑" panose="020B0503020204020204" pitchFamily="34" charset="-122"/>
                          <a:ea typeface="微软雅黑" panose="020B0503020204020204" pitchFamily="34" charset="-122"/>
                          <a:cs typeface="+mn-cs"/>
                        </a:rPr>
                        <a:t>48.84</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nchor="ctr">
                    <a:solidFill>
                      <a:schemeClr val="bg1">
                        <a:lumMod val="95000"/>
                      </a:schemeClr>
                    </a:solidFill>
                  </a:tcPr>
                </a:tc>
              </a:tr>
            </a:tbl>
          </a:graphicData>
        </a:graphic>
      </p:graphicFrame>
      <p:sp>
        <p:nvSpPr>
          <p:cNvPr id="22" name="文本框 20"/>
          <p:cNvSpPr txBox="1"/>
          <p:nvPr/>
        </p:nvSpPr>
        <p:spPr>
          <a:xfrm>
            <a:off x="10779839" y="7748010"/>
            <a:ext cx="3882490" cy="2323265"/>
          </a:xfrm>
          <a:prstGeom prst="rect">
            <a:avLst/>
          </a:prstGeom>
          <a:noFill/>
        </p:spPr>
        <p:txBody>
          <a:bodyPr wrap="square" rtlCol="0">
            <a:spAutoFit/>
          </a:bodyPr>
          <a:lstStyle/>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一环：</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沿湖特色展示园区环线</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两线：</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东西方的两</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条观览休闲线路</a:t>
            </a:r>
          </a:p>
          <a:p>
            <a:pPr>
              <a:lnSpc>
                <a:spcPct val="150000"/>
              </a:lnSpc>
              <a:spcBef>
                <a:spcPts val="600"/>
              </a:spcBef>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双核：</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综合主展核、双城特展核</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endParaRPr>
          </a:p>
          <a:p>
            <a:pPr>
              <a:lnSpc>
                <a:spcPct val="150000"/>
              </a:lnSpc>
              <a:spcBef>
                <a:spcPts val="600"/>
              </a:spcBef>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一带：</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rPr>
              <a:t>山城家园展示带</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cs typeface="思源黑体 CN ExtraLight" panose="020B0200000000000000" charset="-122"/>
              <a:sym typeface="+mn-ea"/>
            </a:endParaRP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多点：</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园区展示与互动点位</a:t>
            </a:r>
          </a:p>
        </p:txBody>
      </p:sp>
      <p:sp>
        <p:nvSpPr>
          <p:cNvPr id="27" name="矩形 26"/>
          <p:cNvSpPr/>
          <p:nvPr/>
        </p:nvSpPr>
        <p:spPr>
          <a:xfrm>
            <a:off x="186808" y="848236"/>
            <a:ext cx="322199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总体布局规划分析图</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1" y="1418626"/>
            <a:ext cx="6024580" cy="5097385"/>
          </a:xfrm>
          <a:prstGeom prst="rect">
            <a:avLst/>
          </a:prstGeom>
        </p:spPr>
      </p:pic>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71449" y="6506171"/>
            <a:ext cx="5853131" cy="707886"/>
          </a:xfrm>
          <a:prstGeom prst="rect">
            <a:avLst/>
          </a:prstGeom>
          <a:noFill/>
        </p:spPr>
        <p:txBody>
          <a:bodyPr wrap="square" rtlCol="0">
            <a:spAutoFit/>
          </a:bodyPr>
          <a:lstStyle/>
          <a:p>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40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一环两线</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、双核、一带、多点</a:t>
            </a:r>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353669" y="7214057"/>
            <a:ext cx="5172414" cy="1599733"/>
          </a:xfrm>
          <a:prstGeom prst="rect">
            <a:avLst/>
          </a:prstGeom>
          <a:noFill/>
        </p:spPr>
        <p:txBody>
          <a:bodyPr wrap="square" rtlCol="0">
            <a:spAutoFit/>
          </a:bodyPr>
          <a:lstStyle/>
          <a:p>
            <a:pPr>
              <a:lnSpc>
                <a:spcPct val="120000"/>
              </a:lnSpc>
            </a:pPr>
            <a:r>
              <a:rPr lang="en-US" altLang="zh-CN"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沿湖特色展示园区环线</a:t>
            </a:r>
            <a:endParaRPr lang="en-US" altLang="zh-CN"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0000"/>
              </a:lnSpc>
            </a:pPr>
            <a:r>
              <a:rPr lang="en-US" altLang="zh-CN"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东西方的两条观览休闲线路</a:t>
            </a:r>
            <a:endParaRPr lang="en-US" altLang="zh-CN"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nSpc>
                <a:spcPct val="120000"/>
              </a:lnSpc>
            </a:pPr>
            <a:endParaRPr lang="en-US" altLang="zh-CN" sz="2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文本框 27"/>
          <p:cNvSpPr txBox="1"/>
          <p:nvPr/>
        </p:nvSpPr>
        <p:spPr>
          <a:xfrm>
            <a:off x="2871916" y="3967977"/>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荟萃园展区</a:t>
            </a:r>
          </a:p>
          <a:p>
            <a:endParaRPr lang="zh-CN" altLang="en-US" sz="1200" dirty="0">
              <a:ln w="3175" cap="rnd" cmpd="dbl">
                <a:solidFill>
                  <a:schemeClr val="bg1"/>
                </a:solidFill>
                <a:prstDash val="solid"/>
              </a:ln>
              <a:solidFill>
                <a:srgbClr val="58666F"/>
              </a:solidFill>
            </a:endParaRPr>
          </a:p>
        </p:txBody>
      </p:sp>
      <p:sp>
        <p:nvSpPr>
          <p:cNvPr id="29" name="文本框 28"/>
          <p:cNvSpPr txBox="1"/>
          <p:nvPr/>
        </p:nvSpPr>
        <p:spPr>
          <a:xfrm>
            <a:off x="2794004" y="2628755"/>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巴渝园展区</a:t>
            </a:r>
          </a:p>
          <a:p>
            <a:endParaRPr lang="zh-CN" altLang="en-US" sz="1200" dirty="0">
              <a:ln w="3175" cap="rnd" cmpd="dbl">
                <a:solidFill>
                  <a:schemeClr val="bg1"/>
                </a:solidFill>
                <a:prstDash val="solid"/>
              </a:ln>
              <a:solidFill>
                <a:srgbClr val="58666F"/>
              </a:solidFill>
            </a:endParaRPr>
          </a:p>
        </p:txBody>
      </p:sp>
      <p:sp>
        <p:nvSpPr>
          <p:cNvPr id="32" name="文本框 31"/>
          <p:cNvSpPr txBox="1"/>
          <p:nvPr/>
        </p:nvSpPr>
        <p:spPr>
          <a:xfrm>
            <a:off x="4252873" y="3432331"/>
            <a:ext cx="100297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青山茅庐</a:t>
            </a:r>
            <a:endParaRPr lang="zh-CN" altLang="en-US" sz="1200" dirty="0">
              <a:ln w="3175" cap="rnd" cmpd="dbl">
                <a:solidFill>
                  <a:schemeClr val="bg1"/>
                </a:solidFill>
                <a:prstDash val="solid"/>
              </a:ln>
              <a:solidFill>
                <a:srgbClr val="58666F"/>
              </a:solidFill>
            </a:endParaRPr>
          </a:p>
        </p:txBody>
      </p:sp>
      <p:sp>
        <p:nvSpPr>
          <p:cNvPr id="33" name="文本框 32"/>
          <p:cNvSpPr txBox="1"/>
          <p:nvPr/>
        </p:nvSpPr>
        <p:spPr>
          <a:xfrm>
            <a:off x="1274053" y="3950011"/>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endParaRPr lang="zh-CN" altLang="en-US" sz="1200" dirty="0">
              <a:ln w="3175" cap="rnd" cmpd="dbl">
                <a:solidFill>
                  <a:schemeClr val="bg1"/>
                </a:solidFill>
                <a:prstDash val="solid"/>
              </a:ln>
              <a:solidFill>
                <a:srgbClr val="58666F"/>
              </a:solidFill>
            </a:endParaRPr>
          </a:p>
        </p:txBody>
      </p:sp>
      <p:sp>
        <p:nvSpPr>
          <p:cNvPr id="26" name="文本框 17"/>
          <p:cNvSpPr txBox="1"/>
          <p:nvPr/>
        </p:nvSpPr>
        <p:spPr>
          <a:xfrm>
            <a:off x="186808" y="348326"/>
            <a:ext cx="7079673" cy="424732"/>
          </a:xfrm>
          <a:prstGeom prst="rect">
            <a:avLst/>
          </a:prstGeom>
          <a:noFill/>
        </p:spPr>
        <p:txBody>
          <a:bodyPr wrap="square" rtlCol="0">
            <a:spAutoFit/>
          </a:bodyPr>
          <a:lstStyle/>
          <a:p>
            <a:pPr>
              <a:lnSpc>
                <a:spcPct val="12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sp>
        <p:nvSpPr>
          <p:cNvPr id="25" name="文本框 20"/>
          <p:cNvSpPr txBox="1"/>
          <p:nvPr/>
        </p:nvSpPr>
        <p:spPr>
          <a:xfrm>
            <a:off x="2041261" y="5237486"/>
            <a:ext cx="3882490" cy="1310487"/>
          </a:xfrm>
          <a:prstGeom prst="rect">
            <a:avLst/>
          </a:prstGeom>
          <a:noFill/>
        </p:spPr>
        <p:txBody>
          <a:bodyPr wrap="square" rtlCol="0">
            <a:spAutoFit/>
          </a:bodyPr>
          <a:lstStyle/>
          <a:p>
            <a:pPr algn="r">
              <a:lnSpc>
                <a:spcPct val="120000"/>
              </a:lnSpc>
            </a:pP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串联</a:t>
            </a:r>
            <a:endParaRPr lang="en-US" altLang="zh-CN" sz="4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联系园区重要节点 </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7" name="文本框 20"/>
          <p:cNvSpPr txBox="1"/>
          <p:nvPr/>
        </p:nvSpPr>
        <p:spPr>
          <a:xfrm>
            <a:off x="418465" y="8333740"/>
            <a:ext cx="5505450" cy="1476375"/>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沿湖串联巴渝园、龙景书院、荟萃园等景点，构建绿色、多样的环线氛围，以花博会标识装点道路上的基础设施，丰富游客环线路途感受。</a:t>
            </a:r>
          </a:p>
        </p:txBody>
      </p:sp>
      <p:sp>
        <p:nvSpPr>
          <p:cNvPr id="30" name="矩形 29"/>
          <p:cNvSpPr/>
          <p:nvPr/>
        </p:nvSpPr>
        <p:spPr>
          <a:xfrm>
            <a:off x="6089008" y="5823895"/>
            <a:ext cx="9028908" cy="589926"/>
          </a:xfrm>
          <a:prstGeom prst="rect">
            <a:avLst/>
          </a:prstGeom>
          <a:solidFill>
            <a:srgbClr val="F1F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090442" y="1512121"/>
            <a:ext cx="9028908" cy="589926"/>
          </a:xfrm>
          <a:prstGeom prst="rect">
            <a:avLst/>
          </a:prstGeom>
          <a:solidFill>
            <a:srgbClr val="F1F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20"/>
          <p:cNvSpPr txBox="1"/>
          <p:nvPr/>
        </p:nvSpPr>
        <p:spPr>
          <a:xfrm>
            <a:off x="6453052" y="1209123"/>
            <a:ext cx="8399417" cy="954107"/>
          </a:xfrm>
          <a:prstGeom prst="rect">
            <a:avLst/>
          </a:prstGeom>
          <a:noFill/>
        </p:spPr>
        <p:txBody>
          <a:bodyPr wrap="square" rtlCol="0">
            <a:spAutoFit/>
          </a:bodyPr>
          <a:lstStyle/>
          <a:p>
            <a:pPr algn="r">
              <a:lnSpc>
                <a:spcPct val="200000"/>
              </a:lnSpc>
            </a:pPr>
            <a:r>
              <a:rPr lang="zh-CN" altLang="en-US"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串联多个园林展区</a:t>
            </a:r>
            <a:r>
              <a:rPr lang="en-US" altLang="zh-CN"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深入交流、健康环保</a:t>
            </a:r>
          </a:p>
        </p:txBody>
      </p:sp>
      <p:sp>
        <p:nvSpPr>
          <p:cNvPr id="35" name="文本框 20"/>
          <p:cNvSpPr txBox="1"/>
          <p:nvPr/>
        </p:nvSpPr>
        <p:spPr>
          <a:xfrm>
            <a:off x="6191794" y="5529227"/>
            <a:ext cx="8673737" cy="954107"/>
          </a:xfrm>
          <a:prstGeom prst="rect">
            <a:avLst/>
          </a:prstGeom>
          <a:noFill/>
        </p:spPr>
        <p:txBody>
          <a:bodyPr wrap="square" rtlCol="0">
            <a:spAutoFit/>
          </a:bodyPr>
          <a:lstStyle/>
          <a:p>
            <a:pPr lvl="0" algn="r">
              <a:lnSpc>
                <a:spcPct val="200000"/>
              </a:lnSpc>
            </a:pPr>
            <a:r>
              <a:rPr lang="zh-CN" altLang="en-US"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连接各互动点位</a:t>
            </a:r>
            <a:r>
              <a:rPr lang="en-US" altLang="zh-CN" sz="1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绿色休闲、持续互动</a:t>
            </a:r>
          </a:p>
        </p:txBody>
      </p:sp>
      <p:pic>
        <p:nvPicPr>
          <p:cNvPr id="36" name="图片 3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494017" y="6517669"/>
            <a:ext cx="4625332" cy="3136802"/>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76988" y="6517669"/>
            <a:ext cx="2352602" cy="3136802"/>
          </a:xfrm>
          <a:prstGeom prst="rect">
            <a:avLst/>
          </a:prstGeom>
        </p:spPr>
      </p:pic>
      <p:pic>
        <p:nvPicPr>
          <p:cNvPr id="42" name="图片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409053" y="2214263"/>
            <a:ext cx="4728226" cy="3134639"/>
          </a:xfrm>
          <a:prstGeom prst="rect">
            <a:avLst/>
          </a:prstGeom>
        </p:spPr>
      </p:pic>
      <p:pic>
        <p:nvPicPr>
          <p:cNvPr id="44" name="图片 43"/>
          <p:cNvPicPr>
            <a:picLocks noChangeAspect="1"/>
          </p:cNvPicPr>
          <p:nvPr/>
        </p:nvPicPr>
        <p:blipFill rotWithShape="1">
          <a:blip r:embed="rId6" cstate="print">
            <a:extLst>
              <a:ext uri="{28A0092B-C50C-407E-A947-70E740481C1C}">
                <a14:useLocalDpi xmlns:a14="http://schemas.microsoft.com/office/drawing/2010/main" xmlns="" val="0"/>
              </a:ext>
            </a:extLst>
          </a:blip>
          <a:srcRect l="41074" t="-3594" r="17019" b="-13230"/>
          <a:stretch>
            <a:fillRect/>
          </a:stretch>
        </p:blipFill>
        <p:spPr>
          <a:xfrm>
            <a:off x="6096904" y="6515272"/>
            <a:ext cx="1915657" cy="3535535"/>
          </a:xfrm>
          <a:prstGeom prst="rect">
            <a:avLst/>
          </a:prstGeom>
        </p:spPr>
      </p:pic>
      <p:pic>
        <p:nvPicPr>
          <p:cNvPr id="45" name="图片 44"/>
          <p:cNvPicPr>
            <a:picLocks noChangeAspect="1"/>
          </p:cNvPicPr>
          <p:nvPr/>
        </p:nvPicPr>
        <p:blipFill rotWithShape="1">
          <a:blip r:embed="rId7" cstate="print">
            <a:extLst>
              <a:ext uri="{28A0092B-C50C-407E-A947-70E740481C1C}">
                <a14:useLocalDpi xmlns:a14="http://schemas.microsoft.com/office/drawing/2010/main" xmlns="" val="0"/>
              </a:ext>
            </a:extLst>
          </a:blip>
          <a:srcRect l="7250" t="-110" r="2772" b="110"/>
          <a:stretch>
            <a:fillRect/>
          </a:stretch>
        </p:blipFill>
        <p:spPr>
          <a:xfrm>
            <a:off x="6096904" y="2193454"/>
            <a:ext cx="4265702" cy="3143007"/>
          </a:xfrm>
          <a:prstGeom prst="rect">
            <a:avLst/>
          </a:prstGeom>
        </p:spPr>
      </p:pic>
      <p:sp>
        <p:nvSpPr>
          <p:cNvPr id="46" name="矩形 45"/>
          <p:cNvSpPr/>
          <p:nvPr/>
        </p:nvSpPr>
        <p:spPr>
          <a:xfrm>
            <a:off x="182880" y="825623"/>
            <a:ext cx="5029200" cy="46166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一环两线</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规划要点及意向图</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0" y="1355535"/>
            <a:ext cx="5982970" cy="5062179"/>
          </a:xfrm>
          <a:prstGeom prst="rect">
            <a:avLst/>
          </a:prstGeom>
        </p:spPr>
      </p:pic>
      <p:sp>
        <p:nvSpPr>
          <p:cNvPr id="42" name="矩形 41"/>
          <p:cNvSpPr/>
          <p:nvPr/>
        </p:nvSpPr>
        <p:spPr>
          <a:xfrm>
            <a:off x="6085340" y="5260659"/>
            <a:ext cx="9028908" cy="589926"/>
          </a:xfrm>
          <a:prstGeom prst="rect">
            <a:avLst/>
          </a:prstGeom>
          <a:solidFill>
            <a:srgbClr val="C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p:cNvSpPr/>
          <p:nvPr/>
        </p:nvSpPr>
        <p:spPr>
          <a:xfrm>
            <a:off x="6102223" y="2013660"/>
            <a:ext cx="9028908" cy="589926"/>
          </a:xfrm>
          <a:prstGeom prst="rect">
            <a:avLst/>
          </a:prstGeom>
          <a:solidFill>
            <a:srgbClr val="C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0"/>
          <p:cNvSpPr txBox="1"/>
          <p:nvPr/>
        </p:nvSpPr>
        <p:spPr>
          <a:xfrm>
            <a:off x="369403" y="7291479"/>
            <a:ext cx="5505453" cy="565604"/>
          </a:xfrm>
          <a:prstGeom prst="rect">
            <a:avLst/>
          </a:prstGeom>
          <a:noFill/>
        </p:spPr>
        <p:txBody>
          <a:bodyPr wrap="square" rtlCol="0">
            <a:spAutoFit/>
          </a:bodyPr>
          <a:lstStyle/>
          <a:p>
            <a:pPr>
              <a:lnSpc>
                <a:spcPct val="120000"/>
              </a:lnSpc>
            </a:pPr>
            <a:r>
              <a:rPr lang="en-US" altLang="zh-CN" sz="2800" b="1" dirty="0">
                <a:solidFill>
                  <a:srgbClr val="C2525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rgbClr val="C2525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综合主展核、双城特展核</a:t>
            </a:r>
            <a:endParaRPr lang="en-US" altLang="zh-CN" sz="2800" b="1" dirty="0">
              <a:solidFill>
                <a:srgbClr val="C2525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文本框 20"/>
          <p:cNvSpPr txBox="1"/>
          <p:nvPr/>
        </p:nvSpPr>
        <p:spPr>
          <a:xfrm>
            <a:off x="6530575" y="1756435"/>
            <a:ext cx="8427604" cy="824136"/>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综合主展核</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多元主题展示空间</a:t>
            </a:r>
          </a:p>
        </p:txBody>
      </p:sp>
      <p:sp>
        <p:nvSpPr>
          <p:cNvPr id="37" name="文本框 20"/>
          <p:cNvSpPr txBox="1"/>
          <p:nvPr/>
        </p:nvSpPr>
        <p:spPr>
          <a:xfrm>
            <a:off x="6577176" y="5026449"/>
            <a:ext cx="8427604" cy="824136"/>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双城特展核</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川渝特色展示区</a:t>
            </a:r>
          </a:p>
        </p:txBody>
      </p:sp>
      <p:sp>
        <p:nvSpPr>
          <p:cNvPr id="27" name="文本框 26"/>
          <p:cNvSpPr txBox="1"/>
          <p:nvPr/>
        </p:nvSpPr>
        <p:spPr>
          <a:xfrm>
            <a:off x="716888" y="2754601"/>
            <a:ext cx="1287616"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7C2220"/>
                </a:solidFill>
                <a:latin typeface="微软雅黑" panose="020B0503020204020204" pitchFamily="34" charset="-122"/>
                <a:ea typeface="微软雅黑" panose="020B0503020204020204" pitchFamily="34" charset="-122"/>
              </a:rPr>
              <a:t>双城特展核</a:t>
            </a:r>
          </a:p>
        </p:txBody>
      </p:sp>
      <p:sp>
        <p:nvSpPr>
          <p:cNvPr id="35" name="文本框 34"/>
          <p:cNvSpPr txBox="1"/>
          <p:nvPr/>
        </p:nvSpPr>
        <p:spPr>
          <a:xfrm>
            <a:off x="3272103" y="1863283"/>
            <a:ext cx="1287616"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7C2220"/>
                </a:solidFill>
                <a:latin typeface="微软雅黑" panose="020B0503020204020204" pitchFamily="34" charset="-122"/>
                <a:ea typeface="微软雅黑" panose="020B0503020204020204" pitchFamily="34" charset="-122"/>
              </a:rPr>
              <a:t>综合主展核</a:t>
            </a:r>
          </a:p>
        </p:txBody>
      </p:sp>
      <p:pic>
        <p:nvPicPr>
          <p:cNvPr id="44" name="Picture 4" descr="C:\Users\admin\Desktop\建造节\6c71ac39b932624b222cde1b31102cce_1242cc38dad9436a80bb9d56936113e9.jpe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5340" y="5933246"/>
            <a:ext cx="2884187" cy="2249526"/>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7" descr="C:\Users\admin\Desktop\建造节\e030702efef85f0eb5b4e7961e12b517_7f6dafc3218442f0aa9709bb2276208e.jpe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3675"/>
          <a:stretch>
            <a:fillRect/>
          </a:stretch>
        </p:blipFill>
        <p:spPr bwMode="auto">
          <a:xfrm>
            <a:off x="9020078" y="5922554"/>
            <a:ext cx="2308759" cy="2268663"/>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5" descr="C:\Users\admin\Desktop\建造节\f844b948062ea9f64f4a14f9e4403405_d5817c129c9e400b8a836e495b1e7b9e.jpe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15750"/>
          <a:stretch>
            <a:fillRect/>
          </a:stretch>
        </p:blipFill>
        <p:spPr bwMode="auto">
          <a:xfrm>
            <a:off x="11388529" y="5933706"/>
            <a:ext cx="3740051" cy="2257511"/>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图片 4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812772" y="2685872"/>
            <a:ext cx="3315808" cy="2211715"/>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111240" y="2691747"/>
            <a:ext cx="3635873" cy="2205840"/>
          </a:xfrm>
          <a:prstGeom prst="rect">
            <a:avLst/>
          </a:prstGeom>
        </p:spPr>
      </p:pic>
      <p:pic>
        <p:nvPicPr>
          <p:cNvPr id="7" name="图片 6"/>
          <p:cNvPicPr>
            <a:picLocks noChangeAspect="1"/>
          </p:cNvPicPr>
          <p:nvPr/>
        </p:nvPicPr>
        <p:blipFill rotWithShape="1">
          <a:blip r:embed="rId8" cstate="print">
            <a:extLst>
              <a:ext uri="{28A0092B-C50C-407E-A947-70E740481C1C}">
                <a14:useLocalDpi xmlns:a14="http://schemas.microsoft.com/office/drawing/2010/main" xmlns="" val="0"/>
              </a:ext>
            </a:extLst>
          </a:blip>
          <a:srcRect l="33259" t="-892" r="18127" b="892"/>
          <a:stretch>
            <a:fillRect/>
          </a:stretch>
        </p:blipFill>
        <p:spPr>
          <a:xfrm>
            <a:off x="6099672" y="2732448"/>
            <a:ext cx="1949198" cy="2165139"/>
          </a:xfrm>
          <a:prstGeom prst="rect">
            <a:avLst/>
          </a:prstGeom>
        </p:spPr>
      </p:pic>
      <p:sp>
        <p:nvSpPr>
          <p:cNvPr id="49" name="文本框 20"/>
          <p:cNvSpPr txBox="1"/>
          <p:nvPr/>
        </p:nvSpPr>
        <p:spPr>
          <a:xfrm>
            <a:off x="369403" y="8224718"/>
            <a:ext cx="5658796" cy="1884618"/>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着力于花博会特色展示核心区，从展示八大主题的综合主展核，到展示川渝风貌文化的双城特展核，全面展现重庆和成都的城市与公园、花卉的艺术魅力，展现美好生活场景。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17"/>
          <p:cNvSpPr txBox="1"/>
          <p:nvPr/>
        </p:nvSpPr>
        <p:spPr>
          <a:xfrm>
            <a:off x="186808" y="348326"/>
            <a:ext cx="7079673" cy="424732"/>
          </a:xfrm>
          <a:prstGeom prst="rect">
            <a:avLst/>
          </a:prstGeom>
          <a:noFill/>
        </p:spPr>
        <p:txBody>
          <a:bodyPr wrap="square" rtlCol="0">
            <a:spAutoFit/>
          </a:bodyPr>
          <a:lstStyle/>
          <a:p>
            <a:pPr>
              <a:lnSpc>
                <a:spcPct val="12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sp>
        <p:nvSpPr>
          <p:cNvPr id="25" name="文本框 20"/>
          <p:cNvSpPr txBox="1"/>
          <p:nvPr/>
        </p:nvSpPr>
        <p:spPr>
          <a:xfrm>
            <a:off x="1050059" y="5300007"/>
            <a:ext cx="4932747" cy="1310487"/>
          </a:xfrm>
          <a:prstGeom prst="rect">
            <a:avLst/>
          </a:prstGeom>
          <a:noFill/>
        </p:spPr>
        <p:txBody>
          <a:bodyPr wrap="square" rtlCol="0">
            <a:spAutoFit/>
          </a:bodyPr>
          <a:lstStyle/>
          <a:p>
            <a:pPr algn="r">
              <a:lnSpc>
                <a:spcPct val="120000"/>
              </a:lnSpc>
            </a:pP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展览</a:t>
            </a:r>
            <a:endParaRPr lang="en-US" altLang="zh-CN" sz="4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主要游览与展示区</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3" name="文本框 22"/>
          <p:cNvSpPr txBox="1"/>
          <p:nvPr/>
        </p:nvSpPr>
        <p:spPr>
          <a:xfrm>
            <a:off x="171450" y="6547737"/>
            <a:ext cx="5505453" cy="707886"/>
          </a:xfrm>
          <a:prstGeom prst="rect">
            <a:avLst/>
          </a:prstGeom>
          <a:noFill/>
        </p:spPr>
        <p:txBody>
          <a:bodyPr wrap="square" rtlCol="0">
            <a:spAutoFit/>
          </a:bodyPr>
          <a:lstStyle/>
          <a:p>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一环两线、</a:t>
            </a:r>
            <a:r>
              <a:rPr lang="zh-CN" altLang="en-US" sz="4000" b="1" dirty="0">
                <a:solidFill>
                  <a:srgbClr val="C2525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双核</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、一带、多点 </a:t>
            </a:r>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 name="矩形 1"/>
          <p:cNvSpPr/>
          <p:nvPr/>
        </p:nvSpPr>
        <p:spPr>
          <a:xfrm>
            <a:off x="37234" y="825623"/>
            <a:ext cx="5106266" cy="46166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双核</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规划要点及意向图</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0" y="1371590"/>
            <a:ext cx="5967948" cy="5049470"/>
          </a:xfrm>
          <a:prstGeom prst="rect">
            <a:avLst/>
          </a:prstGeom>
        </p:spPr>
      </p:pic>
      <p:sp>
        <p:nvSpPr>
          <p:cNvPr id="4" name="矩形 3"/>
          <p:cNvSpPr/>
          <p:nvPr/>
        </p:nvSpPr>
        <p:spPr>
          <a:xfrm>
            <a:off x="6061127" y="1653933"/>
            <a:ext cx="9028908" cy="589926"/>
          </a:xfrm>
          <a:prstGeom prst="rect">
            <a:avLst/>
          </a:prstGeom>
          <a:solidFill>
            <a:srgbClr val="66C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40884" y="6607187"/>
            <a:ext cx="5703406" cy="707886"/>
          </a:xfrm>
          <a:prstGeom prst="rect">
            <a:avLst/>
          </a:prstGeom>
          <a:noFill/>
        </p:spPr>
        <p:txBody>
          <a:bodyPr wrap="square" rtlCol="0">
            <a:spAutoFit/>
          </a:bodyPr>
          <a:lstStyle/>
          <a:p>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一环两线、双核、</a:t>
            </a:r>
            <a:r>
              <a:rPr lang="zh-CN" altLang="en-US" sz="4000" b="1" dirty="0">
                <a:solidFill>
                  <a:srgbClr val="60C9D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一带、</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多点</a:t>
            </a:r>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438838" y="7063579"/>
            <a:ext cx="5505452" cy="824136"/>
          </a:xfrm>
          <a:prstGeom prst="rect">
            <a:avLst/>
          </a:prstGeom>
          <a:noFill/>
        </p:spPr>
        <p:txBody>
          <a:bodyPr wrap="square" rtlCol="0">
            <a:spAutoFit/>
          </a:bodyPr>
          <a:lstStyle/>
          <a:p>
            <a:pPr>
              <a:lnSpc>
                <a:spcPct val="200000"/>
              </a:lnSpc>
            </a:pPr>
            <a:r>
              <a:rPr lang="en-US" altLang="zh-CN" sz="2800" b="1" dirty="0">
                <a:solidFill>
                  <a:srgbClr val="60C9D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rgbClr val="60C9D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山城家园展示带</a:t>
            </a:r>
            <a:endParaRPr lang="en-US" altLang="zh-CN" sz="2800" b="1" dirty="0">
              <a:solidFill>
                <a:srgbClr val="60C9D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文本框 20"/>
          <p:cNvSpPr txBox="1"/>
          <p:nvPr/>
        </p:nvSpPr>
        <p:spPr>
          <a:xfrm>
            <a:off x="6626341" y="1402163"/>
            <a:ext cx="8317568" cy="954107"/>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山城生活展示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街景创作</a:t>
            </a:r>
          </a:p>
        </p:txBody>
      </p:sp>
      <p:sp>
        <p:nvSpPr>
          <p:cNvPr id="30" name="文本框 29"/>
          <p:cNvSpPr txBox="1"/>
          <p:nvPr/>
        </p:nvSpPr>
        <p:spPr>
          <a:xfrm>
            <a:off x="758613" y="2712403"/>
            <a:ext cx="1287616"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7C2220"/>
                </a:solidFill>
                <a:latin typeface="微软雅黑" panose="020B0503020204020204" pitchFamily="34" charset="-122"/>
                <a:ea typeface="微软雅黑" panose="020B0503020204020204" pitchFamily="34" charset="-122"/>
              </a:rPr>
              <a:t>山城家园展示带</a:t>
            </a:r>
          </a:p>
        </p:txBody>
      </p:sp>
      <p:pic>
        <p:nvPicPr>
          <p:cNvPr id="35" name="图片 34"/>
          <p:cNvPicPr>
            <a:picLocks noChangeAspect="1"/>
          </p:cNvPicPr>
          <p:nvPr/>
        </p:nvPicPr>
        <p:blipFill rotWithShape="1">
          <a:blip r:embed="rId3" cstate="print">
            <a:extLst>
              <a:ext uri="{28A0092B-C50C-407E-A947-70E740481C1C}">
                <a14:useLocalDpi xmlns:a14="http://schemas.microsoft.com/office/drawing/2010/main" xmlns="" val="0"/>
              </a:ext>
            </a:extLst>
          </a:blip>
          <a:srcRect l="11176" r="2192"/>
          <a:stretch>
            <a:fillRect/>
          </a:stretch>
        </p:blipFill>
        <p:spPr>
          <a:xfrm>
            <a:off x="11064837" y="2391572"/>
            <a:ext cx="4073400" cy="3134639"/>
          </a:xfrm>
          <a:prstGeom prst="rect">
            <a:avLst/>
          </a:prstGeom>
        </p:spPr>
      </p:pic>
      <p:pic>
        <p:nvPicPr>
          <p:cNvPr id="38" name="图片 37"/>
          <p:cNvPicPr>
            <a:picLocks noChangeAspect="1"/>
          </p:cNvPicPr>
          <p:nvPr/>
        </p:nvPicPr>
        <p:blipFill rotWithShape="1">
          <a:blip r:embed="rId4" cstate="print">
            <a:extLst>
              <a:ext uri="{28A0092B-C50C-407E-A947-70E740481C1C}">
                <a14:useLocalDpi xmlns:a14="http://schemas.microsoft.com/office/drawing/2010/main" xmlns="" val="0"/>
              </a:ext>
            </a:extLst>
          </a:blip>
          <a:srcRect b="2724"/>
          <a:stretch>
            <a:fillRect/>
          </a:stretch>
        </p:blipFill>
        <p:spPr>
          <a:xfrm>
            <a:off x="8581022" y="2373940"/>
            <a:ext cx="2428753" cy="3150108"/>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xmlns="" val="0"/>
              </a:ext>
            </a:extLst>
          </a:blip>
          <a:srcRect t="9622" b="3514"/>
          <a:stretch>
            <a:fillRect/>
          </a:stretch>
        </p:blipFill>
        <p:spPr>
          <a:xfrm>
            <a:off x="6110762" y="2395860"/>
            <a:ext cx="2400825" cy="3128188"/>
          </a:xfrm>
          <a:prstGeom prst="rect">
            <a:avLst/>
          </a:prstGeom>
        </p:spPr>
      </p:pic>
      <p:sp>
        <p:nvSpPr>
          <p:cNvPr id="42" name="文本框 20"/>
          <p:cNvSpPr txBox="1"/>
          <p:nvPr/>
        </p:nvSpPr>
        <p:spPr>
          <a:xfrm>
            <a:off x="266435" y="7897269"/>
            <a:ext cx="5756038" cy="1422954"/>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展示山城特色花卉造景与特殊坡坎崖种植技术，向游人展览山城特色，并沿线公共空间进行街景创作。</a:t>
            </a:r>
          </a:p>
        </p:txBody>
      </p:sp>
      <p:sp>
        <p:nvSpPr>
          <p:cNvPr id="26" name="文本框 17"/>
          <p:cNvSpPr txBox="1"/>
          <p:nvPr/>
        </p:nvSpPr>
        <p:spPr>
          <a:xfrm>
            <a:off x="186808" y="348326"/>
            <a:ext cx="7079673" cy="424732"/>
          </a:xfrm>
          <a:prstGeom prst="rect">
            <a:avLst/>
          </a:prstGeom>
          <a:noFill/>
        </p:spPr>
        <p:txBody>
          <a:bodyPr wrap="square" rtlCol="0">
            <a:spAutoFit/>
          </a:bodyPr>
          <a:lstStyle/>
          <a:p>
            <a:pPr>
              <a:lnSpc>
                <a:spcPct val="12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sp>
        <p:nvSpPr>
          <p:cNvPr id="25" name="文本框 20"/>
          <p:cNvSpPr txBox="1"/>
          <p:nvPr/>
        </p:nvSpPr>
        <p:spPr>
          <a:xfrm>
            <a:off x="1032498" y="5322627"/>
            <a:ext cx="4932747" cy="1310487"/>
          </a:xfrm>
          <a:prstGeom prst="rect">
            <a:avLst/>
          </a:prstGeom>
          <a:noFill/>
        </p:spPr>
        <p:txBody>
          <a:bodyPr wrap="square" rtlCol="0">
            <a:spAutoFit/>
          </a:bodyPr>
          <a:lstStyle/>
          <a:p>
            <a:pPr algn="r">
              <a:lnSpc>
                <a:spcPct val="120000"/>
              </a:lnSpc>
            </a:pP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维系</a:t>
            </a:r>
            <a:endParaRPr lang="en-US" altLang="zh-CN" sz="4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联合综合主展区与双城特展核</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8" name="矩形 27"/>
          <p:cNvSpPr/>
          <p:nvPr/>
        </p:nvSpPr>
        <p:spPr>
          <a:xfrm>
            <a:off x="6090674" y="5776186"/>
            <a:ext cx="9028908" cy="589926"/>
          </a:xfrm>
          <a:prstGeom prst="rect">
            <a:avLst/>
          </a:prstGeom>
          <a:solidFill>
            <a:srgbClr val="66C0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0"/>
          <p:cNvSpPr txBox="1"/>
          <p:nvPr/>
        </p:nvSpPr>
        <p:spPr>
          <a:xfrm>
            <a:off x="6521577" y="5524048"/>
            <a:ext cx="8427604" cy="824136"/>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山城家园展示核</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重庆区县特色花境展示区</a:t>
            </a:r>
          </a:p>
        </p:txBody>
      </p:sp>
      <p:pic>
        <p:nvPicPr>
          <p:cNvPr id="31" name="图片 3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090674" y="6444349"/>
            <a:ext cx="3363078" cy="2245166"/>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9513183" y="6447463"/>
            <a:ext cx="3363078" cy="2242052"/>
          </a:xfrm>
          <a:prstGeom prst="rect">
            <a:avLst/>
          </a:prstGeom>
        </p:spPr>
      </p:pic>
      <p:pic>
        <p:nvPicPr>
          <p:cNvPr id="33" name="图片 32"/>
          <p:cNvPicPr>
            <a:picLocks noChangeAspect="1"/>
          </p:cNvPicPr>
          <p:nvPr/>
        </p:nvPicPr>
        <p:blipFill rotWithShape="1">
          <a:blip r:embed="rId8" cstate="print">
            <a:extLst>
              <a:ext uri="{28A0092B-C50C-407E-A947-70E740481C1C}">
                <a14:useLocalDpi xmlns:a14="http://schemas.microsoft.com/office/drawing/2010/main" xmlns="" val="0"/>
              </a:ext>
            </a:extLst>
          </a:blip>
          <a:srcRect l="34987"/>
          <a:stretch>
            <a:fillRect/>
          </a:stretch>
        </p:blipFill>
        <p:spPr>
          <a:xfrm>
            <a:off x="12935692" y="6441736"/>
            <a:ext cx="2186441" cy="2243245"/>
          </a:xfrm>
          <a:prstGeom prst="rect">
            <a:avLst/>
          </a:prstGeom>
        </p:spPr>
      </p:pic>
      <p:sp>
        <p:nvSpPr>
          <p:cNvPr id="36" name="矩形 35"/>
          <p:cNvSpPr/>
          <p:nvPr/>
        </p:nvSpPr>
        <p:spPr>
          <a:xfrm>
            <a:off x="-28540" y="1513923"/>
            <a:ext cx="4574540"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 </a:t>
            </a:r>
            <a:endPar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endParaRPr>
          </a:p>
        </p:txBody>
      </p:sp>
      <p:sp>
        <p:nvSpPr>
          <p:cNvPr id="2" name="矩形 1"/>
          <p:cNvSpPr/>
          <p:nvPr/>
        </p:nvSpPr>
        <p:spPr>
          <a:xfrm>
            <a:off x="37234" y="825623"/>
            <a:ext cx="5106266" cy="46166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一带</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规划要点及意向图</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40107" y="1408655"/>
            <a:ext cx="5981690" cy="5061096"/>
          </a:xfrm>
          <a:prstGeom prst="rect">
            <a:avLst/>
          </a:prstGeom>
        </p:spPr>
      </p:pic>
      <p:sp>
        <p:nvSpPr>
          <p:cNvPr id="25" name="文本框 20"/>
          <p:cNvSpPr txBox="1"/>
          <p:nvPr/>
        </p:nvSpPr>
        <p:spPr>
          <a:xfrm>
            <a:off x="964425" y="5240365"/>
            <a:ext cx="4932747" cy="1310487"/>
          </a:xfrm>
          <a:prstGeom prst="rect">
            <a:avLst/>
          </a:prstGeom>
          <a:noFill/>
        </p:spPr>
        <p:txBody>
          <a:bodyPr wrap="square" rtlCol="0">
            <a:spAutoFit/>
          </a:bodyPr>
          <a:lstStyle/>
          <a:p>
            <a:pPr algn="r">
              <a:lnSpc>
                <a:spcPct val="120000"/>
              </a:lnSpc>
            </a:pP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互动</a:t>
            </a:r>
            <a:endParaRPr lang="en-US" altLang="zh-CN" sz="4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加强游人与园区互动联系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51" name="矩形 50"/>
          <p:cNvSpPr/>
          <p:nvPr/>
        </p:nvSpPr>
        <p:spPr>
          <a:xfrm>
            <a:off x="6099725" y="1605204"/>
            <a:ext cx="3776546" cy="2568985"/>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087890" y="4669885"/>
            <a:ext cx="3776546" cy="2501171"/>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087890" y="7747923"/>
            <a:ext cx="3776546" cy="2244826"/>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3766" y="6533815"/>
            <a:ext cx="5617798" cy="707886"/>
          </a:xfrm>
          <a:prstGeom prst="rect">
            <a:avLst/>
          </a:prstGeom>
          <a:noFill/>
        </p:spPr>
        <p:txBody>
          <a:bodyPr wrap="square" rtlCol="0">
            <a:spAutoFit/>
          </a:bodyPr>
          <a:lstStyle/>
          <a:p>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rPr>
              <a:t>一环两线、双核、一带、</a:t>
            </a:r>
            <a:r>
              <a:rPr lang="zh-CN" altLang="en-US" sz="40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多点</a:t>
            </a:r>
            <a:r>
              <a:rPr lang="zh-CN" altLang="en-US" sz="2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391719" y="7161417"/>
            <a:ext cx="5505453" cy="565604"/>
          </a:xfrm>
          <a:prstGeom prst="rect">
            <a:avLst/>
          </a:prstGeom>
          <a:noFill/>
        </p:spPr>
        <p:txBody>
          <a:bodyPr wrap="square" rtlCol="0">
            <a:spAutoFit/>
          </a:bodyPr>
          <a:lstStyle/>
          <a:p>
            <a:pPr>
              <a:lnSpc>
                <a:spcPct val="120000"/>
              </a:lnSpc>
            </a:pPr>
            <a:r>
              <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园区展示与互动点位</a:t>
            </a:r>
            <a:endPar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2" name="文本框 31"/>
          <p:cNvSpPr txBox="1"/>
          <p:nvPr/>
        </p:nvSpPr>
        <p:spPr>
          <a:xfrm>
            <a:off x="4275189" y="3459975"/>
            <a:ext cx="100297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青山茅庐</a:t>
            </a:r>
            <a:endParaRPr lang="zh-CN" altLang="en-US" sz="1200" dirty="0">
              <a:ln w="3175" cap="rnd" cmpd="dbl">
                <a:solidFill>
                  <a:schemeClr val="bg1"/>
                </a:solidFill>
                <a:prstDash val="solid"/>
              </a:ln>
              <a:solidFill>
                <a:srgbClr val="58666F"/>
              </a:solidFill>
            </a:endParaRPr>
          </a:p>
        </p:txBody>
      </p:sp>
      <p:sp>
        <p:nvSpPr>
          <p:cNvPr id="33" name="文本框 32"/>
          <p:cNvSpPr txBox="1"/>
          <p:nvPr/>
        </p:nvSpPr>
        <p:spPr>
          <a:xfrm>
            <a:off x="1399873" y="3725584"/>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endParaRPr lang="zh-CN" altLang="en-US" sz="1200" dirty="0">
              <a:ln w="3175" cap="rnd" cmpd="dbl">
                <a:solidFill>
                  <a:schemeClr val="bg1"/>
                </a:solidFill>
                <a:prstDash val="solid"/>
              </a:ln>
              <a:solidFill>
                <a:srgbClr val="58666F"/>
              </a:solidFill>
            </a:endParaRPr>
          </a:p>
        </p:txBody>
      </p:sp>
      <p:sp>
        <p:nvSpPr>
          <p:cNvPr id="30" name="文本框 29"/>
          <p:cNvSpPr txBox="1"/>
          <p:nvPr/>
        </p:nvSpPr>
        <p:spPr>
          <a:xfrm>
            <a:off x="2326392" y="2462476"/>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巴渝园展区</a:t>
            </a:r>
          </a:p>
          <a:p>
            <a:endParaRPr lang="zh-CN" altLang="en-US" sz="1200" dirty="0">
              <a:ln w="3175" cap="rnd" cmpd="dbl">
                <a:solidFill>
                  <a:schemeClr val="bg1"/>
                </a:solidFill>
                <a:prstDash val="solid"/>
              </a:ln>
              <a:solidFill>
                <a:srgbClr val="58666F"/>
              </a:solidFill>
            </a:endParaRPr>
          </a:p>
        </p:txBody>
      </p:sp>
      <p:sp>
        <p:nvSpPr>
          <p:cNvPr id="40" name="文本框 39"/>
          <p:cNvSpPr txBox="1"/>
          <p:nvPr/>
        </p:nvSpPr>
        <p:spPr>
          <a:xfrm>
            <a:off x="4935210" y="3500112"/>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东入口景观区</a:t>
            </a:r>
          </a:p>
        </p:txBody>
      </p:sp>
      <p:sp>
        <p:nvSpPr>
          <p:cNvPr id="41" name="文本框 40"/>
          <p:cNvSpPr txBox="1"/>
          <p:nvPr/>
        </p:nvSpPr>
        <p:spPr>
          <a:xfrm>
            <a:off x="3984217" y="2920621"/>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运动休闲区</a:t>
            </a:r>
          </a:p>
        </p:txBody>
      </p:sp>
      <p:sp>
        <p:nvSpPr>
          <p:cNvPr id="45" name="文本框 44"/>
          <p:cNvSpPr txBox="1"/>
          <p:nvPr/>
        </p:nvSpPr>
        <p:spPr>
          <a:xfrm>
            <a:off x="879165" y="3047863"/>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卧龙石景区</a:t>
            </a:r>
          </a:p>
        </p:txBody>
      </p:sp>
      <p:sp>
        <p:nvSpPr>
          <p:cNvPr id="46" name="文本框 45"/>
          <p:cNvSpPr txBox="1"/>
          <p:nvPr/>
        </p:nvSpPr>
        <p:spPr>
          <a:xfrm>
            <a:off x="3033019" y="2729690"/>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云顶拦胜景区</a:t>
            </a:r>
          </a:p>
        </p:txBody>
      </p:sp>
      <p:sp>
        <p:nvSpPr>
          <p:cNvPr id="47" name="文本框 46"/>
          <p:cNvSpPr txBox="1"/>
          <p:nvPr/>
        </p:nvSpPr>
        <p:spPr>
          <a:xfrm>
            <a:off x="2747170" y="3425264"/>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悠园景区</a:t>
            </a:r>
          </a:p>
        </p:txBody>
      </p:sp>
      <p:sp>
        <p:nvSpPr>
          <p:cNvPr id="60" name="矩形 59"/>
          <p:cNvSpPr/>
          <p:nvPr/>
        </p:nvSpPr>
        <p:spPr>
          <a:xfrm>
            <a:off x="6087891" y="7079002"/>
            <a:ext cx="9028908" cy="58992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矩形 60"/>
          <p:cNvSpPr/>
          <p:nvPr/>
        </p:nvSpPr>
        <p:spPr>
          <a:xfrm>
            <a:off x="6087891" y="3974469"/>
            <a:ext cx="9028908" cy="58992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6090442" y="898184"/>
            <a:ext cx="9028908" cy="58992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文本框 20"/>
          <p:cNvSpPr txBox="1"/>
          <p:nvPr/>
        </p:nvSpPr>
        <p:spPr>
          <a:xfrm>
            <a:off x="6436658" y="640959"/>
            <a:ext cx="8509739" cy="824136"/>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岭南园林、西部园林、江南园林、巴渝园展区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自然教育嘉年华</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4" name="文本框 20"/>
          <p:cNvSpPr txBox="1"/>
          <p:nvPr/>
        </p:nvSpPr>
        <p:spPr>
          <a:xfrm>
            <a:off x="7040718" y="3722331"/>
            <a:ext cx="7905680" cy="824136"/>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卧龙石、云顶拦胜、悠园、入口景观区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文化艺术体验活动</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5" name="文本框 20"/>
          <p:cNvSpPr txBox="1"/>
          <p:nvPr/>
        </p:nvSpPr>
        <p:spPr>
          <a:xfrm>
            <a:off x="7101651" y="6844792"/>
            <a:ext cx="7905680" cy="824136"/>
          </a:xfrm>
          <a:prstGeom prst="rect">
            <a:avLst/>
          </a:prstGeom>
          <a:noFill/>
        </p:spPr>
        <p:txBody>
          <a:bodyPr wrap="square" rtlCol="0">
            <a:spAutoFit/>
          </a:bodyPr>
          <a:lstStyle/>
          <a:p>
            <a:pPr lvl="0"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运动休闲区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环保艺术</a:t>
            </a:r>
            <a:r>
              <a:rPr lang="zh-CN" altLang="en-US" sz="2800" b="1" dirty="0">
                <a:solidFill>
                  <a:schemeClr val="bg1"/>
                </a:solidFill>
                <a:latin typeface="微软雅黑" panose="020B0503020204020204" pitchFamily="34" charset="-122"/>
                <a:ea typeface="微软雅黑" panose="020B0503020204020204" pitchFamily="34" charset="-122"/>
              </a:rPr>
              <a:t>、健康理念</a:t>
            </a:r>
            <a:r>
              <a:rPr lang="zh-CN" altLang="zh-CN" sz="2800" b="1" dirty="0">
                <a:solidFill>
                  <a:schemeClr val="bg1"/>
                </a:solidFill>
                <a:latin typeface="微软雅黑" panose="020B0503020204020204" pitchFamily="34" charset="-122"/>
                <a:ea typeface="微软雅黑" panose="020B0503020204020204" pitchFamily="34" charset="-122"/>
              </a:rPr>
              <a:t>作品</a:t>
            </a:r>
            <a:r>
              <a:rPr lang="zh-CN" altLang="en-US" sz="2800" b="1" dirty="0">
                <a:solidFill>
                  <a:schemeClr val="bg1"/>
                </a:solidFill>
                <a:latin typeface="微软雅黑" panose="020B0503020204020204" pitchFamily="34" charset="-122"/>
                <a:ea typeface="微软雅黑" panose="020B0503020204020204" pitchFamily="34" charset="-122"/>
              </a:rPr>
              <a:t>展示</a:t>
            </a:r>
          </a:p>
        </p:txBody>
      </p:sp>
      <p:sp>
        <p:nvSpPr>
          <p:cNvPr id="77" name="文本框 20"/>
          <p:cNvSpPr txBox="1"/>
          <p:nvPr/>
        </p:nvSpPr>
        <p:spPr>
          <a:xfrm>
            <a:off x="369403" y="8563043"/>
            <a:ext cx="5505452" cy="1422954"/>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在园博园原有各展园的基础上增加互动活动与花博会主题设施置入，增强人们的互动交往，让市民享受惬意、休闲，打造健康休闲之所。</a:t>
            </a:r>
          </a:p>
        </p:txBody>
      </p:sp>
      <p:sp>
        <p:nvSpPr>
          <p:cNvPr id="48" name="文本框 20"/>
          <p:cNvSpPr txBox="1"/>
          <p:nvPr/>
        </p:nvSpPr>
        <p:spPr>
          <a:xfrm>
            <a:off x="6079823" y="1554720"/>
            <a:ext cx="2621215" cy="170540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根据展园特点，对特有花卉进行展示解说</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花卉分类科普</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花卉音乐节</a:t>
            </a:r>
          </a:p>
        </p:txBody>
      </p:sp>
      <p:sp>
        <p:nvSpPr>
          <p:cNvPr id="52" name="文本框 20"/>
          <p:cNvSpPr txBox="1"/>
          <p:nvPr/>
        </p:nvSpPr>
        <p:spPr>
          <a:xfrm>
            <a:off x="6074056" y="4656789"/>
            <a:ext cx="2621215" cy="170540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插花表演</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双城特色花境展示</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手工盆栽</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DIY</a:t>
            </a: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花展艺术作品解析</a:t>
            </a:r>
          </a:p>
        </p:txBody>
      </p:sp>
      <p:sp>
        <p:nvSpPr>
          <p:cNvPr id="53" name="文本框 20"/>
          <p:cNvSpPr txBox="1"/>
          <p:nvPr/>
        </p:nvSpPr>
        <p:spPr>
          <a:xfrm>
            <a:off x="6073810" y="7747923"/>
            <a:ext cx="2621215" cy="212090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家庭或园林废弃物</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DIY</a:t>
            </a:r>
          </a:p>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植物堆肥知识讲座</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环保知识讲座</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活动</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植物标本制作活动</a:t>
            </a:r>
          </a:p>
        </p:txBody>
      </p:sp>
      <p:sp>
        <p:nvSpPr>
          <p:cNvPr id="54" name="文本框 17"/>
          <p:cNvSpPr txBox="1"/>
          <p:nvPr/>
        </p:nvSpPr>
        <p:spPr>
          <a:xfrm>
            <a:off x="186808" y="348326"/>
            <a:ext cx="7079673" cy="424732"/>
          </a:xfrm>
          <a:prstGeom prst="rect">
            <a:avLst/>
          </a:prstGeom>
          <a:noFill/>
        </p:spPr>
        <p:txBody>
          <a:bodyPr wrap="square" rtlCol="0">
            <a:spAutoFit/>
          </a:bodyPr>
          <a:lstStyle/>
          <a:p>
            <a:pPr>
              <a:lnSpc>
                <a:spcPct val="12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总体规划</a:t>
            </a: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l="1" t="16328" r="31431" b="13935"/>
          <a:stretch>
            <a:fillRect/>
          </a:stretch>
        </p:blipFill>
        <p:spPr>
          <a:xfrm>
            <a:off x="8980078" y="1575136"/>
            <a:ext cx="3686957" cy="2338218"/>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xmlns="" val="0"/>
              </a:ext>
            </a:extLst>
          </a:blip>
          <a:srcRect t="16090" b="1231"/>
          <a:stretch>
            <a:fillRect/>
          </a:stretch>
        </p:blipFill>
        <p:spPr>
          <a:xfrm>
            <a:off x="12705135" y="1575136"/>
            <a:ext cx="2449764" cy="2326186"/>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000790" y="7742039"/>
            <a:ext cx="3248179" cy="2449127"/>
          </a:xfrm>
          <a:prstGeom prst="rect">
            <a:avLst/>
          </a:prstGeom>
        </p:spPr>
      </p:pic>
      <p:pic>
        <p:nvPicPr>
          <p:cNvPr id="27" name="图片 26"/>
          <p:cNvPicPr>
            <a:picLocks noChangeAspect="1"/>
          </p:cNvPicPr>
          <p:nvPr/>
        </p:nvPicPr>
        <p:blipFill rotWithShape="1">
          <a:blip r:embed="rId6" cstate="print">
            <a:extLst>
              <a:ext uri="{28A0092B-C50C-407E-A947-70E740481C1C}">
                <a14:useLocalDpi xmlns:a14="http://schemas.microsoft.com/office/drawing/2010/main" xmlns="" val="0"/>
              </a:ext>
            </a:extLst>
          </a:blip>
          <a:srcRect l="17230"/>
          <a:stretch>
            <a:fillRect/>
          </a:stretch>
        </p:blipFill>
        <p:spPr>
          <a:xfrm>
            <a:off x="12208834" y="4645161"/>
            <a:ext cx="2892725" cy="2341581"/>
          </a:xfrm>
          <a:prstGeom prst="rect">
            <a:avLst/>
          </a:prstGeom>
        </p:spPr>
      </p:pic>
      <p:pic>
        <p:nvPicPr>
          <p:cNvPr id="34" name="图片 33"/>
          <p:cNvPicPr>
            <a:picLocks noChangeAspect="1"/>
          </p:cNvPicPr>
          <p:nvPr/>
        </p:nvPicPr>
        <p:blipFill rotWithShape="1">
          <a:blip r:embed="rId7" cstate="print">
            <a:extLst>
              <a:ext uri="{28A0092B-C50C-407E-A947-70E740481C1C}">
                <a14:useLocalDpi xmlns:a14="http://schemas.microsoft.com/office/drawing/2010/main" xmlns="" val="0"/>
              </a:ext>
            </a:extLst>
          </a:blip>
          <a:srcRect l="9599" r="26057" b="16006"/>
          <a:stretch>
            <a:fillRect/>
          </a:stretch>
        </p:blipFill>
        <p:spPr>
          <a:xfrm>
            <a:off x="12314282" y="7748911"/>
            <a:ext cx="2802517" cy="2442255"/>
          </a:xfrm>
          <a:prstGeom prst="rect">
            <a:avLst/>
          </a:prstGeom>
        </p:spPr>
      </p:pic>
      <p:pic>
        <p:nvPicPr>
          <p:cNvPr id="39" name="图片 38"/>
          <p:cNvPicPr>
            <a:picLocks noChangeAspect="1"/>
          </p:cNvPicPr>
          <p:nvPr/>
        </p:nvPicPr>
        <p:blipFill rotWithShape="1">
          <a:blip r:embed="rId8" cstate="print">
            <a:extLst>
              <a:ext uri="{28A0092B-C50C-407E-A947-70E740481C1C}">
                <a14:useLocalDpi xmlns:a14="http://schemas.microsoft.com/office/drawing/2010/main" xmlns="" val="0"/>
              </a:ext>
            </a:extLst>
          </a:blip>
          <a:srcRect l="21318" r="3382" b="7695"/>
          <a:stretch>
            <a:fillRect/>
          </a:stretch>
        </p:blipFill>
        <p:spPr>
          <a:xfrm>
            <a:off x="8980079" y="4620439"/>
            <a:ext cx="3189061" cy="2392466"/>
          </a:xfrm>
          <a:prstGeom prst="rect">
            <a:avLst/>
          </a:prstGeom>
        </p:spPr>
      </p:pic>
      <p:sp>
        <p:nvSpPr>
          <p:cNvPr id="55" name="文本框 54"/>
          <p:cNvSpPr txBox="1"/>
          <p:nvPr/>
        </p:nvSpPr>
        <p:spPr>
          <a:xfrm>
            <a:off x="2747169" y="1819364"/>
            <a:ext cx="166703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街景展示互动区</a:t>
            </a:r>
          </a:p>
        </p:txBody>
      </p:sp>
      <p:sp>
        <p:nvSpPr>
          <p:cNvPr id="56" name="文本框 55"/>
          <p:cNvSpPr txBox="1"/>
          <p:nvPr/>
        </p:nvSpPr>
        <p:spPr>
          <a:xfrm>
            <a:off x="560120" y="1809413"/>
            <a:ext cx="166703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湿地观览互动区</a:t>
            </a:r>
          </a:p>
        </p:txBody>
      </p:sp>
      <p:sp>
        <p:nvSpPr>
          <p:cNvPr id="2" name="矩形 1"/>
          <p:cNvSpPr/>
          <p:nvPr/>
        </p:nvSpPr>
        <p:spPr>
          <a:xfrm>
            <a:off x="37234" y="825623"/>
            <a:ext cx="5106266" cy="830997"/>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多点</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规划要点及意向图</a:t>
            </a:r>
          </a:p>
          <a:p>
            <a:endPar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3388659" y="3509682"/>
            <a:ext cx="9076765"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617257" y="5002306"/>
            <a:ext cx="9036424"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专项规划</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07</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E:\各届重庆花博会\多点结构.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6808" y="1901938"/>
            <a:ext cx="10275004" cy="8522222"/>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主要展区分布图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31775" y="389890"/>
            <a:ext cx="561467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主要展区分布图</a:t>
            </a:r>
          </a:p>
        </p:txBody>
      </p:sp>
      <p:sp>
        <p:nvSpPr>
          <p:cNvPr id="2" name="TextBox 1"/>
          <p:cNvSpPr txBox="1"/>
          <p:nvPr/>
        </p:nvSpPr>
        <p:spPr>
          <a:xfrm>
            <a:off x="10697210" y="958010"/>
            <a:ext cx="4136390" cy="4293483"/>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区域统计</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（包含展区附属建筑、绿地与道路）</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custDataLst>
              <p:tags r:id="rId1"/>
            </p:custDataLst>
          </p:nvPr>
        </p:nvGraphicFramePr>
        <p:xfrm>
          <a:off x="10646230" y="2129246"/>
          <a:ext cx="4180112" cy="7996390"/>
        </p:xfrm>
        <a:graphic>
          <a:graphicData uri="http://schemas.openxmlformats.org/drawingml/2006/table">
            <a:tbl>
              <a:tblPr firstRow="1" bandRow="1">
                <a:tableStyleId>{F5AB1C69-6EDB-4FF4-983F-18BD219EF322}</a:tableStyleId>
              </a:tblPr>
              <a:tblGrid>
                <a:gridCol w="429947"/>
                <a:gridCol w="1614899"/>
                <a:gridCol w="857041"/>
                <a:gridCol w="1278225"/>
              </a:tblGrid>
              <a:tr h="584135">
                <a:tc>
                  <a:txBody>
                    <a:bodyPr/>
                    <a:lstStyle/>
                    <a:p>
                      <a:pPr algn="ctr"/>
                      <a:r>
                        <a:rPr lang="zh-CN" altLang="en-US" sz="1200" kern="1200" dirty="0">
                          <a:latin typeface="微软雅黑" panose="020B0503020204020204" pitchFamily="34" charset="-122"/>
                          <a:ea typeface="微软雅黑" panose="020B0503020204020204" pitchFamily="34" charset="-122"/>
                        </a:rPr>
                        <a:t>展区</a:t>
                      </a:r>
                      <a:endPar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200" kern="1200" dirty="0">
                          <a:latin typeface="微软雅黑" panose="020B0503020204020204" pitchFamily="34" charset="-122"/>
                          <a:ea typeface="微软雅黑" panose="020B0503020204020204" pitchFamily="34" charset="-122"/>
                        </a:rPr>
                        <a:t>展园</a:t>
                      </a:r>
                      <a:endPar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面积</a:t>
                      </a:r>
                    </a:p>
                  </a:txBody>
                  <a:tcPr anchor="ctr"/>
                </a:tc>
                <a:tc>
                  <a:txBody>
                    <a:bodyPr/>
                    <a:lstStyle/>
                    <a:p>
                      <a:pPr algn="ctr"/>
                      <a:r>
                        <a:rPr lang="zh-CN" altLang="en-US" sz="1200" kern="1200" dirty="0">
                          <a:solidFill>
                            <a:schemeClr val="lt1"/>
                          </a:solidFill>
                          <a:latin typeface="微软雅黑" panose="020B0503020204020204" pitchFamily="34" charset="-122"/>
                          <a:ea typeface="微软雅黑" panose="020B0503020204020204" pitchFamily="34" charset="-122"/>
                          <a:cs typeface="+mn-cs"/>
                        </a:rPr>
                        <a:t>备注</a:t>
                      </a:r>
                      <a:endPar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r>
              <a:tr h="2166660">
                <a:tc>
                  <a:txBody>
                    <a:bodyPr/>
                    <a:lstStyle/>
                    <a:p>
                      <a:pPr marL="0" marR="0" indent="0" algn="ctr" defTabSz="1425575" rtl="0" eaLnBrk="1" fontAlgn="auto" latinLnBrk="0" hangingPunct="1">
                        <a:lnSpc>
                          <a:spcPct val="100000"/>
                        </a:lnSpc>
                        <a:spcBef>
                          <a:spcPts val="0"/>
                        </a:spcBef>
                        <a:spcAft>
                          <a:spcPts val="0"/>
                        </a:spcAft>
                        <a:buClrTx/>
                        <a:buSzTx/>
                        <a:buFontTx/>
                        <a:buNone/>
                        <a:defRPr/>
                      </a:pPr>
                      <a:r>
                        <a:rPr lang="zh-CN" altLang="en-US" sz="1200" kern="1200" dirty="0">
                          <a:latin typeface="微软雅黑" panose="020B0503020204020204" pitchFamily="34" charset="-122"/>
                          <a:ea typeface="微软雅黑" panose="020B0503020204020204" pitchFamily="34" charset="-122"/>
                        </a:rPr>
                        <a:t>综合主展核</a:t>
                      </a:r>
                    </a:p>
                    <a:p>
                      <a:pPr algn="ctr"/>
                      <a:endPar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类展园：</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匠心楼阁、花之穹顶、美丽乡村、明日花园、大师园</a:t>
                      </a: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2.25</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万平方米</a:t>
                      </a:r>
                    </a:p>
                  </a:txBody>
                  <a:tcPr anchor="ctr"/>
                </a:tc>
                <a:tc>
                  <a:txBody>
                    <a:bodyPr/>
                    <a:lstStyle/>
                    <a:p>
                      <a:pPr algn="l"/>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明日花园：两高示范江北园之共生花园、疗愈花园</a:t>
                      </a:r>
                    </a:p>
                    <a:p>
                      <a:pPr algn="l"/>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两江园之智慧花园</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2.</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大师园：</a:t>
                      </a:r>
                    </a:p>
                    <a:p>
                      <a:pPr algn="l"/>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拟邀请石原和幸与朱育帆。</a:t>
                      </a:r>
                    </a:p>
                  </a:txBody>
                  <a:tcPr anchor="ctr"/>
                </a:tc>
              </a:tr>
              <a:tr h="1482450">
                <a:tc>
                  <a:txBody>
                    <a:bodyPr/>
                    <a:lstStyle/>
                    <a:p>
                      <a:pPr algn="ctr"/>
                      <a:r>
                        <a:rPr lang="zh-CN" altLang="en-US" sz="1200" kern="1200" dirty="0" smtClean="0">
                          <a:latin typeface="微软雅黑" panose="020B0503020204020204" pitchFamily="34" charset="-122"/>
                          <a:ea typeface="微软雅黑" panose="020B0503020204020204" pitchFamily="34" charset="-122"/>
                        </a:rPr>
                        <a:t>山城家园</a:t>
                      </a:r>
                      <a:endParaRPr lang="zh-CN" altLang="en-US" sz="12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marL="0" marR="0" indent="0" algn="l" defTabSz="1425575" rtl="0" eaLnBrk="1" fontAlgn="auto" latinLnBrk="0" hangingPunct="1">
                        <a:lnSpc>
                          <a:spcPct val="100000"/>
                        </a:lnSpc>
                        <a:spcBef>
                          <a:spcPts val="0"/>
                        </a:spcBef>
                        <a:spcAft>
                          <a:spcPts val="0"/>
                        </a:spcAft>
                        <a:buClrTx/>
                        <a:buSzTx/>
                        <a:buFontTx/>
                        <a:buNone/>
                        <a:defRPr/>
                      </a:pPr>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23</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山城家园展园。其中</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个坡坎崖城市提升成果展园</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marL="0" marR="0" indent="0" algn="l" defTabSz="1425575" rtl="0" eaLnBrk="1" fontAlgn="auto" latinLnBrk="0" hangingPunct="1">
                        <a:lnSpc>
                          <a:spcPct val="100000"/>
                        </a:lnSpc>
                        <a:spcBef>
                          <a:spcPts val="0"/>
                        </a:spcBef>
                        <a:spcAft>
                          <a:spcPts val="0"/>
                        </a:spcAft>
                        <a:buClrTx/>
                        <a:buSzTx/>
                        <a:buFontTx/>
                        <a:buNone/>
                        <a:defRPr/>
                      </a:pP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2.40</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万平方米</a:t>
                      </a:r>
                    </a:p>
                    <a:p>
                      <a:pPr algn="l"/>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18</a:t>
                      </a:r>
                      <a:r>
                        <a:rPr lang="zh-CN" altLang="en-US"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个</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位于星光林；</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5</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个位于国际展区公共部分。</a:t>
                      </a:r>
                    </a:p>
                  </a:txBody>
                  <a:tcPr anchor="ctr"/>
                </a:tc>
              </a:tr>
              <a:tr h="1710521">
                <a:tc>
                  <a:txBody>
                    <a:bodyPr/>
                    <a:lstStyle/>
                    <a:p>
                      <a:pPr marL="0" algn="ctr" defTabSz="1425575" rtl="0" eaLnBrk="1" latinLnBrk="0" hangingPunct="1"/>
                      <a:r>
                        <a:rPr lang="zh-CN" altLang="en-US" sz="1200" kern="1200" dirty="0">
                          <a:solidFill>
                            <a:schemeClr val="dk1"/>
                          </a:solidFill>
                          <a:latin typeface="微软雅黑" panose="020B0503020204020204" pitchFamily="34" charset="-122"/>
                          <a:ea typeface="微软雅黑" panose="020B0503020204020204" pitchFamily="34" charset="-122"/>
                          <a:cs typeface="+mn-cs"/>
                          <a:sym typeface="+mn-ea"/>
                        </a:rPr>
                        <a:t>双城和鸣</a:t>
                      </a:r>
                      <a:endParaRPr lang="en-US" altLang="zh-CN" sz="1200" kern="1200" dirty="0">
                        <a:solidFill>
                          <a:schemeClr val="dk1"/>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双城展示园；</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个高校建造节展示作品；</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个川渝特色文化展示节点</a:t>
                      </a: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marL="0" marR="0" indent="0" algn="l" defTabSz="1425575" rtl="0" eaLnBrk="1" fontAlgn="auto" latinLnBrk="0" hangingPunct="1">
                        <a:lnSpc>
                          <a:spcPct val="100000"/>
                        </a:lnSpc>
                        <a:spcBef>
                          <a:spcPts val="0"/>
                        </a:spcBef>
                        <a:spcAft>
                          <a:spcPts val="0"/>
                        </a:spcAft>
                        <a:buClrTx/>
                        <a:buSzTx/>
                        <a:buFontTx/>
                        <a:buNone/>
                        <a:defRPr/>
                      </a:pP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0.75</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万平方米</a:t>
                      </a:r>
                    </a:p>
                    <a:p>
                      <a:pPr algn="l"/>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8</a:t>
                      </a:r>
                      <a:r>
                        <a:rPr lang="zh-CN" altLang="en-US"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个</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双城展示园：</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4</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个主展园</a:t>
                      </a:r>
                      <a:r>
                        <a:rPr lang="zh-CN" altLang="en-US"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4</a:t>
                      </a:r>
                      <a:r>
                        <a:rPr lang="zh-CN" altLang="en-US" sz="140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rPr>
                        <a:t>个</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附属展园。</a:t>
                      </a:r>
                    </a:p>
                  </a:txBody>
                  <a:tcPr anchor="ctr"/>
                </a:tc>
              </a:tr>
              <a:tr h="1026312">
                <a:tc>
                  <a:txBody>
                    <a:bodyPr/>
                    <a:lstStyle/>
                    <a:p>
                      <a:pPr algn="ctr"/>
                      <a:r>
                        <a:rPr lang="zh-CN" altLang="en-US" sz="1200" kern="1200" dirty="0">
                          <a:solidFill>
                            <a:schemeClr val="dk1"/>
                          </a:solidFill>
                          <a:latin typeface="微软雅黑" panose="020B0503020204020204" pitchFamily="34" charset="-122"/>
                          <a:ea typeface="微软雅黑" panose="020B0503020204020204" pitchFamily="34" charset="-122"/>
                          <a:cs typeface="+mn-cs"/>
                        </a:rPr>
                        <a:t>花样生活</a:t>
                      </a:r>
                    </a:p>
                  </a:txBody>
                  <a:tcPr anchor="ctr"/>
                </a:tc>
                <a:tc>
                  <a:txBody>
                    <a:bodyPr/>
                    <a:lstStyle/>
                    <a:p>
                      <a:pPr marL="0" marR="0" indent="0" algn="l" defTabSz="1425575" rtl="0" eaLnBrk="1" fontAlgn="auto" latinLnBrk="0" hangingPunct="1">
                        <a:lnSpc>
                          <a:spcPct val="100000"/>
                        </a:lnSpc>
                        <a:spcBef>
                          <a:spcPts val="0"/>
                        </a:spcBef>
                        <a:spcAft>
                          <a:spcPts val="0"/>
                        </a:spcAft>
                        <a:buClrTx/>
                        <a:buSzTx/>
                        <a:buFontTx/>
                        <a:buNone/>
                        <a:defRPr/>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个花商摊位，模纹世界沿街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个，东入口广场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a:t>
                      </a:r>
                      <a:endPar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endParaRPr>
                    </a:p>
                  </a:txBody>
                  <a:tcPr anchor="ctr"/>
                </a:tc>
                <a:tc>
                  <a:txBody>
                    <a:bodyPr/>
                    <a:lstStyle/>
                    <a:p>
                      <a:pPr algn="l"/>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0.52</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万平方米</a:t>
                      </a:r>
                    </a:p>
                  </a:txBody>
                  <a:tcPr anchor="ctr"/>
                </a:tc>
                <a:tc>
                  <a:txBody>
                    <a:bodyPr/>
                    <a:lstStyle/>
                    <a:p>
                      <a:pPr algn="l"/>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每个摊位规模</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3m</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3m</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a:t>
                      </a:r>
                    </a:p>
                  </a:txBody>
                  <a:tcPr anchor="ctr"/>
                </a:tc>
              </a:tr>
              <a:tr h="1026312">
                <a:tc>
                  <a:txBody>
                    <a:bodyPr/>
                    <a:lstStyle/>
                    <a:p>
                      <a:pPr algn="ctr"/>
                      <a:r>
                        <a:rPr lang="zh-CN" altLang="en-US" sz="1200" kern="1200" dirty="0">
                          <a:solidFill>
                            <a:schemeClr val="dk1"/>
                          </a:solidFill>
                          <a:latin typeface="微软雅黑" panose="020B0503020204020204" pitchFamily="34" charset="-122"/>
                          <a:ea typeface="微软雅黑" panose="020B0503020204020204" pitchFamily="34" charset="-122"/>
                          <a:cs typeface="+mn-cs"/>
                        </a:rPr>
                        <a:t>创意展场</a:t>
                      </a:r>
                    </a:p>
                  </a:txBody>
                  <a:tcPr anchor="ctr"/>
                </a:tc>
                <a:tc>
                  <a:txBody>
                    <a:bodyPr/>
                    <a:lstStyle/>
                    <a:p>
                      <a:pPr algn="l"/>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28</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个特色展位</a:t>
                      </a:r>
                    </a:p>
                  </a:txBody>
                  <a:tcPr anchor="ctr"/>
                </a:tc>
                <a:tc>
                  <a:txBody>
                    <a:bodyPr/>
                    <a:lstStyle/>
                    <a:p>
                      <a:pPr algn="l"/>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0.20</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万平方米</a:t>
                      </a:r>
                    </a:p>
                  </a:txBody>
                  <a:tcPr anchor="ctr"/>
                </a:tc>
                <a:tc>
                  <a:txBody>
                    <a:bodyPr/>
                    <a:lstStyle/>
                    <a:p>
                      <a:pPr algn="l"/>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每个展位面积</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2m</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a:t>
                      </a:r>
                      <a:r>
                        <a:rPr lang="en-US" altLang="zh-CN"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3.5m</a:t>
                      </a:r>
                      <a:r>
                        <a:rPr lang="zh-CN" altLang="en-US" sz="1400" kern="1200" dirty="0">
                          <a:solidFill>
                            <a:schemeClr val="tx1">
                              <a:lumMod val="75000"/>
                              <a:lumOff val="25000"/>
                            </a:schemeClr>
                          </a:solidFill>
                          <a:latin typeface="微软雅黑" panose="020B0503020204020204" pitchFamily="34" charset="-122"/>
                          <a:ea typeface="微软雅黑" panose="020B0503020204020204" pitchFamily="34" charset="-122"/>
                          <a:cs typeface="+mn-cs"/>
                        </a:rPr>
                        <a:t>。</a:t>
                      </a:r>
                    </a:p>
                  </a:txBody>
                  <a:tcPr anchor="ctr"/>
                </a:tc>
              </a:tr>
            </a:tbl>
          </a:graphicData>
        </a:graphic>
      </p:graphicFrame>
      <p:sp>
        <p:nvSpPr>
          <p:cNvPr id="5" name="TextBox 4"/>
          <p:cNvSpPr txBox="1"/>
          <p:nvPr/>
        </p:nvSpPr>
        <p:spPr>
          <a:xfrm>
            <a:off x="2891117" y="7885946"/>
            <a:ext cx="2554942"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综合主展核</a:t>
            </a:r>
          </a:p>
        </p:txBody>
      </p:sp>
      <p:sp>
        <p:nvSpPr>
          <p:cNvPr id="13" name="TextBox 12"/>
          <p:cNvSpPr txBox="1"/>
          <p:nvPr/>
        </p:nvSpPr>
        <p:spPr>
          <a:xfrm>
            <a:off x="2891117" y="8302805"/>
            <a:ext cx="2554942"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山城家园</a:t>
            </a:r>
          </a:p>
        </p:txBody>
      </p:sp>
      <p:sp>
        <p:nvSpPr>
          <p:cNvPr id="14" name="TextBox 13"/>
          <p:cNvSpPr txBox="1"/>
          <p:nvPr/>
        </p:nvSpPr>
        <p:spPr>
          <a:xfrm>
            <a:off x="2891117" y="8697234"/>
            <a:ext cx="2554942" cy="307777"/>
          </a:xfrm>
          <a:prstGeom prst="rect">
            <a:avLst/>
          </a:prstGeom>
          <a:noFill/>
        </p:spPr>
        <p:txBody>
          <a:bodyPr wrap="square" rtlCol="0">
            <a:spAutoFit/>
          </a:bodyPr>
          <a:lstStyle/>
          <a:p>
            <a:pPr defTabSz="1425575"/>
            <a:r>
              <a:rPr lang="zh-CN" altLang="en-US" sz="1400" dirty="0">
                <a:solidFill>
                  <a:schemeClr val="dk1"/>
                </a:solidFill>
                <a:latin typeface="微软雅黑" panose="020B0503020204020204" pitchFamily="34" charset="-122"/>
                <a:ea typeface="微软雅黑" panose="020B0503020204020204" pitchFamily="34" charset="-122"/>
                <a:sym typeface="+mn-ea"/>
              </a:rPr>
              <a:t>双城和鸣</a:t>
            </a:r>
            <a:endParaRPr lang="en-US" altLang="zh-CN" sz="1400" dirty="0">
              <a:solidFill>
                <a:schemeClr val="dk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891117" y="9069388"/>
            <a:ext cx="2554942"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花样生活</a:t>
            </a:r>
          </a:p>
        </p:txBody>
      </p:sp>
      <p:sp>
        <p:nvSpPr>
          <p:cNvPr id="16" name="TextBox 15"/>
          <p:cNvSpPr txBox="1"/>
          <p:nvPr/>
        </p:nvSpPr>
        <p:spPr>
          <a:xfrm>
            <a:off x="2891117" y="9463918"/>
            <a:ext cx="2554942"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创意展场</a:t>
            </a:r>
          </a:p>
        </p:txBody>
      </p:sp>
      <p:sp>
        <p:nvSpPr>
          <p:cNvPr id="3" name="椭圆 2"/>
          <p:cNvSpPr/>
          <p:nvPr/>
        </p:nvSpPr>
        <p:spPr>
          <a:xfrm>
            <a:off x="4666250" y="2782227"/>
            <a:ext cx="214843" cy="214843"/>
          </a:xfrm>
          <a:prstGeom prst="ellipse">
            <a:avLst/>
          </a:prstGeom>
          <a:solidFill>
            <a:srgbClr val="E3C0BA"/>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723159" y="5144071"/>
            <a:ext cx="214843" cy="214843"/>
          </a:xfrm>
          <a:prstGeom prst="ellipse">
            <a:avLst/>
          </a:prstGeom>
          <a:solidFill>
            <a:srgbClr val="E3C0BA"/>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446059" y="2467252"/>
            <a:ext cx="214843" cy="214843"/>
          </a:xfrm>
          <a:prstGeom prst="ellipse">
            <a:avLst/>
          </a:prstGeom>
          <a:solidFill>
            <a:srgbClr val="71B167"/>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648431" y="2326434"/>
            <a:ext cx="214843" cy="214843"/>
          </a:xfrm>
          <a:prstGeom prst="ellipse">
            <a:avLst/>
          </a:prstGeom>
          <a:solidFill>
            <a:srgbClr val="AFC9D8"/>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53922" y="3310107"/>
            <a:ext cx="214843" cy="214843"/>
          </a:xfrm>
          <a:prstGeom prst="ellipse">
            <a:avLst/>
          </a:prstGeom>
          <a:solidFill>
            <a:srgbClr val="F6E9D8"/>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763043" y="5345906"/>
            <a:ext cx="214843" cy="214843"/>
          </a:xfrm>
          <a:prstGeom prst="ellipse">
            <a:avLst/>
          </a:prstGeom>
          <a:solidFill>
            <a:srgbClr val="F5E069"/>
          </a:solidFill>
          <a:ln w="19050">
            <a:solidFill>
              <a:schemeClr val="bg1"/>
            </a:solidFill>
          </a:ln>
          <a:effectLst>
            <a:outerShdw blurRad="38100" dist="38100" dir="2940000" algn="ctr" rotWithShape="0">
              <a:srgbClr val="000000">
                <a:alpha val="4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各届重庆花博会\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1701" y="1557730"/>
            <a:ext cx="10803957" cy="8799612"/>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综合主展核平面图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2" name="文本框 20"/>
          <p:cNvSpPr txBox="1"/>
          <p:nvPr/>
        </p:nvSpPr>
        <p:spPr>
          <a:xfrm>
            <a:off x="11166763" y="1587610"/>
            <a:ext cx="3720887" cy="3969385"/>
          </a:xfrm>
          <a:prstGeom prst="rect">
            <a:avLst/>
          </a:prstGeom>
          <a:noFill/>
        </p:spPr>
        <p:txBody>
          <a:bodyPr wrap="square" rtlCol="0">
            <a:spAutoFit/>
          </a:bodyPr>
          <a:lstStyle/>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目标：</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构建花博会景观核心，展现震撼景观效果。</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rPr>
              <a:t>充分</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展现重庆近年来在各方面的建设成果，并表达对未来发展的美好愿景</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rPr>
              <a:t>，内容丰富</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，景观效果极佳。</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主席台位置示意图</a:t>
            </a:r>
          </a:p>
        </p:txBody>
      </p:sp>
      <p:sp>
        <p:nvSpPr>
          <p:cNvPr id="12" name="文本框 20"/>
          <p:cNvSpPr txBox="1"/>
          <p:nvPr/>
        </p:nvSpPr>
        <p:spPr>
          <a:xfrm>
            <a:off x="6643312" y="2959364"/>
            <a:ext cx="7559675" cy="2224776"/>
          </a:xfrm>
          <a:prstGeom prst="rect">
            <a:avLst/>
          </a:prstGeom>
          <a:noFill/>
        </p:spPr>
        <p:txBody>
          <a:bodyPr wrap="square" rtlCol="0">
            <a:spAutoFit/>
          </a:bodyPr>
          <a:lstStyle/>
          <a:p>
            <a:pPr indent="457200">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主席台建议设置于大台阶第一层，依靠第一层平台，并且向前延伸</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6—8</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个台阶搭建主席台，共计长度</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10m</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，与台阶中央段长度基本一致，宽度</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米，在平台两侧可布置一定面积的盆栽花卉与盆景作为衬托。主席台离地面高度可设置</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1m—1.5m</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6292681" y="9574992"/>
            <a:ext cx="3389630" cy="368300"/>
          </a:xfrm>
          <a:prstGeom prst="rect">
            <a:avLst/>
          </a:prstGeom>
          <a:noFill/>
        </p:spPr>
        <p:txBody>
          <a:bodyPr wrap="square" rtlCol="0">
            <a:spAutoFit/>
          </a:bodyPr>
          <a:lstStyle/>
          <a:p>
            <a:r>
              <a:rPr lang="zh-CN" altLang="en-US" sz="1800" b="1" dirty="0">
                <a:solidFill>
                  <a:srgbClr val="770706"/>
                </a:solidFill>
                <a:latin typeface="微软雅黑" panose="020B0503020204020204" pitchFamily="34" charset="-122"/>
                <a:ea typeface="微软雅黑" panose="020B0503020204020204" pitchFamily="34" charset="-122"/>
              </a:rPr>
              <a:t>主席台视线关系分析图</a:t>
            </a:r>
          </a:p>
        </p:txBody>
      </p:sp>
      <p:pic>
        <p:nvPicPr>
          <p:cNvPr id="1026" name="Picture 2" descr="E:\各届重庆花博会\我的\楼梯.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4020"/>
          <a:stretch>
            <a:fillRect/>
          </a:stretch>
        </p:blipFill>
        <p:spPr bwMode="auto">
          <a:xfrm>
            <a:off x="186808" y="6829138"/>
            <a:ext cx="14516100" cy="2606675"/>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E:\各届重庆花博会\我的\阶梯.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505" y="1645285"/>
            <a:ext cx="5238750" cy="487553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2417445" y="5050155"/>
            <a:ext cx="1875155" cy="0"/>
          </a:xfrm>
          <a:prstGeom prst="line">
            <a:avLst/>
          </a:prstGeom>
          <a:ln>
            <a:solidFill>
              <a:srgbClr val="83868C"/>
            </a:solidFill>
            <a:prstDash val="sysDot"/>
          </a:ln>
        </p:spPr>
        <p:style>
          <a:lnRef idx="1">
            <a:schemeClr val="dk1"/>
          </a:lnRef>
          <a:fillRef idx="0">
            <a:schemeClr val="dk1"/>
          </a:fillRef>
          <a:effectRef idx="0">
            <a:schemeClr val="dk1"/>
          </a:effectRef>
          <a:fontRef idx="minor">
            <a:schemeClr val="tx1"/>
          </a:fontRef>
        </p:style>
      </p:cxnSp>
      <p:cxnSp>
        <p:nvCxnSpPr>
          <p:cNvPr id="5" name="直接箭头连接符 4"/>
          <p:cNvCxnSpPr/>
          <p:nvPr/>
        </p:nvCxnSpPr>
        <p:spPr>
          <a:xfrm flipV="1">
            <a:off x="2332241" y="5867400"/>
            <a:ext cx="1862455" cy="13335"/>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7" name="直接箭头连接符 6"/>
          <p:cNvCxnSpPr/>
          <p:nvPr/>
        </p:nvCxnSpPr>
        <p:spPr>
          <a:xfrm>
            <a:off x="2242820" y="4876165"/>
            <a:ext cx="0" cy="615950"/>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8" name="直接箭头连接符 7"/>
          <p:cNvCxnSpPr/>
          <p:nvPr/>
        </p:nvCxnSpPr>
        <p:spPr>
          <a:xfrm>
            <a:off x="4493260" y="5050155"/>
            <a:ext cx="0" cy="482600"/>
          </a:xfrm>
          <a:prstGeom prst="straightConnector1">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3005455" y="5505450"/>
            <a:ext cx="951230" cy="275590"/>
          </a:xfrm>
          <a:prstGeom prst="rect">
            <a:avLst/>
          </a:prstGeom>
          <a:noFill/>
        </p:spPr>
        <p:txBody>
          <a:bodyPr wrap="square" rtlCol="0">
            <a:spAutoFit/>
          </a:bodyPr>
          <a:lstStyle/>
          <a:p>
            <a:r>
              <a:rPr lang="en-US" altLang="zh-CN" sz="1200">
                <a:latin typeface="微软雅黑" panose="020B0503020204020204" pitchFamily="34" charset="-122"/>
                <a:ea typeface="微软雅黑" panose="020B0503020204020204" pitchFamily="34" charset="-122"/>
              </a:rPr>
              <a:t>10m</a:t>
            </a:r>
          </a:p>
        </p:txBody>
      </p:sp>
      <p:sp>
        <p:nvSpPr>
          <p:cNvPr id="13" name="文本框 12"/>
          <p:cNvSpPr txBox="1"/>
          <p:nvPr/>
        </p:nvSpPr>
        <p:spPr>
          <a:xfrm rot="16200000">
            <a:off x="1629410" y="4838700"/>
            <a:ext cx="951230" cy="275590"/>
          </a:xfrm>
          <a:prstGeom prst="rect">
            <a:avLst/>
          </a:prstGeom>
          <a:noFill/>
        </p:spPr>
        <p:txBody>
          <a:bodyPr wrap="square" rtlCol="0">
            <a:spAutoFit/>
          </a:bodyPr>
          <a:lstStyle/>
          <a:p>
            <a:r>
              <a:rPr lang="en-US" altLang="zh-CN" sz="1200">
                <a:latin typeface="微软雅黑" panose="020B0503020204020204" pitchFamily="34" charset="-122"/>
                <a:ea typeface="微软雅黑" panose="020B0503020204020204" pitchFamily="34" charset="-122"/>
              </a:rPr>
              <a:t>5m</a:t>
            </a:r>
          </a:p>
        </p:txBody>
      </p:sp>
      <p:sp>
        <p:nvSpPr>
          <p:cNvPr id="14" name="文本框 13"/>
          <p:cNvSpPr txBox="1"/>
          <p:nvPr/>
        </p:nvSpPr>
        <p:spPr>
          <a:xfrm rot="16200000">
            <a:off x="3879850" y="4919345"/>
            <a:ext cx="951230" cy="275590"/>
          </a:xfrm>
          <a:prstGeom prst="rect">
            <a:avLst/>
          </a:prstGeom>
          <a:noFill/>
        </p:spPr>
        <p:txBody>
          <a:bodyPr wrap="square" rtlCol="0">
            <a:spAutoFit/>
          </a:bodyPr>
          <a:lstStyle/>
          <a:p>
            <a:r>
              <a:rPr lang="en-US" altLang="zh-CN" sz="1200">
                <a:latin typeface="微软雅黑" panose="020B0503020204020204" pitchFamily="34" charset="-122"/>
                <a:ea typeface="微软雅黑" panose="020B0503020204020204" pitchFamily="34" charset="-122"/>
              </a:rPr>
              <a:t>2.4m</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http://news.k618.cn/society/rd/201903/W02019031627725766698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5037"/>
          <a:stretch>
            <a:fillRect/>
          </a:stretch>
        </p:blipFill>
        <p:spPr bwMode="auto">
          <a:xfrm>
            <a:off x="4832468" y="3343912"/>
            <a:ext cx="10026346" cy="635067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img5.cutv.com/images/2019/3/22/20193221553244248668_27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0536" y="3338139"/>
            <a:ext cx="4463864" cy="297405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dingyue.ws.126.net/q6i8jvnklMthvIcbzhhroTDwWpVI1JEwpBVt3pqV=wIMF1553871624318compressflag.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2030"/>
          <a:stretch>
            <a:fillRect/>
          </a:stretch>
        </p:blipFill>
        <p:spPr bwMode="auto">
          <a:xfrm>
            <a:off x="260536" y="6414655"/>
            <a:ext cx="4463864" cy="3279927"/>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文本框 20"/>
          <p:cNvSpPr txBox="1"/>
          <p:nvPr/>
        </p:nvSpPr>
        <p:spPr>
          <a:xfrm>
            <a:off x="171449" y="1912118"/>
            <a:ext cx="14687365" cy="961289"/>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半球形玻璃体组合，是各类花博会中最常出现的温室构筑造型，具有造型现代而又感官温和的特点，造价相对适中，但缺点是缺乏特色与创新性，在各地均比较常见。</a:t>
            </a:r>
            <a:endParaRPr 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3" name="文本框 20"/>
          <p:cNvSpPr txBox="1"/>
          <p:nvPr/>
        </p:nvSpPr>
        <p:spPr>
          <a:xfrm>
            <a:off x="0" y="1403615"/>
            <a:ext cx="14497051" cy="540341"/>
          </a:xfrm>
          <a:prstGeom prst="rect">
            <a:avLst/>
          </a:prstGeom>
          <a:noFill/>
        </p:spPr>
        <p:txBody>
          <a:bodyPr wrap="square" rtlCol="0">
            <a:spAutoFit/>
          </a:bodyPr>
          <a:lstStyle/>
          <a:p>
            <a:pPr indent="457200">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花之穹顶意向图参考</a:t>
            </a:r>
            <a:r>
              <a:rPr lang="en-US" altLang="zh-CN" sz="2200" b="1" dirty="0">
                <a:solidFill>
                  <a:schemeClr val="bg1"/>
                </a:solidFill>
                <a:latin typeface="微软雅黑" panose="020B0503020204020204" pitchFamily="34" charset="-122"/>
                <a:ea typeface="微软雅黑" panose="020B0503020204020204" pitchFamily="34" charset="-122"/>
              </a:rPr>
              <a:t>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花之穹顶意向图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35" y="4658360"/>
            <a:ext cx="15119350" cy="2453005"/>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065" y="1050925"/>
            <a:ext cx="176212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展会介绍</a:t>
            </a:r>
          </a:p>
        </p:txBody>
      </p:sp>
      <p:sp>
        <p:nvSpPr>
          <p:cNvPr id="2" name="文本框 1"/>
          <p:cNvSpPr txBox="1"/>
          <p:nvPr/>
        </p:nvSpPr>
        <p:spPr>
          <a:xfrm>
            <a:off x="742950" y="4915535"/>
            <a:ext cx="13417550" cy="1938020"/>
          </a:xfrm>
          <a:prstGeom prst="rect">
            <a:avLst/>
          </a:prstGeom>
          <a:noFill/>
        </p:spPr>
        <p:txBody>
          <a:bodyPr wrap="square" rtlCol="0" anchor="t">
            <a:spAutoFit/>
          </a:bodyPr>
          <a:lstStyle/>
          <a:p>
            <a:pPr indent="457200" algn="ctr" fontAlgn="auto">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是长江上游地区唯一一个以</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“城市、花卉、艺术”为主题</a:t>
            </a: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gn="ctr" fontAlgn="auto">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以</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“关注城市品质提升，输出美好生活样本”为使命</a:t>
            </a: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的博览会。</a:t>
            </a:r>
          </a:p>
          <a:p>
            <a:pPr indent="457200" algn="ctr" fontAlgn="auto">
              <a:lnSpc>
                <a:spcPct val="150000"/>
              </a:lnSpc>
            </a:pP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花开山水之城，景溢美丽之地</a:t>
            </a:r>
          </a:p>
          <a:p>
            <a:pPr indent="457200" algn="ctr" fontAlgn="auto">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长江上游城市花博会作为一个常设展会项目将定期举办，让花卉艺术、花卉产业绽放重庆。</a:t>
            </a:r>
          </a:p>
        </p:txBody>
      </p:sp>
      <p:pic>
        <p:nvPicPr>
          <p:cNvPr id="3" name="图片 2" descr="标志"/>
          <p:cNvPicPr>
            <a:picLocks noChangeAspect="1"/>
          </p:cNvPicPr>
          <p:nvPr/>
        </p:nvPicPr>
        <p:blipFill>
          <a:blip r:embed="rId2" cstate="print"/>
          <a:stretch>
            <a:fillRect/>
          </a:stretch>
        </p:blipFill>
        <p:spPr>
          <a:xfrm>
            <a:off x="6722110" y="1050925"/>
            <a:ext cx="1848485" cy="1858010"/>
          </a:xfrm>
          <a:prstGeom prst="rect">
            <a:avLst/>
          </a:prstGeom>
        </p:spPr>
      </p:pic>
      <p:sp>
        <p:nvSpPr>
          <p:cNvPr id="14" name="TextBox 1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01 </a:t>
            </a:r>
            <a:r>
              <a:rPr lang="zh-CN" altLang="en-US" sz="2000" b="1" dirty="0">
                <a:latin typeface="微软雅黑" panose="020B0503020204020204" pitchFamily="34" charset="-122"/>
                <a:ea typeface="微软雅黑" panose="020B0503020204020204" pitchFamily="34" charset="-122"/>
              </a:rPr>
              <a:t>规划背景</a:t>
            </a:r>
          </a:p>
        </p:txBody>
      </p:sp>
      <p:grpSp>
        <p:nvGrpSpPr>
          <p:cNvPr id="5" name="组合 4"/>
          <p:cNvGrpSpPr/>
          <p:nvPr/>
        </p:nvGrpSpPr>
        <p:grpSpPr>
          <a:xfrm>
            <a:off x="283845" y="7407275"/>
            <a:ext cx="14571345" cy="2969895"/>
            <a:chOff x="245824" y="10461805"/>
            <a:chExt cx="28339846" cy="5775725"/>
          </a:xfrm>
        </p:grpSpPr>
        <p:pic>
          <p:nvPicPr>
            <p:cNvPr id="9" name="图片 8"/>
            <p:cNvPicPr>
              <a:picLocks noChangeAspect="1"/>
            </p:cNvPicPr>
            <p:nvPr/>
          </p:nvPicPr>
          <p:blipFill>
            <a:blip r:embed="rId3" cstate="print"/>
            <a:stretch>
              <a:fillRect/>
            </a:stretch>
          </p:blipFill>
          <p:spPr>
            <a:xfrm>
              <a:off x="20382064" y="10461806"/>
              <a:ext cx="8203606" cy="5775724"/>
            </a:xfrm>
            <a:prstGeom prst="rect">
              <a:avLst/>
            </a:prstGeom>
          </p:spPr>
        </p:pic>
        <p:pic>
          <p:nvPicPr>
            <p:cNvPr id="15" name="图片 14"/>
            <p:cNvPicPr>
              <a:picLocks noChangeAspect="1"/>
            </p:cNvPicPr>
            <p:nvPr/>
          </p:nvPicPr>
          <p:blipFill rotWithShape="1">
            <a:blip r:embed="rId4" cstate="print"/>
            <a:srcRect l="6444" t="1323" r="16624" b="1"/>
            <a:stretch>
              <a:fillRect/>
            </a:stretch>
          </p:blipFill>
          <p:spPr>
            <a:xfrm>
              <a:off x="8927512" y="10461805"/>
              <a:ext cx="11273605" cy="5775724"/>
            </a:xfrm>
            <a:prstGeom prst="rect">
              <a:avLst/>
            </a:prstGeom>
          </p:spPr>
        </p:pic>
        <p:pic>
          <p:nvPicPr>
            <p:cNvPr id="16" name="图片 15"/>
            <p:cNvPicPr>
              <a:picLocks noChangeAspect="1"/>
            </p:cNvPicPr>
            <p:nvPr/>
          </p:nvPicPr>
          <p:blipFill>
            <a:blip r:embed="rId5" cstate="print"/>
            <a:stretch>
              <a:fillRect/>
            </a:stretch>
          </p:blipFill>
          <p:spPr>
            <a:xfrm>
              <a:off x="245824" y="10461805"/>
              <a:ext cx="8500742" cy="5775724"/>
            </a:xfrm>
            <a:prstGeom prst="rect">
              <a:avLst/>
            </a:prstGeom>
          </p:spPr>
        </p:pic>
      </p:grpSp>
      <p:sp>
        <p:nvSpPr>
          <p:cNvPr id="17" name="文本框 16"/>
          <p:cNvSpPr txBox="1"/>
          <p:nvPr/>
        </p:nvSpPr>
        <p:spPr>
          <a:xfrm>
            <a:off x="4654550" y="3029585"/>
            <a:ext cx="6126480" cy="645160"/>
          </a:xfrm>
          <a:prstGeom prst="rect">
            <a:avLst/>
          </a:prstGeom>
          <a:noFill/>
        </p:spPr>
        <p:txBody>
          <a:bodyPr wrap="none" rtlCol="0" anchor="t">
            <a:spAutoFit/>
          </a:bodyPr>
          <a:lstStyle/>
          <a:p>
            <a:r>
              <a:rPr lang="zh-CN" altLang="en-US" sz="3600" b="1">
                <a:solidFill>
                  <a:srgbClr val="AC5454"/>
                </a:solidFill>
                <a:latin typeface="微软雅黑" panose="020B0503020204020204" pitchFamily="34" charset="-122"/>
                <a:ea typeface="微软雅黑" panose="020B0503020204020204" pitchFamily="34" charset="-122"/>
                <a:cs typeface="微软雅黑" panose="020B0503020204020204" pitchFamily="34" charset="-122"/>
                <a:sym typeface="+mn-ea"/>
              </a:rPr>
              <a:t>长江上游城市花卉艺术博览会</a:t>
            </a:r>
          </a:p>
        </p:txBody>
      </p:sp>
      <p:sp>
        <p:nvSpPr>
          <p:cNvPr id="18" name="文本框 17"/>
          <p:cNvSpPr txBox="1"/>
          <p:nvPr/>
        </p:nvSpPr>
        <p:spPr>
          <a:xfrm>
            <a:off x="6659245" y="4043045"/>
            <a:ext cx="2178050" cy="466090"/>
          </a:xfrm>
          <a:prstGeom prst="rect">
            <a:avLst/>
          </a:prstGeom>
          <a:noFill/>
        </p:spPr>
        <p:txBody>
          <a:bodyPr wrap="none" rtlCol="0" anchor="t">
            <a:spAutoFit/>
          </a:bodyPr>
          <a:lstStyle/>
          <a:p>
            <a:r>
              <a:rPr lang="zh-CN" altLang="en-US" sz="2435" b="1">
                <a:latin typeface="微软雅黑" panose="020B0503020204020204" pitchFamily="34" charset="-122"/>
                <a:ea typeface="微软雅黑" panose="020B0503020204020204" pitchFamily="34" charset="-122"/>
                <a:cs typeface="微软雅黑" panose="020B0503020204020204" pitchFamily="34" charset="-122"/>
                <a:sym typeface="+mn-ea"/>
              </a:rPr>
              <a:t>（中国·重庆）</a:t>
            </a:r>
            <a:endParaRPr lang="zh-CN" altLang="en-US" b="1"/>
          </a:p>
        </p:txBody>
      </p:sp>
      <p:sp>
        <p:nvSpPr>
          <p:cNvPr id="19" name="文本框 18"/>
          <p:cNvSpPr txBox="1"/>
          <p:nvPr/>
        </p:nvSpPr>
        <p:spPr>
          <a:xfrm>
            <a:off x="4025900" y="3536315"/>
            <a:ext cx="6852285" cy="506730"/>
          </a:xfrm>
          <a:prstGeom prst="rect">
            <a:avLst/>
          </a:prstGeom>
          <a:noFill/>
        </p:spPr>
        <p:txBody>
          <a:bodyPr wrap="none" rtlCol="0" anchor="t">
            <a:spAutoFit/>
          </a:bodyPr>
          <a:lstStyle/>
          <a:p>
            <a:pPr indent="4572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（THE UPPER YANGTZE RIVER CITY FLOWER ART EXPO）</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20"/>
          <p:cNvSpPr txBox="1"/>
          <p:nvPr/>
        </p:nvSpPr>
        <p:spPr>
          <a:xfrm>
            <a:off x="171449" y="1912118"/>
            <a:ext cx="14687365" cy="961289"/>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三角形玻璃体组合，可以塑造出峰峦连绵的效果，与重庆地区的风貌有一定相似之处，相对半球形更具地区特色，可以打造出丰富的空间层次感与体块感，造价相对较低。</a:t>
            </a:r>
            <a:endParaRPr 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074" name="Picture 2" descr="C:\Users\admin\Desktop\8217d4651b6013a6ac8e3ee79fcf1a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7674" y="3391877"/>
            <a:ext cx="4502316" cy="3116960"/>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C:\Users\admin\Desktop\454cf84d66a209672bae9509c4b391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25185" y="3427729"/>
            <a:ext cx="10052787" cy="5981475"/>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C:\Users\admin\Desktop\4049fcb04f6ce0019ab020215ea320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7673" y="6608618"/>
            <a:ext cx="4502317" cy="2800587"/>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sp>
        <p:nvSpPr>
          <p:cNvPr id="4" name="文本框 20"/>
          <p:cNvSpPr txBox="1"/>
          <p:nvPr/>
        </p:nvSpPr>
        <p:spPr>
          <a:xfrm>
            <a:off x="0" y="1403615"/>
            <a:ext cx="14497051" cy="540341"/>
          </a:xfrm>
          <a:prstGeom prst="rect">
            <a:avLst/>
          </a:prstGeom>
          <a:noFill/>
        </p:spPr>
        <p:txBody>
          <a:bodyPr wrap="square" rtlCol="0">
            <a:spAutoFit/>
          </a:bodyPr>
          <a:lstStyle/>
          <a:p>
            <a:pPr indent="457200">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花之穹顶意向图参考</a:t>
            </a:r>
            <a:r>
              <a:rPr lang="en-US" altLang="zh-CN" sz="2200" b="1" dirty="0">
                <a:solidFill>
                  <a:schemeClr val="bg1"/>
                </a:solidFill>
                <a:latin typeface="微软雅黑" panose="020B0503020204020204" pitchFamily="34" charset="-122"/>
                <a:ea typeface="微软雅黑" panose="020B0503020204020204" pitchFamily="34" charset="-122"/>
              </a:rPr>
              <a:t>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花之穹顶意向图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20"/>
          <p:cNvSpPr txBox="1"/>
          <p:nvPr/>
        </p:nvSpPr>
        <p:spPr>
          <a:xfrm>
            <a:off x="147834" y="1970424"/>
            <a:ext cx="14687365" cy="892552"/>
          </a:xfrm>
          <a:prstGeom prst="rect">
            <a:avLst/>
          </a:prstGeom>
          <a:noFill/>
        </p:spPr>
        <p:txBody>
          <a:bodyPr wrap="square" rtlCol="0">
            <a:spAutoFit/>
          </a:bodyPr>
          <a:lstStyle/>
          <a:p>
            <a:pPr indent="457200">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开敞型大型景观构筑，以木结构或钢结构为主，视线相对更加开阔，造型更加丰富多变，但不利于室内花卉的养护和管理，价格视材料与样式而定，差别较大。</a:t>
            </a:r>
            <a:endParaRPr 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28" name="Picture 4" descr="https://newoss.zhulong.com/forum/202006/09/11/175511ucr54ohtw2rcvn6t.jpg?x-oss-process=image/resize,w_760"/>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3380"/>
          <a:stretch>
            <a:fillRect/>
          </a:stretch>
        </p:blipFill>
        <p:spPr bwMode="auto">
          <a:xfrm>
            <a:off x="7654834" y="3138351"/>
            <a:ext cx="6818812" cy="7351847"/>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pic>
        <p:nvPicPr>
          <p:cNvPr id="3" name="图片 2" descr="草地上有许多树&#10;&#10;描述已自动生成"/>
          <p:cNvPicPr>
            <a:picLocks noChangeAspect="1"/>
          </p:cNvPicPr>
          <p:nvPr/>
        </p:nvPicPr>
        <p:blipFill rotWithShape="1">
          <a:blip r:embed="rId3" cstate="print">
            <a:extLst>
              <a:ext uri="{28A0092B-C50C-407E-A947-70E740481C1C}">
                <a14:useLocalDpi xmlns:a14="http://schemas.microsoft.com/office/drawing/2010/main" xmlns="" val="0"/>
              </a:ext>
            </a:extLst>
          </a:blip>
          <a:srcRect t="2837" r="35291"/>
          <a:stretch>
            <a:fillRect/>
          </a:stretch>
        </p:blipFill>
        <p:spPr>
          <a:xfrm>
            <a:off x="227844" y="3109632"/>
            <a:ext cx="7198691" cy="7380566"/>
          </a:xfrm>
          <a:prstGeom prst="rect">
            <a:avLst/>
          </a:prstGeom>
        </p:spPr>
      </p:pic>
      <p:sp>
        <p:nvSpPr>
          <p:cNvPr id="11" name="矩形 10"/>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花之穹顶意向图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7" name="文本框 20"/>
          <p:cNvSpPr txBox="1"/>
          <p:nvPr/>
        </p:nvSpPr>
        <p:spPr>
          <a:xfrm>
            <a:off x="0" y="1403615"/>
            <a:ext cx="14497051" cy="540341"/>
          </a:xfrm>
          <a:prstGeom prst="rect">
            <a:avLst/>
          </a:prstGeom>
          <a:noFill/>
        </p:spPr>
        <p:txBody>
          <a:bodyPr wrap="square" rtlCol="0">
            <a:spAutoFit/>
          </a:bodyPr>
          <a:lstStyle/>
          <a:p>
            <a:pPr indent="457200">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花之穹顶意向图参考</a:t>
            </a:r>
            <a:r>
              <a:rPr lang="en-US" altLang="zh-CN" sz="2200" b="1" dirty="0">
                <a:solidFill>
                  <a:schemeClr val="bg1"/>
                </a:solidFill>
                <a:latin typeface="微软雅黑" panose="020B0503020204020204" pitchFamily="34" charset="-122"/>
                <a:ea typeface="微软雅黑" panose="020B0503020204020204" pitchFamily="34" charset="-122"/>
              </a:rPr>
              <a:t>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Picture 2" descr="C:\Users\admin\Desktop\农业景观\193f6da1e0a29738ecfe072e787c8156_4b9d43f855f7431eb20e2abae3202746.jpe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6465" r="10069" b="9944"/>
          <a:stretch>
            <a:fillRect/>
          </a:stretch>
        </p:blipFill>
        <p:spPr bwMode="auto">
          <a:xfrm>
            <a:off x="5326380" y="2568575"/>
            <a:ext cx="4732020" cy="3101975"/>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508" y="958010"/>
            <a:ext cx="7559675" cy="460375"/>
          </a:xfrm>
          <a:prstGeom prst="rect">
            <a:avLst/>
          </a:prstGeom>
        </p:spPr>
        <p:txBody>
          <a:bodyPr>
            <a:spAutoFit/>
          </a:bodyPr>
          <a:lstStyle/>
          <a:p>
            <a:r>
              <a:rPr lang="en-US" altLang="zh-CN" sz="2400" b="1" dirty="0">
                <a:solidFill>
                  <a:srgbClr val="AC5454"/>
                </a:solidFill>
                <a:latin typeface="微软雅黑" panose="020B0503020204020204" pitchFamily="34" charset="-122"/>
                <a:ea typeface="微软雅黑" panose="020B0503020204020204" pitchFamily="34" charset="-122"/>
              </a:rPr>
              <a:t> </a:t>
            </a:r>
            <a:r>
              <a:rPr lang="zh-CN" altLang="en-US" sz="2400" b="1" dirty="0">
                <a:solidFill>
                  <a:srgbClr val="AC5454"/>
                </a:solidFill>
                <a:latin typeface="微软雅黑" panose="020B0503020204020204" pitchFamily="34" charset="-122"/>
                <a:ea typeface="微软雅黑" panose="020B0503020204020204" pitchFamily="34" charset="-122"/>
              </a:rPr>
              <a:t>美丽乡村展园意向图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308610" y="2045335"/>
            <a:ext cx="4833620" cy="3784600"/>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展现乡村建设成果，彰显美丽乡村生活魅力</a:t>
            </a: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邀请各类乡村进行展台展示，每村可设</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10——20</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平方米展台。通过智慧农业沙盘、高新技术实物展示、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Led</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宣传屏、二维码实时购买等多样化手段，展示乡村美景、特色民俗节庆、特色产品。加大乡村产业产品推广与宣传力度。</a:t>
            </a:r>
            <a:endPar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8203" name="Picture 11" descr="http://5b0988e595225.cdn.sohucs.com/images/20191118/aa5f3d3f704a4d47bd7d0633a53a870d.jpe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13005"/>
          <a:stretch>
            <a:fillRect/>
          </a:stretch>
        </p:blipFill>
        <p:spPr bwMode="auto">
          <a:xfrm>
            <a:off x="5306695" y="6491605"/>
            <a:ext cx="4751070" cy="3114675"/>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矩形 20"/>
          <p:cNvSpPr/>
          <p:nvPr/>
        </p:nvSpPr>
        <p:spPr>
          <a:xfrm>
            <a:off x="5306695" y="9606280"/>
            <a:ext cx="475107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重庆长虹村建设美景</a:t>
            </a:r>
          </a:p>
        </p:txBody>
      </p:sp>
      <p:sp>
        <p:nvSpPr>
          <p:cNvPr id="16" name="TextBox 15"/>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19" name="文本框 20"/>
          <p:cNvSpPr txBox="1"/>
          <p:nvPr/>
        </p:nvSpPr>
        <p:spPr>
          <a:xfrm>
            <a:off x="0" y="1403615"/>
            <a:ext cx="14497051" cy="540341"/>
          </a:xfrm>
          <a:prstGeom prst="rect">
            <a:avLst/>
          </a:prstGeom>
          <a:noFill/>
        </p:spPr>
        <p:txBody>
          <a:bodyPr wrap="square" rtlCol="0">
            <a:spAutoFit/>
          </a:bodyPr>
          <a:lstStyle/>
          <a:p>
            <a:pPr indent="457200">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脱贫攻坚成果展</a:t>
            </a:r>
            <a:r>
              <a:rPr lang="en-US" altLang="zh-CN" sz="2200" b="1" dirty="0">
                <a:solidFill>
                  <a:schemeClr val="bg1"/>
                </a:solidFill>
                <a:latin typeface="微软雅黑" panose="020B0503020204020204" pitchFamily="34" charset="-122"/>
                <a:ea typeface="微软雅黑" panose="020B0503020204020204" pitchFamily="34" charset="-122"/>
              </a:rPr>
              <a:t>&amp;</a:t>
            </a:r>
            <a:r>
              <a:rPr lang="zh-CN" altLang="en-US" sz="2200" b="1" dirty="0">
                <a:solidFill>
                  <a:schemeClr val="bg1"/>
                </a:solidFill>
                <a:latin typeface="微软雅黑" panose="020B0503020204020204" pitchFamily="34" charset="-122"/>
                <a:ea typeface="微软雅黑" panose="020B0503020204020204" pitchFamily="34" charset="-122"/>
              </a:rPr>
              <a:t>乡村振兴成果展</a:t>
            </a:r>
            <a:r>
              <a:rPr lang="en-US" altLang="zh-CN" sz="2200" b="1" dirty="0">
                <a:solidFill>
                  <a:schemeClr val="bg1"/>
                </a:solidFill>
                <a:latin typeface="微软雅黑" panose="020B0503020204020204" pitchFamily="34" charset="-122"/>
                <a:ea typeface="微软雅黑" panose="020B0503020204020204" pitchFamily="34" charset="-122"/>
              </a:rPr>
              <a:t>&amp;</a:t>
            </a:r>
            <a:r>
              <a:rPr lang="zh-CN" altLang="en-US" sz="2200" b="1" dirty="0">
                <a:solidFill>
                  <a:schemeClr val="bg1"/>
                </a:solidFill>
                <a:latin typeface="微软雅黑" panose="020B0503020204020204" pitchFamily="34" charset="-122"/>
                <a:ea typeface="微软雅黑" panose="020B0503020204020204" pitchFamily="34" charset="-122"/>
              </a:rPr>
              <a:t>三变改革成果展</a:t>
            </a:r>
          </a:p>
        </p:txBody>
      </p:sp>
      <p:pic>
        <p:nvPicPr>
          <p:cNvPr id="20" name="Picture 1" descr="C:\Users\admin\Desktop\农业景观\84f241f2fe791294e6e02c20937f97a4_acfb044e7a3149f9b85ca424ac802e0b.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r="3395"/>
          <a:stretch>
            <a:fillRect/>
          </a:stretch>
        </p:blipFill>
        <p:spPr bwMode="auto">
          <a:xfrm>
            <a:off x="10241915" y="2570480"/>
            <a:ext cx="4568190" cy="3100070"/>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10" descr="http://img1.voc.com.cn/UpLoadFile/2012/11/18/201211182338139979.jp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1851" r="10354"/>
          <a:stretch>
            <a:fillRect/>
          </a:stretch>
        </p:blipFill>
        <p:spPr bwMode="auto">
          <a:xfrm>
            <a:off x="10241915" y="6490335"/>
            <a:ext cx="4552315" cy="3122295"/>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 descr="http://www.yejibang.com/static/uploadfile/pic/2014/09/28/f385f6d35ff813463af892d184969436.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r="2259"/>
          <a:stretch>
            <a:fillRect/>
          </a:stretch>
        </p:blipFill>
        <p:spPr bwMode="auto">
          <a:xfrm>
            <a:off x="260350" y="6491605"/>
            <a:ext cx="4883150" cy="3275330"/>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矩形 25"/>
          <p:cNvSpPr/>
          <p:nvPr/>
        </p:nvSpPr>
        <p:spPr>
          <a:xfrm>
            <a:off x="260350" y="9592945"/>
            <a:ext cx="4882515" cy="398780"/>
          </a:xfrm>
          <a:prstGeom prst="rect">
            <a:avLst/>
          </a:prstGeom>
          <a:solidFill>
            <a:srgbClr val="BC7676"/>
          </a:solidFill>
        </p:spPr>
        <p:txBody>
          <a:bodyPr wrap="square">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Led</a:t>
            </a:r>
            <a:r>
              <a:rPr lang="zh-CN" altLang="en-US" sz="2000" dirty="0">
                <a:solidFill>
                  <a:schemeClr val="bg1"/>
                </a:solidFill>
                <a:latin typeface="微软雅黑" panose="020B0503020204020204" pitchFamily="34" charset="-122"/>
                <a:ea typeface="微软雅黑" panose="020B0503020204020204" pitchFamily="34" charset="-122"/>
              </a:rPr>
              <a:t>宣传屏</a:t>
            </a:r>
          </a:p>
        </p:txBody>
      </p:sp>
      <p:sp>
        <p:nvSpPr>
          <p:cNvPr id="27" name="矩形 26"/>
          <p:cNvSpPr/>
          <p:nvPr/>
        </p:nvSpPr>
        <p:spPr>
          <a:xfrm>
            <a:off x="5318125" y="5639435"/>
            <a:ext cx="474027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高新技术实物展示</a:t>
            </a:r>
          </a:p>
        </p:txBody>
      </p:sp>
      <p:sp>
        <p:nvSpPr>
          <p:cNvPr id="28" name="矩形 27"/>
          <p:cNvSpPr/>
          <p:nvPr/>
        </p:nvSpPr>
        <p:spPr>
          <a:xfrm>
            <a:off x="10241280" y="5670550"/>
            <a:ext cx="456882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智慧农业沙盘</a:t>
            </a:r>
          </a:p>
        </p:txBody>
      </p:sp>
      <p:sp>
        <p:nvSpPr>
          <p:cNvPr id="8" name="矩形 7"/>
          <p:cNvSpPr/>
          <p:nvPr/>
        </p:nvSpPr>
        <p:spPr>
          <a:xfrm>
            <a:off x="10241280" y="9601200"/>
            <a:ext cx="455295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二维码实时购买</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1558" y="958010"/>
            <a:ext cx="7559675" cy="460375"/>
          </a:xfrm>
          <a:prstGeom prst="rect">
            <a:avLst/>
          </a:prstGeom>
        </p:spPr>
        <p:txBody>
          <a:bodyPr>
            <a:spAutoFit/>
          </a:bodyPr>
          <a:lstStyle/>
          <a:p>
            <a:r>
              <a:rPr lang="en-US" altLang="zh-CN" sz="2400" b="1" dirty="0">
                <a:solidFill>
                  <a:srgbClr val="AC5454"/>
                </a:solidFill>
                <a:latin typeface="微软雅黑" panose="020B0503020204020204" pitchFamily="34" charset="-122"/>
                <a:ea typeface="微软雅黑" panose="020B0503020204020204" pitchFamily="34" charset="-122"/>
              </a:rPr>
              <a:t> </a:t>
            </a:r>
            <a:r>
              <a:rPr lang="zh-CN" altLang="en-US" sz="2400" b="1" dirty="0">
                <a:solidFill>
                  <a:srgbClr val="AC5454"/>
                </a:solidFill>
                <a:latin typeface="微软雅黑" panose="020B0503020204020204" pitchFamily="34" charset="-122"/>
                <a:ea typeface="微软雅黑" panose="020B0503020204020204" pitchFamily="34" charset="-122"/>
              </a:rPr>
              <a:t>明日花园展园意向图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481330" y="2130425"/>
            <a:ext cx="13653135" cy="1476375"/>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：展现城市生态环境的建设成果，体现人与自然和谐共生的发展理念</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以花园设计应对山地城市建设中出现的环境矛盾与危机，强调景观中的生态设计要素，展现重庆在保护、修复城市生态环境中所做的成果，体现山地城市中人与自然互补发展与和谐共生发展理念。</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1026" name="Picture 2" descr="https://timgsa.baidu.com/timg?image&amp;quality=80&amp;size=b9999_10000&amp;sec=1593711980261&amp;di=56fc046f7fb7f2e1ac2499a4d0dbcaa4&amp;imgtype=0&amp;src=http%3A%2F%2Fhbimg.b0.upaiyun.com%2F43fc6502f4fdbf22b05b6fd844e094069c22c6c74daf5-PYqXFq_fw65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878698" y="4054722"/>
            <a:ext cx="3970777" cy="2608638"/>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s://timgsa.baidu.com/timg?image&amp;quality=80&amp;size=b9999_10000&amp;sec=1593712176597&amp;di=00d2ca5d15bac4008d705a1dfd746edd&amp;imgtype=0&amp;src=http%3A%2F%2F5b0988e595225.cdn.sohucs.com%2Fimages%2F20180814%2F7e9e8c88866b4e2699bef1fbc9fed4ca.jpe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878698" y="6733937"/>
            <a:ext cx="3970777" cy="2586342"/>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https://timgsa.baidu.com/timg?image&amp;quality=80&amp;size=b9999_10000&amp;sec=1593712247306&amp;di=1d9279d478b459531180bb5dd59f6489&amp;imgtype=0&amp;src=http%3A%2F%2Fhbimg.b0.upaiyun.com%2F97cdf0c73231a7e1967a87caed7cdeab5b62133619be4c-oRDUGy_fw65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575" y="-136525"/>
            <a:ext cx="38100" cy="76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https://timgsa.baidu.com/timg?image&amp;quality=80&amp;size=b9999_10000&amp;sec=1593712247306&amp;di=1d9279d478b459531180bb5dd59f6489&amp;imgtype=0&amp;src=http%3A%2F%2Fhbimg.b0.upaiyun.com%2F97cdf0c73231a7e1967a87caed7cdeab5b62133619be4c-oRDUGy_fw65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7975" y="15875"/>
            <a:ext cx="38100" cy="76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https://timgsa.baidu.com/timg?image&amp;quality=80&amp;size=b9999_10000&amp;sec=1593712247306&amp;di=1d9279d478b459531180bb5dd59f6489&amp;imgtype=0&amp;src=http%3A%2F%2Fhbimg.b0.upaiyun.com%2F97cdf0c73231a7e1967a87caed7cdeab5b62133619be4c-oRDUGy_fw65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0375" y="168275"/>
            <a:ext cx="38100" cy="76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8" name="Picture 14" descr="https://timgsa.baidu.com/timg?image&amp;quality=80&amp;size=b9999_10000&amp;sec=1593712247306&amp;di=1d9279d478b459531180bb5dd59f6489&amp;imgtype=0&amp;src=http%3A%2F%2Fhbimg.b0.upaiyun.com%2F97cdf0c73231a7e1967a87caed7cdeab5b62133619be4c-oRDUGy_fw65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2775" y="320675"/>
            <a:ext cx="38100" cy="76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40" name="Picture 16" descr="https://newoss.zhulong.com/tfs/pic/v1/tfs/T1R7J_BybT1RCvBVdK.jpg?x-oss-process=image/resize,w_760"/>
          <p:cNvPicPr>
            <a:picLocks noChangeAspect="1" noChangeArrowheads="1"/>
          </p:cNvPicPr>
          <p:nvPr/>
        </p:nvPicPr>
        <p:blipFill>
          <a:blip r:embed="rId5" cstate="print">
            <a:extLst>
              <a:ext uri="{28A0092B-C50C-407E-A947-70E740481C1C}">
                <a14:useLocalDpi xmlns:a14="http://schemas.microsoft.com/office/drawing/2010/main" xmlns="" val="0"/>
              </a:ext>
            </a:extLst>
          </a:blip>
          <a:srcRect l="3946"/>
          <a:stretch>
            <a:fillRect/>
          </a:stretch>
        </p:blipFill>
        <p:spPr bwMode="auto">
          <a:xfrm>
            <a:off x="222885" y="4124960"/>
            <a:ext cx="10534015" cy="5194935"/>
          </a:xfrm>
          <a:prstGeom prst="rect">
            <a:avLst/>
          </a:prstGeom>
          <a:noFill/>
          <a:ln>
            <a:solidFill>
              <a:schemeClr val="bg1">
                <a:lumMod val="75000"/>
              </a:schemeClr>
            </a:solidFill>
          </a:ln>
          <a:extLst>
            <a:ext uri="{909E8E84-426E-40DD-AFC4-6F175D3DCCD1}">
              <a14:hiddenFill xmlns:a14="http://schemas.microsoft.com/office/drawing/2010/main" xmlns="">
                <a:solidFill>
                  <a:srgbClr val="FFFFFF"/>
                </a:solidFill>
              </a14:hiddenFill>
            </a:ext>
          </a:extLst>
        </p:spPr>
      </p:pic>
      <p:sp>
        <p:nvSpPr>
          <p:cNvPr id="50" name="矩形 49"/>
          <p:cNvSpPr/>
          <p:nvPr/>
        </p:nvSpPr>
        <p:spPr>
          <a:xfrm>
            <a:off x="10878820" y="9243060"/>
            <a:ext cx="397129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生态和谐的自然花园</a:t>
            </a:r>
          </a:p>
        </p:txBody>
      </p:sp>
      <p:sp>
        <p:nvSpPr>
          <p:cNvPr id="2" name="矩形 1"/>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20"/>
          <p:cNvSpPr txBox="1"/>
          <p:nvPr/>
        </p:nvSpPr>
        <p:spPr>
          <a:xfrm>
            <a:off x="481345" y="1401665"/>
            <a:ext cx="14497051" cy="540341"/>
          </a:xfrm>
          <a:prstGeom prst="rect">
            <a:avLst/>
          </a:prstGeom>
          <a:noFill/>
        </p:spPr>
        <p:txBody>
          <a:bodyPr wrap="square" rtlCol="0">
            <a:spAutoFit/>
          </a:bodyPr>
          <a:lstStyle/>
          <a:p>
            <a:pPr>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江北园之共生花园</a:t>
            </a:r>
          </a:p>
        </p:txBody>
      </p:sp>
      <p:sp>
        <p:nvSpPr>
          <p:cNvPr id="46" name="矩形 45"/>
          <p:cNvSpPr/>
          <p:nvPr/>
        </p:nvSpPr>
        <p:spPr>
          <a:xfrm>
            <a:off x="194310" y="9243060"/>
            <a:ext cx="1056322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自然式雨洪管控</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s://timgsa.baidu.com/timg?image&amp;quality=80&amp;size=b9999_10000&amp;sec=1593714252875&amp;di=5ab94913dcd3cda74bb2817e2ba05525&amp;imgtype=0&amp;src=http%3A%2F%2F5b0988e595225.cdn.sohucs.com%2Fimages%2F20190918%2F555f7b5fd60940808e79ea7e4a435359.jpe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9471" r="1873"/>
          <a:stretch>
            <a:fillRect/>
          </a:stretch>
        </p:blipFill>
        <p:spPr bwMode="auto">
          <a:xfrm>
            <a:off x="231774" y="3536950"/>
            <a:ext cx="6686551" cy="662206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231775" y="154559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明日花园展园意向图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448077" y="1429957"/>
            <a:ext cx="14193751" cy="598805"/>
          </a:xfrm>
          <a:prstGeom prst="rect">
            <a:avLst/>
          </a:prstGeom>
          <a:noFill/>
        </p:spPr>
        <p:txBody>
          <a:bodyPr wrap="square" rtlCol="0">
            <a:spAutoFit/>
          </a:bodyPr>
          <a:lstStyle/>
          <a:p>
            <a:pPr>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江北园之疗愈花园</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8" name="矩形 7"/>
          <p:cNvSpPr/>
          <p:nvPr/>
        </p:nvSpPr>
        <p:spPr>
          <a:xfrm>
            <a:off x="231775" y="10038715"/>
            <a:ext cx="668909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芳香疗养</a:t>
            </a:r>
          </a:p>
        </p:txBody>
      </p:sp>
      <p:sp>
        <p:nvSpPr>
          <p:cNvPr id="21" name="矩形 20"/>
          <p:cNvSpPr/>
          <p:nvPr/>
        </p:nvSpPr>
        <p:spPr>
          <a:xfrm>
            <a:off x="7045960" y="10039985"/>
            <a:ext cx="452501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种植活动参与</a:t>
            </a:r>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pic>
        <p:nvPicPr>
          <p:cNvPr id="2050" name="Picture 2" descr="https://timgsa.baidu.com/timg?image&amp;quality=80&amp;size=b9999_10000&amp;sec=1593713750115&amp;di=c268af40295d3cc3ac3ae9f1458deff2&amp;imgtype=0&amp;src=http%3A%2F%2Fimg3.imgtn.bdimg.com%2Fit%2Fu%3D2676548488%2C2947982019%26fm%3D214%26gp%3D0.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270"/>
          <a:stretch>
            <a:fillRect/>
          </a:stretch>
        </p:blipFill>
        <p:spPr bwMode="auto">
          <a:xfrm>
            <a:off x="11698605" y="6875145"/>
            <a:ext cx="3159760" cy="318897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s://timgsa.baidu.com/timg?image&amp;quality=80&amp;size=b9999_10000&amp;sec=1593714230845&amp;di=f05925c3fe2450817dfd55e2f8032579&amp;imgtype=0&amp;src=http%3A%2F%2F5b0988e595225.cdn.sohucs.com%2Fimages%2F20180710%2Fff72ee0809dc4235b685e98f6263a36b.jpe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7990"/>
          <a:stretch>
            <a:fillRect/>
          </a:stretch>
        </p:blipFill>
        <p:spPr bwMode="auto">
          <a:xfrm>
            <a:off x="7045960" y="6875145"/>
            <a:ext cx="4525010" cy="3169920"/>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s://timgsa.baidu.com/timg?image&amp;quality=80&amp;size=b9999_10000&amp;sec=1593715059492&amp;di=4f7656455203ac51c94ef06168ace39d&amp;imgtype=0&amp;src=http%3A%2F%2Fwww.kedo.gov.cn%2Fupload%2Fresources%2Fimage%2F2019%2F03%2F06%2F262876_600x400c.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r="2035"/>
          <a:stretch>
            <a:fillRect/>
          </a:stretch>
        </p:blipFill>
        <p:spPr bwMode="auto">
          <a:xfrm>
            <a:off x="7045960" y="3536950"/>
            <a:ext cx="4525645" cy="3214370"/>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descr="https://timgsa.baidu.com/timg?image&amp;quality=80&amp;size=b9999_10000&amp;sec=1593715341233&amp;di=b49fe7f49b158ece1e7456e99daddb68&amp;imgtype=0&amp;src=http%3A%2F%2Fimg01.tooopen.com%2FDowns%2Fimages%2F2010%2F2%2F9%2Fsy_20100209212230956030.jp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r="30660" b="7943"/>
          <a:stretch>
            <a:fillRect/>
          </a:stretch>
        </p:blipFill>
        <p:spPr bwMode="auto">
          <a:xfrm>
            <a:off x="11694795" y="3546475"/>
            <a:ext cx="3160395" cy="3204845"/>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矩形 19"/>
          <p:cNvSpPr/>
          <p:nvPr/>
        </p:nvSpPr>
        <p:spPr>
          <a:xfrm>
            <a:off x="11694795" y="10053320"/>
            <a:ext cx="315976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园艺作物疗养</a:t>
            </a:r>
          </a:p>
        </p:txBody>
      </p:sp>
      <p:sp>
        <p:nvSpPr>
          <p:cNvPr id="3" name="文本框 2"/>
          <p:cNvSpPr txBox="1"/>
          <p:nvPr/>
        </p:nvSpPr>
        <p:spPr>
          <a:xfrm>
            <a:off x="448310" y="1990725"/>
            <a:ext cx="14130020" cy="1476375"/>
          </a:xfrm>
          <a:prstGeom prst="rect">
            <a:avLst/>
          </a:prstGeom>
          <a:noFill/>
        </p:spPr>
        <p:txBody>
          <a:bodyPr wrap="square" rtlCol="0" anchor="t">
            <a:spAutoFit/>
          </a:bodyPr>
          <a:lstStyle/>
          <a:p>
            <a:pPr algn="l" defTabSz="1425575">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：景观疗养，园艺抗疫</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defTabSz="1425575">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：面对疫情导致的创伤，应发挥各类园艺疗法的作用，如特殊芳香植物疗养、种植运动参与体验、抗疫植物食物疗养等，以“疗愈”为题，让花园实现康养功能，创造高品质生活。</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0608" y="965241"/>
            <a:ext cx="7144901" cy="461665"/>
          </a:xfrm>
          <a:prstGeom prst="rect">
            <a:avLst/>
          </a:prstGeom>
        </p:spPr>
        <p:txBody>
          <a:bodyPr wrap="square">
            <a:spAutoFit/>
          </a:bodyPr>
          <a:lstStyle/>
          <a:p>
            <a:r>
              <a:rPr sz="2400" b="1" dirty="0">
                <a:solidFill>
                  <a:srgbClr val="AC5454"/>
                </a:solidFill>
                <a:latin typeface="微软雅黑" panose="020B0503020204020204" pitchFamily="34" charset="-122"/>
                <a:ea typeface="微软雅黑" panose="020B0503020204020204" pitchFamily="34" charset="-122"/>
              </a:rPr>
              <a:t> 明日花园展园意向图</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6146" name="Picture 2" descr="https://timgsa.baidu.com/timg?image&amp;quality=80&amp;size=b9999_10000&amp;sec=1593720439048&amp;di=e6cadb00d17e598f094f3b3f89c2325e&amp;imgtype=0&amp;src=http%3A%2F%2Fimg.08087.cc%2Fuploads%2F20190216%2F15%2F1550301761-RTIptVmYBQ.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66635" y="4570730"/>
            <a:ext cx="7506335" cy="4228465"/>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https://timgsa.baidu.com/timg?image&amp;quality=80&amp;size=b9999_10000&amp;sec=1593722479729&amp;di=38d6b8d5eb7edc1d0cba98f60ec55996&amp;imgtype=0&amp;src=http%3A%2F%2Fwww.plusbe.com%2Fkindeditor-4.1.4%2Fattached%2Fimage%2F20161213%2F20161213103453_944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l="8428" t="1851"/>
          <a:stretch>
            <a:fillRect/>
          </a:stretch>
        </p:blipFill>
        <p:spPr bwMode="auto">
          <a:xfrm>
            <a:off x="231775" y="4557395"/>
            <a:ext cx="7023735" cy="4241800"/>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7366635" y="8799195"/>
            <a:ext cx="747268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家庭园艺</a:t>
            </a:r>
          </a:p>
        </p:txBody>
      </p:sp>
      <p:sp>
        <p:nvSpPr>
          <p:cNvPr id="22" name="矩形 21"/>
          <p:cNvSpPr/>
          <p:nvPr/>
        </p:nvSpPr>
        <p:spPr>
          <a:xfrm>
            <a:off x="233045" y="8799195"/>
            <a:ext cx="700913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智慧园区系统</a:t>
            </a:r>
          </a:p>
        </p:txBody>
      </p:sp>
      <p:sp>
        <p:nvSpPr>
          <p:cNvPr id="2" name="矩形 1"/>
          <p:cNvSpPr/>
          <p:nvPr/>
        </p:nvSpPr>
        <p:spPr>
          <a:xfrm>
            <a:off x="245745" y="1541780"/>
            <a:ext cx="14626590" cy="396875"/>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391795" y="2241550"/>
            <a:ext cx="14210665" cy="1014730"/>
          </a:xfrm>
          <a:prstGeom prst="rect">
            <a:avLst/>
          </a:prstGeom>
          <a:noFill/>
        </p:spPr>
        <p:txBody>
          <a:bodyPr wrap="square" rtlCol="0" anchor="t">
            <a:spAutoFit/>
          </a:bodyPr>
          <a:lstStyle/>
          <a:p>
            <a:pPr algn="l" defTabSz="1425575">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展现顶尖智慧景观，推广智慧化技术</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defTabSz="1425575">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体现智慧城市相关内容，通过智能技术、家庭园艺、创新农艺等新型智慧化手段，体现自然、艺术与科技的多元化融合。</a:t>
            </a:r>
            <a:endParaRPr lang="zh-CN" altLang="en-US"/>
          </a:p>
        </p:txBody>
      </p:sp>
      <p:sp>
        <p:nvSpPr>
          <p:cNvPr id="13" name="文本框 20"/>
          <p:cNvSpPr txBox="1"/>
          <p:nvPr/>
        </p:nvSpPr>
        <p:spPr>
          <a:xfrm>
            <a:off x="421956" y="1394991"/>
            <a:ext cx="14220827" cy="598805"/>
          </a:xfrm>
          <a:prstGeom prst="rect">
            <a:avLst/>
          </a:prstGeom>
          <a:noFill/>
        </p:spPr>
        <p:txBody>
          <a:bodyPr wrap="square" rtlCol="0">
            <a:spAutoFit/>
          </a:bodyPr>
          <a:lstStyle/>
          <a:p>
            <a:pPr>
              <a:lnSpc>
                <a:spcPct val="150000"/>
              </a:lnSpc>
            </a:pPr>
            <a:r>
              <a:rPr lang="zh-CN" altLang="en-US" sz="2200" b="1" dirty="0">
                <a:solidFill>
                  <a:schemeClr val="bg1"/>
                </a:solidFill>
                <a:latin typeface="微软雅黑" panose="020B0503020204020204" pitchFamily="34" charset="-122"/>
                <a:ea typeface="微软雅黑" panose="020B0503020204020204" pitchFamily="34" charset="-122"/>
              </a:rPr>
              <a:t>两江园之智慧花园</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大师园意向图</a:t>
            </a:r>
            <a:r>
              <a:rPr lang="en-US" altLang="zh-CN" sz="2400" b="1" dirty="0">
                <a:solidFill>
                  <a:srgbClr val="AC5454"/>
                </a:solidFill>
                <a:latin typeface="微软雅黑" panose="020B0503020204020204" pitchFamily="34" charset="-122"/>
                <a:ea typeface="微软雅黑" panose="020B0503020204020204" pitchFamily="34" charset="-122"/>
              </a:rPr>
              <a:t>1</a:t>
            </a:r>
            <a:endParaRPr lang="en-US" altLang="zh-CN" sz="2400" b="1" dirty="0">
              <a:solidFill>
                <a:srgbClr val="AC5454"/>
              </a:solidFill>
              <a:highlight>
                <a:srgbClr val="FFFF00"/>
              </a:highlight>
              <a:latin typeface="微软雅黑" panose="020B0503020204020204" pitchFamily="34" charset="-122"/>
              <a:ea typeface="微软雅黑" panose="020B0503020204020204" pitchFamily="34" charset="-122"/>
            </a:endParaRPr>
          </a:p>
        </p:txBody>
      </p:sp>
      <p:sp>
        <p:nvSpPr>
          <p:cNvPr id="13" name="文本框 20"/>
          <p:cNvSpPr txBox="1"/>
          <p:nvPr/>
        </p:nvSpPr>
        <p:spPr>
          <a:xfrm>
            <a:off x="307975" y="1478280"/>
            <a:ext cx="14269720" cy="1476375"/>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朱育帆（拟邀请）：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清华大学景观学系副系主任、教授、博士生导师，中国景观界的领军人物，擅长运用中国传统园林理念营造出具有中国韵味的现代景观意境空间。</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营造具有巴蜀韵味、体现中国传统文化及审美的大师展园。</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pic>
        <p:nvPicPr>
          <p:cNvPr id="3" name="图片 2" descr="图片包含 桌子, 游戏机&#10;&#10;描述已自动生成"/>
          <p:cNvPicPr>
            <a:picLocks noChangeAspect="1"/>
          </p:cNvPicPr>
          <p:nvPr/>
        </p:nvPicPr>
        <p:blipFill>
          <a:blip r:embed="rId2" cstate="print">
            <a:extLst>
              <a:ext uri="{28A0092B-C50C-407E-A947-70E740481C1C}">
                <a14:useLocalDpi xmlns:a14="http://schemas.microsoft.com/office/drawing/2010/main" xmlns="" val="0"/>
              </a:ext>
            </a:extLst>
          </a:blip>
          <a:srcRect t="4054"/>
          <a:stretch>
            <a:fillRect/>
          </a:stretch>
        </p:blipFill>
        <p:spPr>
          <a:xfrm>
            <a:off x="231775" y="3046095"/>
            <a:ext cx="7104380" cy="3817620"/>
          </a:xfrm>
          <a:prstGeom prst="rect">
            <a:avLst/>
          </a:prstGeom>
        </p:spPr>
      </p:pic>
      <p:pic>
        <p:nvPicPr>
          <p:cNvPr id="9" name="图片 8"/>
          <p:cNvPicPr>
            <a:picLocks noChangeAspect="1"/>
          </p:cNvPicPr>
          <p:nvPr/>
        </p:nvPicPr>
        <p:blipFill>
          <a:blip r:embed="rId3" cstate="print"/>
          <a:srcRect l="7591" t="16019" b="11333"/>
          <a:stretch>
            <a:fillRect/>
          </a:stretch>
        </p:blipFill>
        <p:spPr>
          <a:xfrm>
            <a:off x="231775" y="6983095"/>
            <a:ext cx="7101205" cy="3140710"/>
          </a:xfrm>
          <a:prstGeom prst="rect">
            <a:avLst/>
          </a:prstGeom>
        </p:spPr>
      </p:pic>
      <p:pic>
        <p:nvPicPr>
          <p:cNvPr id="10" name="图片 9"/>
          <p:cNvPicPr>
            <a:picLocks noChangeAspect="1"/>
          </p:cNvPicPr>
          <p:nvPr/>
        </p:nvPicPr>
        <p:blipFill>
          <a:blip r:embed="rId4" cstate="print"/>
          <a:srcRect b="6230"/>
          <a:stretch>
            <a:fillRect/>
          </a:stretch>
        </p:blipFill>
        <p:spPr>
          <a:xfrm>
            <a:off x="7441565" y="3045460"/>
            <a:ext cx="7421245" cy="707771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大师园意向图</a:t>
            </a:r>
            <a:r>
              <a:rPr lang="en-US" altLang="zh-CN" sz="2400" b="1" dirty="0">
                <a:solidFill>
                  <a:srgbClr val="AC5454"/>
                </a:solidFill>
                <a:latin typeface="微软雅黑" panose="020B0503020204020204" pitchFamily="34" charset="-122"/>
                <a:ea typeface="微软雅黑" panose="020B0503020204020204" pitchFamily="34" charset="-122"/>
                <a:sym typeface="+mn-ea"/>
              </a:rPr>
              <a:t>2</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368300" y="1511935"/>
            <a:ext cx="14207490" cy="1476375"/>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石原和幸（拟邀请）：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著名的日本庭园设计师，设计以植物应用见长，是活跃在当今日本和世界庭园设计领域的顶尖设计师之一，连续参加英国切尔西花园展获金奖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枚，同时受邀为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年北京世园会大师园设计师之一。</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具有禅意特色、契合展会主题的大师展园。</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sp>
        <p:nvSpPr>
          <p:cNvPr id="2" name="AutoShape 2" descr="https://ss1.bdstatic.com/70cFuXSh_Q1YnxGkpoWK1HF6hhy/it/u=2920771729,3195985454&amp;fm=26&amp;gp=0.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Picture 3" descr="C:\Users\admin\Desktop\u=2920771729,3195985454&amp;fm=26&amp;gp=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 r="2485" b="23645"/>
          <a:stretch>
            <a:fillRect/>
          </a:stretch>
        </p:blipFill>
        <p:spPr bwMode="auto">
          <a:xfrm>
            <a:off x="311785" y="3053080"/>
            <a:ext cx="7092950" cy="3658870"/>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C:\Users\admin\Desktop\u=4089135793,2411500529&amp;fm=26&amp;gp=0.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4761" r="5610" b="7573"/>
          <a:stretch>
            <a:fillRect/>
          </a:stretch>
        </p:blipFill>
        <p:spPr bwMode="auto">
          <a:xfrm>
            <a:off x="7533640" y="3053080"/>
            <a:ext cx="7121525" cy="3659505"/>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5" descr="C:\Users\admin\Desktop\timg (1).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399"/>
          <a:stretch>
            <a:fillRect/>
          </a:stretch>
        </p:blipFill>
        <p:spPr bwMode="auto">
          <a:xfrm>
            <a:off x="311785" y="6802120"/>
            <a:ext cx="5433695" cy="354330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图片 2"/>
          <p:cNvPicPr>
            <a:picLocks noChangeAspect="1"/>
          </p:cNvPicPr>
          <p:nvPr/>
        </p:nvPicPr>
        <p:blipFill>
          <a:blip r:embed="rId5" cstate="print"/>
          <a:srcRect r="30990" b="8987"/>
          <a:stretch>
            <a:fillRect/>
          </a:stretch>
        </p:blipFill>
        <p:spPr>
          <a:xfrm>
            <a:off x="5882005" y="6802120"/>
            <a:ext cx="5996940" cy="3530600"/>
          </a:xfrm>
          <a:prstGeom prst="rect">
            <a:avLst/>
          </a:prstGeom>
        </p:spPr>
      </p:pic>
      <p:pic>
        <p:nvPicPr>
          <p:cNvPr id="8" name="图片 7"/>
          <p:cNvPicPr>
            <a:picLocks noChangeAspect="1"/>
          </p:cNvPicPr>
          <p:nvPr/>
        </p:nvPicPr>
        <p:blipFill>
          <a:blip r:embed="rId5" cstate="print"/>
          <a:srcRect l="69682" b="8987"/>
          <a:stretch>
            <a:fillRect/>
          </a:stretch>
        </p:blipFill>
        <p:spPr>
          <a:xfrm>
            <a:off x="12021185" y="6802120"/>
            <a:ext cx="2634615" cy="35306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1665"/>
          </a:xfrm>
          <a:prstGeom prst="rect">
            <a:avLst/>
          </a:prstGeom>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匠心楼阁意向图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307975" y="1489075"/>
            <a:ext cx="14557375" cy="1476375"/>
          </a:xfrm>
          <a:prstGeom prst="rect">
            <a:avLst/>
          </a:prstGeom>
          <a:noFill/>
        </p:spPr>
        <p:txBody>
          <a:bodyPr wrap="square" rtlCol="0">
            <a:spAutoFit/>
          </a:bodyPr>
          <a:lstStyle/>
          <a:p>
            <a:pPr indent="0" fontAlgn="auto">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集结各派精品盆景，展现顶级艺术水准</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向全国各大著名盆景流派发出邀请，以园博园主展馆平台空间进行作品展示，意蕴悠长的盆景精品与以园博园主展馆古朴典雅、气势恢宏的巴渝明清风格建筑相映成趣，将极大地丰富花博会展示内容，具有超高的观赏价值。</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矩形 20"/>
          <p:cNvSpPr/>
          <p:nvPr/>
        </p:nvSpPr>
        <p:spPr>
          <a:xfrm>
            <a:off x="5507355" y="6358890"/>
            <a:ext cx="544576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扬派盆景</a:t>
            </a:r>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综合主展核</a:t>
            </a:r>
            <a:endParaRPr lang="zh-CN" altLang="en-US" sz="2000" b="1" dirty="0">
              <a:latin typeface="微软雅黑" panose="020B0503020204020204" pitchFamily="34" charset="-122"/>
              <a:ea typeface="微软雅黑" panose="020B0503020204020204" pitchFamily="34" charset="-122"/>
            </a:endParaRPr>
          </a:p>
        </p:txBody>
      </p:sp>
      <p:pic>
        <p:nvPicPr>
          <p:cNvPr id="3074" name="Picture 2" descr="https://ss1.bdstatic.com/70cFuXSh_Q1YnxGkpoWK1HF6hhy/it/u=2491020552,1270302023&amp;fm=26&amp;gp=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07355" y="3135630"/>
            <a:ext cx="5445760" cy="3223260"/>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https://timgsa.baidu.com/timg?image&amp;quality=80&amp;size=b9999_10000&amp;sec=1593718189377&amp;di=6fc8b93d1b66871b279a4fe7beaff93a&amp;imgtype=0&amp;src=http%3A%2F%2Fimg.penjing8.com%2F201601%2F24%2F22181144208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7010" y="6849110"/>
            <a:ext cx="5148580" cy="3051175"/>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187960" y="9900285"/>
            <a:ext cx="517207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川派盆景</a:t>
            </a:r>
          </a:p>
        </p:txBody>
      </p:sp>
      <p:pic>
        <p:nvPicPr>
          <p:cNvPr id="3080" name="Picture 8" descr="https://timgsa.baidu.com/timg?image&amp;quality=80&amp;size=b9999_10000&amp;sec=1593718221055&amp;di=f46c53fc441a48a96707b6e8dba20ecf&amp;imgtype=0&amp;src=http%3A%2F%2Fimg.pconline.com.cn%2Fimages%2Fupload%2Fupc%2Ftx%2Fphotoblog%2F1309%2F21%2Fc103%2F26041493_137974106320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r="5409"/>
          <a:stretch>
            <a:fillRect/>
          </a:stretch>
        </p:blipFill>
        <p:spPr bwMode="auto">
          <a:xfrm>
            <a:off x="206375" y="3135630"/>
            <a:ext cx="5153025" cy="322326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矩形 21"/>
          <p:cNvSpPr/>
          <p:nvPr/>
        </p:nvSpPr>
        <p:spPr>
          <a:xfrm>
            <a:off x="206375" y="6341745"/>
            <a:ext cx="5153660"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苏派盆景</a:t>
            </a:r>
          </a:p>
        </p:txBody>
      </p:sp>
      <p:pic>
        <p:nvPicPr>
          <p:cNvPr id="3084" name="Picture 12" descr="https://timgsa.baidu.com/timg?image&amp;quality=80&amp;size=b9999_10000&amp;sec=1593718453160&amp;di=592c6ca44a785a7e502e6a87bb9f673b&amp;imgtype=0&amp;src=http%3A%2F%2F5b0988e595225.cdn.sohucs.com%2Fimages%2F20180614%2Fd72c9cb722a64fd28d9fee9e66038ea0.jpeg"/>
          <p:cNvPicPr>
            <a:picLocks noChangeAspect="1" noChangeArrowheads="1"/>
          </p:cNvPicPr>
          <p:nvPr/>
        </p:nvPicPr>
        <p:blipFill>
          <a:blip r:embed="rId5" cstate="print">
            <a:extLst>
              <a:ext uri="{28A0092B-C50C-407E-A947-70E740481C1C}">
                <a14:useLocalDpi xmlns:a14="http://schemas.microsoft.com/office/drawing/2010/main" xmlns="" val="0"/>
              </a:ext>
            </a:extLst>
          </a:blip>
          <a:srcRect l="9919" r="949"/>
          <a:stretch>
            <a:fillRect/>
          </a:stretch>
        </p:blipFill>
        <p:spPr bwMode="auto">
          <a:xfrm>
            <a:off x="11087100" y="3117850"/>
            <a:ext cx="3759200" cy="2510790"/>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11087100" y="9900285"/>
            <a:ext cx="377761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徽派盆景</a:t>
            </a:r>
          </a:p>
        </p:txBody>
      </p:sp>
      <p:pic>
        <p:nvPicPr>
          <p:cNvPr id="3086" name="Picture 14" descr="https://timgsa.baidu.com/timg?image&amp;quality=80&amp;size=b9999_10000&amp;sec=1593718582266&amp;di=5a145054c6c7cad5f0a7fcc65260c351&amp;imgtype=0&amp;src=http%3A%2F%2Fwww.henanshengjinjianshe.com%2Fuploadfile%2F2016%2F1212%2F20161212092428697.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507355" y="6849110"/>
            <a:ext cx="5445760" cy="3172460"/>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矩形 25"/>
          <p:cNvSpPr/>
          <p:nvPr/>
        </p:nvSpPr>
        <p:spPr>
          <a:xfrm>
            <a:off x="5507355" y="9900285"/>
            <a:ext cx="5445125" cy="398780"/>
          </a:xfrm>
          <a:prstGeom prst="rect">
            <a:avLst/>
          </a:prstGeom>
          <a:solidFill>
            <a:srgbClr val="BC7676"/>
          </a:solidFill>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海派盆景</a:t>
            </a:r>
          </a:p>
        </p:txBody>
      </p:sp>
      <p:pic>
        <p:nvPicPr>
          <p:cNvPr id="2" name="图片 1"/>
          <p:cNvPicPr>
            <a:picLocks noChangeAspect="1"/>
          </p:cNvPicPr>
          <p:nvPr/>
        </p:nvPicPr>
        <p:blipFill>
          <a:blip r:embed="rId7" cstate="print"/>
          <a:srcRect l="7160" r="12320" b="10089"/>
          <a:stretch>
            <a:fillRect/>
          </a:stretch>
        </p:blipFill>
        <p:spPr>
          <a:xfrm>
            <a:off x="11087100" y="5718175"/>
            <a:ext cx="3745230" cy="418211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各届重庆花博会\商业街.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5801" t="20886" r="43449" b="26719"/>
          <a:stretch>
            <a:fillRect/>
          </a:stretch>
        </p:blipFill>
        <p:spPr bwMode="auto">
          <a:xfrm>
            <a:off x="765176" y="2891585"/>
            <a:ext cx="8461952" cy="723405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6" descr="http://img.pconline.com.cn/images/upload/upc/tx/itbbs/1902/04/c8/131092217_1549263804464_mthumb.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327409" y="2891585"/>
            <a:ext cx="5026765" cy="3226351"/>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花样生活展区</a:t>
            </a:r>
            <a:r>
              <a:rPr lang="en-US" altLang="zh-CN" sz="2400" b="1" dirty="0">
                <a:solidFill>
                  <a:srgbClr val="AC5454"/>
                </a:solidFill>
                <a:latin typeface="微软雅黑" panose="020B0503020204020204" pitchFamily="34" charset="-122"/>
                <a:ea typeface="微软雅黑" panose="020B0503020204020204" pitchFamily="34" charset="-122"/>
              </a:rPr>
              <a:t>1—</a:t>
            </a:r>
            <a:r>
              <a:rPr lang="zh-CN" altLang="en-US" sz="2400" b="1" dirty="0">
                <a:solidFill>
                  <a:srgbClr val="AC5454"/>
                </a:solidFill>
                <a:latin typeface="微软雅黑" panose="020B0503020204020204" pitchFamily="34" charset="-122"/>
                <a:ea typeface="微软雅黑" panose="020B0503020204020204" pitchFamily="34" charset="-122"/>
                <a:sym typeface="+mn-ea"/>
              </a:rPr>
              <a:t>模纹世界</a:t>
            </a:r>
          </a:p>
        </p:txBody>
      </p:sp>
      <p:sp>
        <p:nvSpPr>
          <p:cNvPr id="13" name="文本框 20"/>
          <p:cNvSpPr txBox="1"/>
          <p:nvPr/>
        </p:nvSpPr>
        <p:spPr>
          <a:xfrm>
            <a:off x="765176" y="1415210"/>
            <a:ext cx="13865224" cy="1476375"/>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提供花卉行业展示平台，促进销售</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组织</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个主题，共</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个类型各异的尺寸为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3mx3m</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花卉摊位，</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广泛邀请花卉园艺及相关企业参展</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，售卖多种多样、</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缤纷多彩的盆栽与生态果蔬。让市民把花样生活带回家。</a:t>
            </a: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花样生活展区</a:t>
            </a:r>
            <a:endParaRPr lang="zh-CN" altLang="en-US" sz="2000" b="1" dirty="0">
              <a:latin typeface="微软雅黑" panose="020B0503020204020204" pitchFamily="34" charset="-122"/>
              <a:ea typeface="微软雅黑" panose="020B0503020204020204" pitchFamily="34" charset="-122"/>
            </a:endParaRPr>
          </a:p>
        </p:txBody>
      </p:sp>
      <p:sp>
        <p:nvSpPr>
          <p:cNvPr id="2" name="AutoShape 12" descr="https://ss1.bdstatic.com/70cFvXSh_Q1YnxGkpoWK1HF6hhy/it/u=1562795091,1715912038&amp;fm=26&amp;gp=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14" descr="https://ss1.bdstatic.com/70cFvXSh_Q1YnxGkpoWK1HF6hhy/it/u=1562795091,1715912038&amp;fm=26&amp;gp=0.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030" name="Picture 6" descr="https://timgsa.baidu.com/timg?image&amp;quality=80&amp;size=b9999_10000&amp;sec=1594496297828&amp;di=6707bd082f70e47371bb626f4aa6be6a&amp;imgtype=0&amp;src=http%3A%2F%2Fimg1.dayoo.com%2Fwww%2F201701%2F13%2Ft2_%252820X19X600X345%252900bf3263-36d8-465a-81a3-7401531c8ad0.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23599"/>
          <a:stretch>
            <a:fillRect/>
          </a:stretch>
        </p:blipFill>
        <p:spPr bwMode="auto">
          <a:xfrm>
            <a:off x="9338989" y="6187052"/>
            <a:ext cx="5015186" cy="3938582"/>
          </a:xfrm>
          <a:prstGeom prst="rect">
            <a:avLst/>
          </a:prstGeom>
          <a:noFill/>
          <a:extLst>
            <a:ext uri="{909E8E84-426E-40DD-AFC4-6F175D3DCCD1}">
              <a14:hiddenFill xmlns:a14="http://schemas.microsoft.com/office/drawing/2010/main" xmlns="">
                <a:solidFill>
                  <a:srgbClr val="FFFFFF"/>
                </a:solidFill>
              </a14:hiddenFill>
            </a:ext>
          </a:extLst>
        </p:spPr>
      </p:pic>
      <p:pic>
        <p:nvPicPr>
          <p:cNvPr id="164" name="图片 163"/>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612775" y="8462080"/>
            <a:ext cx="1756352" cy="1052760"/>
          </a:xfrm>
          <a:prstGeom prst="rect">
            <a:avLst/>
          </a:prstGeom>
          <a:effectLst>
            <a:outerShdw blurRad="50800" dist="50800" dir="5400000" algn="ctr" rotWithShape="0">
              <a:srgbClr val="000000">
                <a:alpha val="0"/>
              </a:srgbClr>
            </a:outerShdw>
          </a:effectLst>
        </p:spPr>
      </p:pic>
      <p:grpSp>
        <p:nvGrpSpPr>
          <p:cNvPr id="17" name="组合 16"/>
          <p:cNvGrpSpPr/>
          <p:nvPr/>
        </p:nvGrpSpPr>
        <p:grpSpPr>
          <a:xfrm>
            <a:off x="765175" y="9457561"/>
            <a:ext cx="3458980" cy="529084"/>
            <a:chOff x="3451" y="14890"/>
            <a:chExt cx="3818" cy="584"/>
          </a:xfrm>
        </p:grpSpPr>
        <p:grpSp>
          <p:nvGrpSpPr>
            <p:cNvPr id="14" name="组合 13"/>
            <p:cNvGrpSpPr/>
            <p:nvPr/>
          </p:nvGrpSpPr>
          <p:grpSpPr>
            <a:xfrm>
              <a:off x="3755" y="15234"/>
              <a:ext cx="2267" cy="240"/>
              <a:chOff x="3755" y="15234"/>
              <a:chExt cx="2267" cy="240"/>
            </a:xfrm>
          </p:grpSpPr>
          <p:sp>
            <p:nvSpPr>
              <p:cNvPr id="9" name="矩形 8"/>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451" y="14890"/>
              <a:ext cx="3818"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0m     10m   20m           40m</a:t>
              </a:r>
            </a:p>
          </p:txBody>
        </p:sp>
      </p:grpSp>
      <p:sp>
        <p:nvSpPr>
          <p:cNvPr id="24" name="矩形 23"/>
          <p:cNvSpPr/>
          <p:nvPr/>
        </p:nvSpPr>
        <p:spPr>
          <a:xfrm>
            <a:off x="9327409" y="2891585"/>
            <a:ext cx="5026765" cy="7233097"/>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stretch>
            <a:fillRect/>
          </a:stretch>
        </p:blipFill>
        <p:spPr>
          <a:xfrm>
            <a:off x="0" y="4518660"/>
            <a:ext cx="15140305" cy="3473450"/>
          </a:xfrm>
          <a:prstGeom prst="rect">
            <a:avLst/>
          </a:prstGeom>
        </p:spPr>
      </p:pic>
      <p:sp>
        <p:nvSpPr>
          <p:cNvPr id="8" name="矩形 7"/>
          <p:cNvSpPr/>
          <p:nvPr/>
        </p:nvSpPr>
        <p:spPr>
          <a:xfrm>
            <a:off x="5600065" y="2409825"/>
            <a:ext cx="4295775" cy="460375"/>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chemeClr val="tx1"/>
                </a:solidFill>
                <a:latin typeface="微软雅黑" panose="020B0503020204020204" pitchFamily="34" charset="-122"/>
                <a:ea typeface="微软雅黑" panose="020B0503020204020204" pitchFamily="34" charset="-122"/>
                <a:sym typeface="方正兰亭黑_GBK" pitchFamily="2" charset="-122"/>
              </a:rPr>
              <a:t>首届长江城市花卉艺术博览会</a:t>
            </a:r>
          </a:p>
        </p:txBody>
      </p:sp>
      <p:sp>
        <p:nvSpPr>
          <p:cNvPr id="10" name="矩形 9"/>
          <p:cNvSpPr/>
          <p:nvPr/>
        </p:nvSpPr>
        <p:spPr>
          <a:xfrm>
            <a:off x="1032510" y="8274050"/>
            <a:ext cx="13430885" cy="1753235"/>
          </a:xfrm>
          <a:prstGeom prst="rect">
            <a:avLst/>
          </a:prstGeom>
        </p:spPr>
        <p:txBody>
          <a:bodyPr wrap="square">
            <a:spAutoFit/>
          </a:bodyPr>
          <a:lstStyle/>
          <a:p>
            <a:pPr marL="571500" lvl="0" indent="-571500">
              <a:lnSpc>
                <a:spcPct val="150000"/>
              </a:lnSpc>
              <a:buFont typeface="Arial" panose="020B0604020202020204" pitchFamily="34" charset="0"/>
              <a:buChar char="•"/>
            </a:pPr>
            <a:r>
              <a:rPr lang="zh-CN" altLang="en-US" sz="1800" dirty="0">
                <a:solidFill>
                  <a:schemeClr val="tx1"/>
                </a:solidFill>
                <a:latin typeface="微软雅黑" panose="020B0503020204020204" pitchFamily="34" charset="-122"/>
                <a:ea typeface="微软雅黑" panose="020B0503020204020204" pitchFamily="34" charset="-122"/>
                <a:sym typeface="+mn-ea"/>
              </a:rPr>
              <a:t>以城市绿地为天然展台，展示面积</a:t>
            </a:r>
            <a:r>
              <a:rPr lang="en-US" altLang="zh-CN" sz="1800" b="1" dirty="0">
                <a:solidFill>
                  <a:schemeClr val="tx1"/>
                </a:solidFill>
                <a:latin typeface="微软雅黑" panose="020B0503020204020204" pitchFamily="34" charset="-122"/>
                <a:ea typeface="微软雅黑" panose="020B0503020204020204" pitchFamily="34" charset="-122"/>
                <a:sym typeface="+mn-ea"/>
              </a:rPr>
              <a:t>2</a:t>
            </a:r>
            <a:r>
              <a:rPr lang="zh-CN" altLang="en-US" sz="1800" b="1" dirty="0">
                <a:solidFill>
                  <a:schemeClr val="tx1"/>
                </a:solidFill>
                <a:latin typeface="微软雅黑" panose="020B0503020204020204" pitchFamily="34" charset="-122"/>
                <a:ea typeface="微软雅黑" panose="020B0503020204020204" pitchFamily="34" charset="-122"/>
                <a:sym typeface="+mn-ea"/>
              </a:rPr>
              <a:t>万余平方米</a:t>
            </a:r>
            <a:r>
              <a:rPr lang="zh-CN" altLang="en-US" sz="1800" dirty="0">
                <a:solidFill>
                  <a:schemeClr val="tx1"/>
                </a:solidFill>
                <a:latin typeface="微软雅黑" panose="020B0503020204020204" pitchFamily="34" charset="-122"/>
                <a:ea typeface="微软雅黑" panose="020B0503020204020204" pitchFamily="34" charset="-122"/>
                <a:sym typeface="+mn-ea"/>
              </a:rPr>
              <a:t>，总观赏面积</a:t>
            </a:r>
            <a:r>
              <a:rPr lang="en-US" altLang="zh-CN" sz="1800" b="1" dirty="0">
                <a:solidFill>
                  <a:schemeClr val="tx1"/>
                </a:solidFill>
                <a:latin typeface="微软雅黑" panose="020B0503020204020204" pitchFamily="34" charset="-122"/>
                <a:ea typeface="微软雅黑" panose="020B0503020204020204" pitchFamily="34" charset="-122"/>
                <a:sym typeface="+mn-ea"/>
              </a:rPr>
              <a:t>10</a:t>
            </a:r>
            <a:r>
              <a:rPr lang="zh-CN" altLang="en-US" sz="1800" b="1" dirty="0">
                <a:solidFill>
                  <a:schemeClr val="tx1"/>
                </a:solidFill>
                <a:latin typeface="微软雅黑" panose="020B0503020204020204" pitchFamily="34" charset="-122"/>
                <a:ea typeface="微软雅黑" panose="020B0503020204020204" pitchFamily="34" charset="-122"/>
                <a:sym typeface="+mn-ea"/>
              </a:rPr>
              <a:t>万余平方</a:t>
            </a:r>
            <a:r>
              <a:rPr lang="zh-CN" altLang="en-US" sz="1800" dirty="0">
                <a:solidFill>
                  <a:schemeClr val="tx1"/>
                </a:solidFill>
                <a:latin typeface="微软雅黑" panose="020B0503020204020204" pitchFamily="34" charset="-122"/>
                <a:ea typeface="微软雅黑" panose="020B0503020204020204" pitchFamily="34" charset="-122"/>
                <a:sym typeface="+mn-ea"/>
              </a:rPr>
              <a:t>，</a:t>
            </a:r>
            <a:r>
              <a:rPr lang="zh-CN" altLang="en-US" sz="1800" dirty="0">
                <a:solidFill>
                  <a:schemeClr val="tx1"/>
                </a:solidFill>
                <a:latin typeface="微软雅黑" panose="020B0503020204020204" pitchFamily="34" charset="-122"/>
                <a:ea typeface="微软雅黑" panose="020B0503020204020204" pitchFamily="34" charset="-122"/>
              </a:rPr>
              <a:t>展位</a:t>
            </a:r>
            <a:r>
              <a:rPr lang="en-US" altLang="zh-CN" sz="1800" b="1" dirty="0">
                <a:solidFill>
                  <a:schemeClr val="tx1"/>
                </a:solidFill>
                <a:latin typeface="微软雅黑" panose="020B0503020204020204" pitchFamily="34" charset="-122"/>
                <a:ea typeface="微软雅黑" panose="020B0503020204020204" pitchFamily="34" charset="-122"/>
              </a:rPr>
              <a:t>500</a:t>
            </a:r>
            <a:r>
              <a:rPr lang="zh-CN" altLang="en-US" sz="1800" b="1" dirty="0">
                <a:solidFill>
                  <a:schemeClr val="tx1"/>
                </a:solidFill>
                <a:latin typeface="微软雅黑" panose="020B0503020204020204" pitchFamily="34" charset="-122"/>
                <a:ea typeface="微软雅黑" panose="020B0503020204020204" pitchFamily="34" charset="-122"/>
              </a:rPr>
              <a:t>余个</a:t>
            </a:r>
            <a:r>
              <a:rPr lang="zh-CN" altLang="en-US" sz="1800" dirty="0">
                <a:solidFill>
                  <a:schemeClr val="tx1"/>
                </a:solidFill>
                <a:latin typeface="微软雅黑" panose="020B0503020204020204" pitchFamily="34" charset="-122"/>
                <a:ea typeface="微软雅黑" panose="020B0503020204020204" pitchFamily="34" charset="-122"/>
              </a:rPr>
              <a:t>，参展企业</a:t>
            </a:r>
            <a:r>
              <a:rPr lang="en-US" altLang="zh-CN" sz="1800" b="1" dirty="0">
                <a:solidFill>
                  <a:schemeClr val="tx1"/>
                </a:solidFill>
                <a:latin typeface="微软雅黑" panose="020B0503020204020204" pitchFamily="34" charset="-122"/>
                <a:ea typeface="微软雅黑" panose="020B0503020204020204" pitchFamily="34" charset="-122"/>
              </a:rPr>
              <a:t>200</a:t>
            </a:r>
            <a:r>
              <a:rPr lang="zh-CN" altLang="en-US" sz="1800" b="1" dirty="0">
                <a:solidFill>
                  <a:schemeClr val="tx1"/>
                </a:solidFill>
                <a:latin typeface="微软雅黑" panose="020B0503020204020204" pitchFamily="34" charset="-122"/>
                <a:ea typeface="微软雅黑" panose="020B0503020204020204" pitchFamily="34" charset="-122"/>
              </a:rPr>
              <a:t>余家。</a:t>
            </a:r>
            <a:endParaRPr lang="en-US" altLang="zh-CN" sz="1800" b="1" dirty="0">
              <a:solidFill>
                <a:schemeClr val="tx1"/>
              </a:solidFill>
              <a:latin typeface="微软雅黑" panose="020B0503020204020204" pitchFamily="34" charset="-122"/>
              <a:ea typeface="微软雅黑" panose="020B0503020204020204" pitchFamily="34" charset="-122"/>
            </a:endParaRPr>
          </a:p>
          <a:p>
            <a:pPr marL="571500" lvl="0" indent="-571500">
              <a:lnSpc>
                <a:spcPct val="150000"/>
              </a:lnSpc>
              <a:buFont typeface="Arial" panose="020B0604020202020204" pitchFamily="34" charset="0"/>
              <a:buChar char="•"/>
            </a:pPr>
            <a:r>
              <a:rPr lang="zh-CN" altLang="en-US" sz="1800" dirty="0">
                <a:solidFill>
                  <a:schemeClr val="tx1"/>
                </a:solidFill>
                <a:latin typeface="微软雅黑" panose="020B0503020204020204" pitchFamily="34" charset="-122"/>
                <a:ea typeface="微软雅黑" panose="020B0503020204020204" pitchFamily="34" charset="-122"/>
              </a:rPr>
              <a:t>通过</a:t>
            </a:r>
            <a:r>
              <a:rPr lang="zh-CN" altLang="en-US" sz="1800" b="1" dirty="0">
                <a:solidFill>
                  <a:schemeClr val="tx1"/>
                </a:solidFill>
                <a:latin typeface="微软雅黑" panose="020B0503020204020204" pitchFamily="34" charset="-122"/>
                <a:ea typeface="微软雅黑" panose="020B0503020204020204" pitchFamily="34" charset="-122"/>
              </a:rPr>
              <a:t>“有情景感、有叙事性”</a:t>
            </a:r>
            <a:r>
              <a:rPr lang="zh-CN" altLang="en-US" sz="1800" dirty="0">
                <a:solidFill>
                  <a:schemeClr val="tx1"/>
                </a:solidFill>
                <a:latin typeface="微软雅黑" panose="020B0503020204020204" pitchFamily="34" charset="-122"/>
                <a:ea typeface="微软雅黑" panose="020B0503020204020204" pitchFamily="34" charset="-122"/>
              </a:rPr>
              <a:t>的精致园艺小品，向市民</a:t>
            </a:r>
            <a:r>
              <a:rPr lang="zh-CN" altLang="en-US" sz="1800" b="1" dirty="0">
                <a:solidFill>
                  <a:schemeClr val="tx1"/>
                </a:solidFill>
                <a:latin typeface="微软雅黑" panose="020B0503020204020204" pitchFamily="34" charset="-122"/>
                <a:ea typeface="微软雅黑" panose="020B0503020204020204" pitchFamily="34" charset="-122"/>
              </a:rPr>
              <a:t>推荐美好生活样本、传递生态生活理念。</a:t>
            </a:r>
          </a:p>
          <a:p>
            <a:pPr marL="571500" lvl="0" indent="-571500">
              <a:lnSpc>
                <a:spcPct val="150000"/>
              </a:lnSpc>
              <a:buFont typeface="Arial" panose="020B0604020202020204" pitchFamily="34" charset="0"/>
              <a:buChar char="•"/>
            </a:pPr>
            <a:endParaRPr lang="en-US" altLang="zh-CN" sz="1800" b="1"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endParaRPr lang="en-US" altLang="zh-CN" sz="1800" b="1"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822325" y="3299460"/>
            <a:ext cx="3960495" cy="829945"/>
          </a:xfrm>
          <a:prstGeom prst="rect">
            <a:avLst/>
          </a:prstGeom>
          <a:noFill/>
        </p:spPr>
        <p:txBody>
          <a:bodyPr wrap="square">
            <a:spAutoFit/>
          </a:bodyPr>
          <a:lstStyle/>
          <a:p>
            <a:pPr marL="571500" indent="-571500">
              <a:buFont typeface="Arial" panose="020B0604020202020204" pitchFamily="34" charset="0"/>
              <a:buChar char="•"/>
            </a:pPr>
            <a:r>
              <a:rPr lang="zh-CN" altLang="en-US" sz="2400" dirty="0">
                <a:solidFill>
                  <a:srgbClr val="AC5454"/>
                </a:solidFill>
                <a:latin typeface="微软雅黑" panose="020B0503020204020204" pitchFamily="34" charset="-122"/>
                <a:ea typeface="微软雅黑" panose="020B0503020204020204" pitchFamily="34" charset="-122"/>
                <a:sym typeface="+mn-ea"/>
              </a:rPr>
              <a:t>7天时间里</a:t>
            </a:r>
            <a:endParaRPr lang="en-US" altLang="zh-CN" sz="2400" dirty="0">
              <a:solidFill>
                <a:srgbClr val="AC5454"/>
              </a:solidFill>
              <a:latin typeface="微软雅黑" panose="020B0503020204020204" pitchFamily="34" charset="-122"/>
              <a:ea typeface="微软雅黑" panose="020B0503020204020204" pitchFamily="34" charset="-122"/>
              <a:sym typeface="+mn-ea"/>
            </a:endParaRPr>
          </a:p>
          <a:p>
            <a:r>
              <a:rPr lang="zh-CN" altLang="en-US" sz="2400" b="1" dirty="0">
                <a:solidFill>
                  <a:srgbClr val="AC5454"/>
                </a:solidFill>
                <a:latin typeface="微软雅黑" panose="020B0503020204020204" pitchFamily="34" charset="-122"/>
                <a:ea typeface="微软雅黑" panose="020B0503020204020204" pitchFamily="34" charset="-122"/>
                <a:sym typeface="+mn-ea"/>
              </a:rPr>
              <a:t>      130万市民</a:t>
            </a:r>
            <a:r>
              <a:rPr lang="zh-CN" altLang="en-US" sz="2400" dirty="0">
                <a:solidFill>
                  <a:srgbClr val="AC5454"/>
                </a:solidFill>
                <a:latin typeface="微软雅黑" panose="020B0503020204020204" pitchFamily="34" charset="-122"/>
                <a:ea typeface="微软雅黑" panose="020B0503020204020204" pitchFamily="34" charset="-122"/>
                <a:sym typeface="+mn-ea"/>
              </a:rPr>
              <a:t>踏芳而来</a:t>
            </a:r>
          </a:p>
        </p:txBody>
      </p:sp>
      <p:sp>
        <p:nvSpPr>
          <p:cNvPr id="12" name="矩形 11"/>
          <p:cNvSpPr/>
          <p:nvPr/>
        </p:nvSpPr>
        <p:spPr>
          <a:xfrm>
            <a:off x="5640705" y="3256915"/>
            <a:ext cx="4138930" cy="829945"/>
          </a:xfrm>
          <a:prstGeom prst="rect">
            <a:avLst/>
          </a:prstGeom>
          <a:noFill/>
        </p:spPr>
        <p:txBody>
          <a:bodyPr wrap="square">
            <a:spAutoFit/>
          </a:bodyPr>
          <a:lstStyle/>
          <a:p>
            <a:pPr marL="571500" indent="-571500">
              <a:buFont typeface="Arial" panose="020B0604020202020204" pitchFamily="34" charset="0"/>
              <a:buChar char="•"/>
            </a:pPr>
            <a:r>
              <a:rPr lang="zh-CN" altLang="zh-CN" sz="2400" dirty="0">
                <a:solidFill>
                  <a:srgbClr val="AC5454"/>
                </a:solidFill>
                <a:latin typeface="微软雅黑" panose="020B0503020204020204" pitchFamily="34" charset="-122"/>
                <a:ea typeface="微软雅黑" panose="020B0503020204020204" pitchFamily="34" charset="-122"/>
                <a:sym typeface="+mn-ea"/>
              </a:rPr>
              <a:t>主流媒体和新兴媒体</a:t>
            </a:r>
            <a:endParaRPr lang="en-US" altLang="zh-CN" sz="2400" dirty="0">
              <a:solidFill>
                <a:srgbClr val="AC5454"/>
              </a:solidFill>
              <a:latin typeface="微软雅黑" panose="020B0503020204020204" pitchFamily="34" charset="-122"/>
              <a:ea typeface="微软雅黑" panose="020B0503020204020204" pitchFamily="34" charset="-122"/>
              <a:sym typeface="+mn-ea"/>
            </a:endParaRPr>
          </a:p>
          <a:p>
            <a:r>
              <a:rPr lang="en-US" altLang="zh-CN" sz="2400" b="1" dirty="0">
                <a:solidFill>
                  <a:srgbClr val="AC5454"/>
                </a:solidFill>
                <a:latin typeface="微软雅黑" panose="020B0503020204020204" pitchFamily="34" charset="-122"/>
                <a:ea typeface="微软雅黑" panose="020B0503020204020204" pitchFamily="34" charset="-122"/>
                <a:sym typeface="+mn-ea"/>
              </a:rPr>
              <a:t>      </a:t>
            </a:r>
            <a:r>
              <a:rPr lang="zh-CN" altLang="zh-CN" sz="2400" b="1" dirty="0">
                <a:solidFill>
                  <a:srgbClr val="AC5454"/>
                </a:solidFill>
                <a:latin typeface="微软雅黑" panose="020B0503020204020204" pitchFamily="34" charset="-122"/>
                <a:ea typeface="微软雅黑" panose="020B0503020204020204" pitchFamily="34" charset="-122"/>
                <a:sym typeface="+mn-ea"/>
              </a:rPr>
              <a:t>立体宣传报道</a:t>
            </a:r>
          </a:p>
        </p:txBody>
      </p:sp>
      <p:sp>
        <p:nvSpPr>
          <p:cNvPr id="13" name="矩形 12"/>
          <p:cNvSpPr/>
          <p:nvPr/>
        </p:nvSpPr>
        <p:spPr>
          <a:xfrm>
            <a:off x="10852854" y="3256966"/>
            <a:ext cx="3195105" cy="830997"/>
          </a:xfrm>
          <a:prstGeom prst="rect">
            <a:avLst/>
          </a:prstGeom>
          <a:noFill/>
        </p:spPr>
        <p:txBody>
          <a:bodyPr wrap="none">
            <a:spAutoFit/>
          </a:bodyPr>
          <a:lstStyle/>
          <a:p>
            <a:pPr marL="571500" indent="-571500">
              <a:buFont typeface="Arial" panose="020B0604020202020204" pitchFamily="34" charset="0"/>
              <a:buChar char="•"/>
            </a:pPr>
            <a:r>
              <a:rPr lang="zh-CN" altLang="en-US" sz="2400" dirty="0">
                <a:solidFill>
                  <a:srgbClr val="AC5454"/>
                </a:solidFill>
                <a:latin typeface="微软雅黑" panose="020B0503020204020204" pitchFamily="34" charset="-122"/>
                <a:ea typeface="微软雅黑" panose="020B0503020204020204" pitchFamily="34" charset="-122"/>
                <a:sym typeface="Gill Sans" charset="0"/>
              </a:rPr>
              <a:t>多个领域的27个</a:t>
            </a:r>
            <a:endParaRPr lang="en-US" altLang="zh-CN" sz="2400" dirty="0">
              <a:solidFill>
                <a:srgbClr val="AC5454"/>
              </a:solidFill>
              <a:latin typeface="微软雅黑" panose="020B0503020204020204" pitchFamily="34" charset="-122"/>
              <a:ea typeface="微软雅黑" panose="020B0503020204020204" pitchFamily="34" charset="-122"/>
              <a:sym typeface="Gill Sans" charset="0"/>
            </a:endParaRPr>
          </a:p>
          <a:p>
            <a:r>
              <a:rPr lang="zh-CN" altLang="en-US" sz="2400" b="1" dirty="0">
                <a:solidFill>
                  <a:srgbClr val="AC5454"/>
                </a:solidFill>
                <a:latin typeface="微软雅黑" panose="020B0503020204020204" pitchFamily="34" charset="-122"/>
                <a:ea typeface="微软雅黑" panose="020B0503020204020204" pitchFamily="34" charset="-122"/>
                <a:sym typeface="Gill Sans" charset="0"/>
              </a:rPr>
              <a:t>      大型项目落户重庆</a:t>
            </a:r>
          </a:p>
        </p:txBody>
      </p:sp>
      <p:sp>
        <p:nvSpPr>
          <p:cNvPr id="14" name="TextBox 13"/>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01 </a:t>
            </a:r>
            <a:r>
              <a:rPr lang="zh-CN" altLang="en-US" sz="2000" b="1" dirty="0">
                <a:latin typeface="微软雅黑" panose="020B0503020204020204" pitchFamily="34" charset="-122"/>
                <a:ea typeface="微软雅黑" panose="020B0503020204020204" pitchFamily="34" charset="-122"/>
              </a:rPr>
              <a:t>规划背景</a:t>
            </a:r>
          </a:p>
        </p:txBody>
      </p:sp>
      <p:sp>
        <p:nvSpPr>
          <p:cNvPr id="2" name="矩形 1"/>
          <p:cNvSpPr/>
          <p:nvPr/>
        </p:nvSpPr>
        <p:spPr>
          <a:xfrm>
            <a:off x="393065" y="1050925"/>
            <a:ext cx="1762125" cy="46166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往届回顾</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765175" y="2891585"/>
            <a:ext cx="8808316" cy="7289044"/>
          </a:xfrm>
          <a:prstGeom prst="rect">
            <a:avLst/>
          </a:prstGeom>
        </p:spPr>
      </p:pic>
      <p:pic>
        <p:nvPicPr>
          <p:cNvPr id="9" name="Picture 4" descr="http://p3.so.qhmsg.com/t01bc44c80396a2b1a7.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24257" b="9979"/>
          <a:stretch>
            <a:fillRect/>
          </a:stretch>
        </p:blipFill>
        <p:spPr bwMode="auto">
          <a:xfrm>
            <a:off x="9641455" y="6173234"/>
            <a:ext cx="4712720" cy="3995931"/>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花样生活展区</a:t>
            </a:r>
            <a:r>
              <a:rPr lang="en-US" altLang="zh-CN" sz="2400" b="1" dirty="0">
                <a:solidFill>
                  <a:srgbClr val="AC5454"/>
                </a:solidFill>
                <a:latin typeface="微软雅黑" panose="020B0503020204020204" pitchFamily="34" charset="-122"/>
                <a:ea typeface="微软雅黑" panose="020B0503020204020204" pitchFamily="34" charset="-122"/>
                <a:sym typeface="+mn-ea"/>
              </a:rPr>
              <a:t>2—</a:t>
            </a:r>
            <a:r>
              <a:rPr lang="zh-CN" altLang="en-US" sz="2400" b="1" dirty="0">
                <a:solidFill>
                  <a:srgbClr val="AC5454"/>
                </a:solidFill>
                <a:latin typeface="微软雅黑" panose="020B0503020204020204" pitchFamily="34" charset="-122"/>
                <a:ea typeface="微软雅黑" panose="020B0503020204020204" pitchFamily="34" charset="-122"/>
                <a:sym typeface="+mn-ea"/>
              </a:rPr>
              <a:t>东入口广场</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765176" y="1415210"/>
            <a:ext cx="13865224" cy="1476375"/>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提供花卉行业展示平台，促进销售</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sz="2000" dirty="0">
                <a:solidFill>
                  <a:schemeClr val="tx1">
                    <a:lumMod val="75000"/>
                    <a:lumOff val="25000"/>
                  </a:schemeClr>
                </a:solidFill>
                <a:latin typeface="微软雅黑" panose="020B0503020204020204" pitchFamily="34" charset="-122"/>
                <a:ea typeface="微软雅黑" panose="020B0503020204020204" pitchFamily="34" charset="-122"/>
              </a:rPr>
              <a:t>组织</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5</a:t>
            </a:r>
            <a:r>
              <a:rPr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6</a:t>
            </a:r>
            <a:r>
              <a:rPr sz="2000" dirty="0">
                <a:solidFill>
                  <a:schemeClr val="tx1">
                    <a:lumMod val="75000"/>
                    <a:lumOff val="25000"/>
                  </a:schemeClr>
                </a:solidFill>
                <a:latin typeface="微软雅黑" panose="020B0503020204020204" pitchFamily="34" charset="-122"/>
                <a:ea typeface="微软雅黑" panose="020B0503020204020204" pitchFamily="34" charset="-122"/>
              </a:rPr>
              <a:t>个主题，共</a:t>
            </a:r>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8</a:t>
            </a:r>
            <a:r>
              <a:rPr sz="2000" dirty="0">
                <a:solidFill>
                  <a:schemeClr val="tx1">
                    <a:lumMod val="75000"/>
                    <a:lumOff val="25000"/>
                  </a:schemeClr>
                </a:solidFill>
                <a:latin typeface="微软雅黑" panose="020B0503020204020204" pitchFamily="34" charset="-122"/>
                <a:ea typeface="微软雅黑" panose="020B0503020204020204" pitchFamily="34" charset="-122"/>
              </a:rPr>
              <a:t>5个类型各异的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尺寸为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3mx3m</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a:t>
            </a:r>
            <a:r>
              <a:rPr sz="2000" dirty="0" err="1">
                <a:solidFill>
                  <a:schemeClr val="tx1">
                    <a:lumMod val="75000"/>
                    <a:lumOff val="25000"/>
                  </a:schemeClr>
                </a:solidFill>
                <a:latin typeface="微软雅黑" panose="020B0503020204020204" pitchFamily="34" charset="-122"/>
                <a:ea typeface="微软雅黑" panose="020B0503020204020204" pitchFamily="34" charset="-122"/>
              </a:rPr>
              <a:t>花卉摊位</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广泛邀请花卉园艺及相关企业参展</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，售卖多种多</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样、缤纷多彩的盆栽与生态果蔬。让市民把花样生活带回家。</a:t>
            </a:r>
            <a:endParaRPr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花样生活展区</a:t>
            </a:r>
            <a:endParaRPr lang="zh-CN" altLang="en-US" sz="2000" b="1" dirty="0">
              <a:latin typeface="微软雅黑" panose="020B0503020204020204" pitchFamily="34" charset="-122"/>
              <a:ea typeface="微软雅黑" panose="020B0503020204020204" pitchFamily="34" charset="-122"/>
            </a:endParaRPr>
          </a:p>
        </p:txBody>
      </p:sp>
      <p:sp>
        <p:nvSpPr>
          <p:cNvPr id="2" name="AutoShape 12" descr="https://ss1.bdstatic.com/70cFvXSh_Q1YnxGkpoWK1HF6hhy/it/u=1562795091,1715912038&amp;fm=26&amp;gp=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14" descr="https://ss1.bdstatic.com/70cFvXSh_Q1YnxGkpoWK1HF6hhy/it/u=1562795091,1715912038&amp;fm=26&amp;gp=0.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028" name="Picture 4" descr="https://icweiliimg1.pstatp.com/weili/bl/56679824420372849.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6248" b="3687"/>
          <a:stretch>
            <a:fillRect/>
          </a:stretch>
        </p:blipFill>
        <p:spPr bwMode="auto">
          <a:xfrm>
            <a:off x="9641455" y="2891585"/>
            <a:ext cx="4712720" cy="322635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7" name="组合 16"/>
          <p:cNvGrpSpPr/>
          <p:nvPr/>
        </p:nvGrpSpPr>
        <p:grpSpPr>
          <a:xfrm>
            <a:off x="6496836" y="9629140"/>
            <a:ext cx="4349750" cy="384175"/>
            <a:chOff x="3615" y="14869"/>
            <a:chExt cx="3818" cy="605"/>
          </a:xfrm>
        </p:grpSpPr>
        <p:grpSp>
          <p:nvGrpSpPr>
            <p:cNvPr id="14" name="组合 13"/>
            <p:cNvGrpSpPr/>
            <p:nvPr/>
          </p:nvGrpSpPr>
          <p:grpSpPr>
            <a:xfrm>
              <a:off x="3755" y="15234"/>
              <a:ext cx="2267" cy="240"/>
              <a:chOff x="3755" y="15234"/>
              <a:chExt cx="2267" cy="240"/>
            </a:xfrm>
          </p:grpSpPr>
          <p:sp>
            <p:nvSpPr>
              <p:cNvPr id="8" name="矩形 7"/>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615" y="14869"/>
              <a:ext cx="3818"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0m           10m          20m                      40m</a:t>
              </a:r>
            </a:p>
          </p:txBody>
        </p:sp>
      </p:grpSp>
      <p:pic>
        <p:nvPicPr>
          <p:cNvPr id="164" name="图片 163"/>
          <p:cNvPicPr>
            <a:picLocks noChangeAspect="1"/>
          </p:cNvPicPr>
          <p:nvPr/>
        </p:nvPicPr>
        <p:blipFill rotWithShape="1">
          <a:blip r:embed="rId5" cstate="print">
            <a:extLst>
              <a:ext uri="{28A0092B-C50C-407E-A947-70E740481C1C}">
                <a14:useLocalDpi xmlns:a14="http://schemas.microsoft.com/office/drawing/2010/main" xmlns="" val="0"/>
              </a:ext>
            </a:extLst>
          </a:blip>
          <a:srcRect b="31956"/>
          <a:stretch>
            <a:fillRect/>
          </a:stretch>
        </p:blipFill>
        <p:spPr>
          <a:xfrm>
            <a:off x="7566660" y="8555990"/>
            <a:ext cx="1712595" cy="1026795"/>
          </a:xfrm>
          <a:prstGeom prst="rect">
            <a:avLst/>
          </a:prstGeom>
          <a:effectLst>
            <a:outerShdw blurRad="50800" dist="50800" dir="5400000" algn="ctr" rotWithShape="0">
              <a:srgbClr val="000000">
                <a:alpha val="0"/>
              </a:srgbClr>
            </a:outerShdw>
          </a:effectLst>
        </p:spPr>
      </p:pic>
      <p:sp>
        <p:nvSpPr>
          <p:cNvPr id="26" name="矩形 25"/>
          <p:cNvSpPr/>
          <p:nvPr/>
        </p:nvSpPr>
        <p:spPr>
          <a:xfrm>
            <a:off x="718788" y="10184766"/>
            <a:ext cx="7559675" cy="369332"/>
          </a:xfrm>
          <a:prstGeom prst="rect">
            <a:avLst/>
          </a:prstGeom>
        </p:spPr>
        <p:txBody>
          <a:bodyPr>
            <a:spAutoFit/>
          </a:bodyPr>
          <a:lstStyle/>
          <a:p>
            <a:r>
              <a:rPr lang="zh-CN" altLang="en-US" sz="1800" b="1" dirty="0">
                <a:solidFill>
                  <a:srgbClr val="AC5454"/>
                </a:solidFill>
                <a:latin typeface="微软雅黑" panose="020B0503020204020204" pitchFamily="34" charset="-122"/>
                <a:ea typeface="微软雅黑" panose="020B0503020204020204" pitchFamily="34" charset="-122"/>
                <a:sym typeface="+mn-ea"/>
              </a:rPr>
              <a:t>东入口广场</a:t>
            </a:r>
            <a:r>
              <a:rPr lang="en-US" altLang="zh-CN" sz="1800" b="1" dirty="0">
                <a:solidFill>
                  <a:srgbClr val="AC5454"/>
                </a:solidFill>
                <a:latin typeface="微软雅黑" panose="020B0503020204020204" pitchFamily="34" charset="-122"/>
                <a:ea typeface="微软雅黑" panose="020B0503020204020204" pitchFamily="34" charset="-122"/>
                <a:sym typeface="+mn-ea"/>
              </a:rPr>
              <a:t>-</a:t>
            </a:r>
            <a:r>
              <a:rPr lang="zh-CN" altLang="en-US" sz="1800" b="1" dirty="0">
                <a:solidFill>
                  <a:srgbClr val="AC5454"/>
                </a:solidFill>
                <a:latin typeface="微软雅黑" panose="020B0503020204020204" pitchFamily="34" charset="-122"/>
                <a:ea typeface="微软雅黑" panose="020B0503020204020204" pitchFamily="34" charset="-122"/>
                <a:sym typeface="+mn-ea"/>
              </a:rPr>
              <a:t>展位布置</a:t>
            </a:r>
            <a:endParaRPr lang="en-US" altLang="zh-CN" sz="1800" b="1" dirty="0">
              <a:solidFill>
                <a:srgbClr val="AC5454"/>
              </a:solidFill>
              <a:latin typeface="微软雅黑" panose="020B0503020204020204" pitchFamily="34" charset="-122"/>
              <a:ea typeface="微软雅黑" panose="020B0503020204020204" pitchFamily="34" charset="-122"/>
            </a:endParaRPr>
          </a:p>
        </p:txBody>
      </p:sp>
      <p:sp>
        <p:nvSpPr>
          <p:cNvPr id="20" name="矩形 19"/>
          <p:cNvSpPr/>
          <p:nvPr/>
        </p:nvSpPr>
        <p:spPr>
          <a:xfrm>
            <a:off x="9641455" y="2891585"/>
            <a:ext cx="4712719" cy="727758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山城家园布局图23个"/>
          <p:cNvPicPr>
            <a:picLocks noChangeAspect="1"/>
          </p:cNvPicPr>
          <p:nvPr/>
        </p:nvPicPr>
        <p:blipFill>
          <a:blip r:embed="rId2" cstate="print"/>
          <a:stretch>
            <a:fillRect/>
          </a:stretch>
        </p:blipFill>
        <p:spPr>
          <a:xfrm>
            <a:off x="635" y="-109220"/>
            <a:ext cx="15118715" cy="10776585"/>
          </a:xfrm>
          <a:prstGeom prst="rect">
            <a:avLst/>
          </a:prstGeom>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0350" y="334010"/>
            <a:ext cx="3804920" cy="39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19" name="矩形 18"/>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山城家园展园分布图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pic>
        <p:nvPicPr>
          <p:cNvPr id="3" name="图片 2" descr="山城家园布局图23个"/>
          <p:cNvPicPr>
            <a:picLocks noChangeAspect="1"/>
          </p:cNvPicPr>
          <p:nvPr/>
        </p:nvPicPr>
        <p:blipFill>
          <a:blip r:embed="rId2" cstate="print"/>
          <a:srcRect t="11808" r="73287" b="62283"/>
          <a:stretch>
            <a:fillRect/>
          </a:stretch>
        </p:blipFill>
        <p:spPr>
          <a:xfrm>
            <a:off x="26670" y="1454150"/>
            <a:ext cx="4038600" cy="279209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山城家园展园</a:t>
            </a:r>
            <a:r>
              <a:rPr lang="zh-CN" sz="2400" b="1" dirty="0">
                <a:solidFill>
                  <a:srgbClr val="AC5454"/>
                </a:solidFill>
                <a:latin typeface="微软雅黑" panose="020B0503020204020204" pitchFamily="34" charset="-122"/>
                <a:ea typeface="微软雅黑" panose="020B0503020204020204" pitchFamily="34" charset="-122"/>
              </a:rPr>
              <a:t>面积汇总表</a:t>
            </a:r>
          </a:p>
        </p:txBody>
      </p:sp>
      <p:sp>
        <p:nvSpPr>
          <p:cNvPr id="13" name="TextBox 12"/>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graphicFrame>
        <p:nvGraphicFramePr>
          <p:cNvPr id="5" name="表格 4"/>
          <p:cNvGraphicFramePr/>
          <p:nvPr>
            <p:custDataLst>
              <p:tags r:id="rId1"/>
            </p:custDataLst>
          </p:nvPr>
        </p:nvGraphicFramePr>
        <p:xfrm>
          <a:off x="2857500" y="2733040"/>
          <a:ext cx="8818880" cy="5225415"/>
        </p:xfrm>
        <a:graphic>
          <a:graphicData uri="http://schemas.openxmlformats.org/drawingml/2006/table">
            <a:tbl>
              <a:tblPr firstRow="1" bandRow="1">
                <a:tableStyleId>{7E9639D4-E3E2-4D34-9284-5A2195B3D0D7}</a:tableStyleId>
              </a:tblPr>
              <a:tblGrid>
                <a:gridCol w="1515110"/>
                <a:gridCol w="2435225"/>
                <a:gridCol w="2433320"/>
                <a:gridCol w="2435225"/>
              </a:tblGrid>
              <a:tr h="457200">
                <a:tc gridSpan="4">
                  <a:txBody>
                    <a:bodyPr/>
                    <a:lstStyle/>
                    <a:p>
                      <a:pPr algn="ctr">
                        <a:buNone/>
                      </a:pPr>
                      <a:r>
                        <a:rPr lang="zh-CN" altLang="en-US" sz="2400" dirty="0">
                          <a:latin typeface="微软雅黑" panose="020B0503020204020204" pitchFamily="34" charset="-122"/>
                          <a:ea typeface="微软雅黑" panose="020B0503020204020204" pitchFamily="34" charset="-122"/>
                        </a:rPr>
                        <a:t>山城家园展园面积汇总表</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hMerge="1">
                  <a:txBody>
                    <a:bodyPr/>
                    <a:lstStyle/>
                    <a:p>
                      <a:endParaRPr lang="zh-CN"/>
                    </a:p>
                  </a:txBody>
                  <a:tcPr>
                    <a:lnT w="12700">
                      <a:solidFill>
                        <a:schemeClr val="tx1"/>
                      </a:solidFill>
                      <a:prstDash val="solid"/>
                    </a:lnT>
                    <a:lnB w="12700">
                      <a:solidFill>
                        <a:schemeClr val="tx1"/>
                      </a:solidFill>
                      <a:prstDash val="solid"/>
                    </a:lnB>
                  </a:tcPr>
                </a:tc>
                <a:tc hMerge="1">
                  <a:txBody>
                    <a:bodyPr/>
                    <a:lstStyle/>
                    <a:p>
                      <a:endParaRPr lang="zh-CN"/>
                    </a:p>
                  </a:txBody>
                  <a:tcPr anchor="ctr">
                    <a:lnT w="12700">
                      <a:solidFill>
                        <a:schemeClr val="tx1"/>
                      </a:solidFill>
                      <a:prstDash val="solid"/>
                    </a:lnT>
                    <a:lnB w="12700">
                      <a:solidFill>
                        <a:schemeClr val="tx1"/>
                      </a:solidFill>
                      <a:prstDash val="solid"/>
                    </a:lnB>
                  </a:tcPr>
                </a:tc>
                <a:tc hMerge="1">
                  <a:txBody>
                    <a:bodyPr/>
                    <a:lstStyle/>
                    <a:p>
                      <a:endParaRPr lang="zh-CN"/>
                    </a:p>
                  </a:txBody>
                  <a:tcPr anchor="ctr">
                    <a:lnR w="12700">
                      <a:solidFill>
                        <a:schemeClr val="tx1"/>
                      </a:solidFill>
                      <a:prstDash val="solid"/>
                    </a:lnR>
                    <a:lnT w="12700">
                      <a:solidFill>
                        <a:schemeClr val="tx1"/>
                      </a:solidFill>
                      <a:prstDash val="solid"/>
                    </a:lnT>
                    <a:lnB w="12700">
                      <a:solidFill>
                        <a:schemeClr val="tx1"/>
                      </a:solidFill>
                      <a:prstDash val="solid"/>
                    </a:lnB>
                  </a:tcPr>
                </a:tc>
              </a:tr>
              <a:tr h="379095">
                <a:tc>
                  <a:txBody>
                    <a:bodyPr/>
                    <a:lstStyle/>
                    <a:p>
                      <a:pPr algn="ctr">
                        <a:buNone/>
                      </a:pPr>
                      <a:r>
                        <a:rPr lang="zh-CN" altLang="en-US" sz="1800" b="1">
                          <a:latin typeface="微软雅黑" panose="020B0503020204020204" pitchFamily="34" charset="-122"/>
                          <a:ea typeface="微软雅黑" panose="020B0503020204020204" pitchFamily="34" charset="-122"/>
                        </a:rPr>
                        <a:t>序号</a:t>
                      </a:r>
                    </a:p>
                  </a:txBody>
                  <a:tcPr anchor="ctr">
                    <a:lnR w="12700">
                      <a:solidFill>
                        <a:schemeClr val="tx1"/>
                      </a:solidFill>
                      <a:prstDash val="solid"/>
                    </a:lnR>
                    <a:lnT w="12700">
                      <a:solidFill>
                        <a:schemeClr val="tx1"/>
                      </a:solidFill>
                      <a:prstDash val="solid"/>
                    </a:lnT>
                  </a:tcPr>
                </a:tc>
                <a:tc>
                  <a:txBody>
                    <a:bodyPr/>
                    <a:lstStyle/>
                    <a:p>
                      <a:pPr algn="ctr">
                        <a:buNone/>
                      </a:pPr>
                      <a:r>
                        <a:rPr lang="zh-CN" altLang="en-US" sz="1800" b="1">
                          <a:latin typeface="微软雅黑" panose="020B0503020204020204" pitchFamily="34" charset="-122"/>
                          <a:ea typeface="微软雅黑" panose="020B0503020204020204" pitchFamily="34" charset="-122"/>
                        </a:rPr>
                        <a:t>面积（㎡）</a:t>
                      </a:r>
                    </a:p>
                  </a:txBody>
                  <a:tcPr anchor="ctr">
                    <a:lnL w="12700">
                      <a:solidFill>
                        <a:schemeClr val="tx1"/>
                      </a:solidFill>
                      <a:prstDash val="solid"/>
                    </a:lnL>
                    <a:lnR w="12700">
                      <a:solidFill>
                        <a:schemeClr val="tx1"/>
                      </a:solidFill>
                      <a:prstDash val="solid"/>
                    </a:lnR>
                    <a:lnT w="12700">
                      <a:solidFill>
                        <a:schemeClr val="tx1"/>
                      </a:solidFill>
                      <a:prstDash val="solid"/>
                    </a:lnT>
                    <a:lnB w="12700" cap="flat" cmpd="sng" algn="ctr">
                      <a:solidFill>
                        <a:schemeClr val="tx1"/>
                      </a:solidFill>
                      <a:prstDash val="solid"/>
                      <a:miter lim="800000"/>
                    </a:lnB>
                  </a:tcPr>
                </a:tc>
                <a:tc>
                  <a:txBody>
                    <a:bodyPr/>
                    <a:lstStyle/>
                    <a:p>
                      <a:pPr algn="ctr">
                        <a:buNone/>
                      </a:pPr>
                      <a:r>
                        <a:rPr lang="zh-CN" altLang="en-US" sz="1800" b="1">
                          <a:latin typeface="微软雅黑" panose="020B0503020204020204" pitchFamily="34" charset="-122"/>
                          <a:ea typeface="微软雅黑" panose="020B0503020204020204" pitchFamily="34" charset="-122"/>
                        </a:rPr>
                        <a:t>序号</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None/>
                      </a:pPr>
                      <a:r>
                        <a:rPr lang="zh-CN" altLang="en-US" sz="1800" b="1">
                          <a:latin typeface="微软雅黑" panose="020B0503020204020204" pitchFamily="34" charset="-122"/>
                          <a:ea typeface="微软雅黑" panose="020B0503020204020204" pitchFamily="34" charset="-122"/>
                        </a:rPr>
                        <a:t>面积（㎡）</a:t>
                      </a:r>
                    </a:p>
                  </a:txBody>
                  <a:tcPr anchor="ctr">
                    <a:lnL w="12700">
                      <a:solidFill>
                        <a:schemeClr val="tx1"/>
                      </a:solidFill>
                      <a:prstDash val="solid"/>
                    </a:lnL>
                    <a:lnR w="12700" cap="flat" cmpd="sng" algn="ctr">
                      <a:solidFill>
                        <a:schemeClr val="tx1"/>
                      </a:solidFill>
                      <a:prstDash val="solid"/>
                      <a:miter lim="800000"/>
                    </a:lnR>
                    <a:lnT w="12700">
                      <a:solidFill>
                        <a:schemeClr val="tx1"/>
                      </a:solidFill>
                      <a:prstDash val="solid"/>
                    </a:lnT>
                    <a:lnB w="12700" cap="flat" cmpd="sng" algn="ctr">
                      <a:solidFill>
                        <a:schemeClr val="tx1"/>
                      </a:solidFill>
                      <a:prstDash val="solid"/>
                      <a:miter lim="800000"/>
                      <a:headEnd type="none" w="med" len="med"/>
                      <a:tailEnd type="none" w="med" len="med"/>
                    </a:lnB>
                  </a:tcPr>
                </a:tc>
              </a:tr>
              <a:tr h="365760">
                <a:tc>
                  <a:txBody>
                    <a:bodyPr/>
                    <a:lstStyle/>
                    <a:p>
                      <a:pPr algn="ctr">
                        <a:buNone/>
                      </a:pPr>
                      <a:r>
                        <a:rPr lang="en-US" altLang="zh-CN" sz="1800" dirty="0"/>
                        <a:t>1</a:t>
                      </a:r>
                    </a:p>
                  </a:txBody>
                  <a:tcPr anchor="ctr">
                    <a:lnR w="12700">
                      <a:solidFill>
                        <a:schemeClr val="tx1"/>
                      </a:solidFill>
                      <a:prstDash val="solid"/>
                    </a:lnR>
                  </a:tcPr>
                </a:tc>
                <a:tc>
                  <a:txBody>
                    <a:bodyPr/>
                    <a:lstStyle/>
                    <a:p>
                      <a:pPr algn="ctr">
                        <a:buNone/>
                      </a:pPr>
                      <a:r>
                        <a:rPr lang="en-US" altLang="zh-CN" sz="1800" dirty="0"/>
                        <a:t>226.00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13</a:t>
                      </a:r>
                    </a:p>
                  </a:txBody>
                  <a:tcPr anchor="ctr">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tcPr>
                </a:tc>
                <a:tc>
                  <a:txBody>
                    <a:bodyPr/>
                    <a:lstStyle/>
                    <a:p>
                      <a:pPr algn="ctr">
                        <a:buNone/>
                      </a:pPr>
                      <a:r>
                        <a:rPr lang="en-US" altLang="zh-CN" sz="1800" dirty="0">
                          <a:sym typeface="+mn-ea"/>
                        </a:rPr>
                        <a:t>212.00</a:t>
                      </a:r>
                      <a:endParaRPr lang="en-US" altLang="zh-CN" sz="1800" dirty="0"/>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2</a:t>
                      </a:r>
                    </a:p>
                  </a:txBody>
                  <a:tcPr anchor="ctr">
                    <a:lnR w="12700">
                      <a:solidFill>
                        <a:schemeClr val="tx1"/>
                      </a:solidFill>
                      <a:prstDash val="solid"/>
                    </a:lnR>
                  </a:tcPr>
                </a:tc>
                <a:tc>
                  <a:txBody>
                    <a:bodyPr/>
                    <a:lstStyle/>
                    <a:p>
                      <a:pPr algn="ctr">
                        <a:buNone/>
                      </a:pPr>
                      <a:r>
                        <a:rPr lang="en-US" altLang="zh-CN" sz="1800" dirty="0"/>
                        <a:t>202.00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14</a:t>
                      </a:r>
                    </a:p>
                  </a:txBody>
                  <a:tcPr anchor="ctr">
                    <a:lnL w="12700">
                      <a:solidFill>
                        <a:schemeClr val="tx1"/>
                      </a:solidFill>
                      <a:prstDash val="soli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miter lim="800000"/>
                    </a:lnB>
                  </a:tcPr>
                </a:tc>
                <a:tc>
                  <a:txBody>
                    <a:bodyPr/>
                    <a:lstStyle/>
                    <a:p>
                      <a:pPr algn="ctr">
                        <a:buNone/>
                      </a:pPr>
                      <a:r>
                        <a:rPr lang="en-US" altLang="zh-CN" sz="1800" dirty="0"/>
                        <a:t>223.00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3</a:t>
                      </a:r>
                    </a:p>
                  </a:txBody>
                  <a:tcPr anchor="ctr">
                    <a:lnR w="12700">
                      <a:solidFill>
                        <a:schemeClr val="tx1"/>
                      </a:solidFill>
                      <a:prstDash val="solid"/>
                    </a:lnR>
                  </a:tcPr>
                </a:tc>
                <a:tc>
                  <a:txBody>
                    <a:bodyPr/>
                    <a:lstStyle/>
                    <a:p>
                      <a:pPr algn="ctr">
                        <a:buNone/>
                      </a:pPr>
                      <a:r>
                        <a:rPr lang="en-US" altLang="zh-CN" sz="1800" dirty="0"/>
                        <a:t>248.00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headEnd type="none" w="med" len="med"/>
                      <a:tailEnd type="none" w="med" len="med"/>
                    </a:lnB>
                  </a:tcPr>
                </a:tc>
                <a:tc>
                  <a:txBody>
                    <a:bodyPr/>
                    <a:lstStyle/>
                    <a:p>
                      <a:pPr algn="ctr">
                        <a:buNone/>
                      </a:pPr>
                      <a:r>
                        <a:rPr lang="en-US" altLang="zh-CN" sz="1800" dirty="0"/>
                        <a:t>15</a:t>
                      </a:r>
                    </a:p>
                  </a:txBody>
                  <a:tcPr anchor="ctr">
                    <a:lnL w="12700">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250.00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headEnd type="none" w="med" len="med"/>
                      <a:tailEnd type="none" w="med" len="med"/>
                    </a:lnB>
                  </a:tcPr>
                </a:tc>
              </a:tr>
              <a:tr h="365760">
                <a:tc>
                  <a:txBody>
                    <a:bodyPr/>
                    <a:lstStyle/>
                    <a:p>
                      <a:pPr algn="ctr">
                        <a:buNone/>
                      </a:pPr>
                      <a:r>
                        <a:rPr lang="en-US" altLang="zh-CN" sz="1800" dirty="0"/>
                        <a:t>4</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201.00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255.00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lnB>
                  </a:tcPr>
                </a:tc>
              </a:tr>
              <a:tr h="365760">
                <a:tc>
                  <a:txBody>
                    <a:bodyPr/>
                    <a:lstStyle/>
                    <a:p>
                      <a:pPr algn="ctr">
                        <a:buNone/>
                      </a:pPr>
                      <a:r>
                        <a:rPr lang="en-US" altLang="zh-CN" sz="1800" dirty="0"/>
                        <a:t>5</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224.00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245.00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6</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223.00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233.00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7</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226.00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373.00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8</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211.00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308.00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9</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227.00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303.00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10</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218.00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307.00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11</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227.00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436.00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r h="365760">
                <a:tc>
                  <a:txBody>
                    <a:bodyPr/>
                    <a:lstStyle/>
                    <a:p>
                      <a:pPr algn="ctr">
                        <a:buNone/>
                      </a:pPr>
                      <a:r>
                        <a:rPr lang="en-US" altLang="zh-CN" sz="1800" dirty="0"/>
                        <a:t>12</a:t>
                      </a:r>
                    </a:p>
                  </a:txBody>
                  <a:tcPr anchor="ctr">
                    <a:lnR w="12700" cap="flat" cmpd="sng" algn="ctr">
                      <a:solidFill>
                        <a:schemeClr val="tx1"/>
                      </a:solidFill>
                      <a:prstDash val="solid"/>
                      <a:round/>
                      <a:headEnd type="none" w="med" len="med"/>
                      <a:tailEnd type="none" w="med" len="med"/>
                    </a:lnR>
                  </a:tcPr>
                </a:tc>
                <a:tc>
                  <a:txBody>
                    <a:bodyPr/>
                    <a:lstStyle/>
                    <a:p>
                      <a:pPr algn="ctr">
                        <a:buNone/>
                      </a:pPr>
                      <a:r>
                        <a:rPr lang="en-US" altLang="zh-CN" sz="1800" dirty="0"/>
                        <a:t>204.00</a:t>
                      </a:r>
                    </a:p>
                  </a:txBody>
                  <a:tcPr anchor="ctr">
                    <a:lnL w="12700">
                      <a:solidFill>
                        <a:schemeClr val="tx1"/>
                      </a:solidFill>
                      <a:prstDash val="solid"/>
                    </a:lnL>
                    <a:lnR w="12700">
                      <a:solidFill>
                        <a:schemeClr val="tx1"/>
                      </a:solidFill>
                      <a:prstDash val="soli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zh-CN" altLang="en-US" sz="1800" b="1" dirty="0">
                          <a:latin typeface="微软雅黑" panose="020B0503020204020204" pitchFamily="34" charset="-122"/>
                          <a:ea typeface="微软雅黑" panose="020B0503020204020204" pitchFamily="34" charset="-122"/>
                        </a:rPr>
                        <a:t>总计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lnT>
                    <a:lnB w="12700" cap="flat" cmpd="sng" algn="ctr">
                      <a:solidFill>
                        <a:schemeClr val="tx1"/>
                      </a:solidFill>
                      <a:prstDash val="solid"/>
                      <a:miter lim="800000"/>
                    </a:lnB>
                  </a:tcPr>
                </a:tc>
                <a:tc>
                  <a:txBody>
                    <a:bodyPr/>
                    <a:lstStyle/>
                    <a:p>
                      <a:pPr algn="ctr">
                        <a:buNone/>
                      </a:pPr>
                      <a:r>
                        <a:rPr lang="en-US" altLang="zh-CN" sz="1800" dirty="0"/>
                        <a:t>5782.00</a:t>
                      </a:r>
                    </a:p>
                  </a:txBody>
                  <a:tcPr anchor="ctr">
                    <a:lnL w="12700">
                      <a:solidFill>
                        <a:schemeClr val="tx1"/>
                      </a:solidFill>
                      <a:prstDash val="solid"/>
                    </a:lnL>
                    <a:lnR w="12700" cap="flat" cmpd="sng" algn="ctr">
                      <a:solidFill>
                        <a:schemeClr val="tx1"/>
                      </a:solidFill>
                      <a:prstDash val="solid"/>
                      <a:miter lim="800000"/>
                    </a:lnR>
                    <a:lnT w="12700" cap="flat" cmpd="sng" algn="ctr">
                      <a:solidFill>
                        <a:schemeClr val="tx1"/>
                      </a:solidFill>
                      <a:prstDash val="solid"/>
                      <a:miter lim="800000"/>
                    </a:lnT>
                    <a:lnB w="12700" cap="flat" cmpd="sng" algn="ctr">
                      <a:solidFill>
                        <a:schemeClr val="tx1"/>
                      </a:solidFill>
                      <a:prstDash val="solid"/>
                      <a:miter lim="800000"/>
                    </a:lnB>
                  </a:tcPr>
                </a:tc>
              </a:tr>
            </a:tbl>
          </a:graphicData>
        </a:graphic>
      </p:graphicFrame>
      <p:sp>
        <p:nvSpPr>
          <p:cNvPr id="6" name="右大括号 5"/>
          <p:cNvSpPr/>
          <p:nvPr/>
        </p:nvSpPr>
        <p:spPr>
          <a:xfrm>
            <a:off x="11676380" y="5951855"/>
            <a:ext cx="455295" cy="151384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文本框 6"/>
          <p:cNvSpPr txBox="1"/>
          <p:nvPr/>
        </p:nvSpPr>
        <p:spPr>
          <a:xfrm>
            <a:off x="12171045" y="6524625"/>
            <a:ext cx="2558415" cy="368300"/>
          </a:xfrm>
          <a:prstGeom prst="rect">
            <a:avLst/>
          </a:prstGeom>
          <a:noFill/>
        </p:spPr>
        <p:txBody>
          <a:bodyPr wrap="square" rtlCol="0">
            <a:spAutoFit/>
          </a:bodyPr>
          <a:lstStyle/>
          <a:p>
            <a:r>
              <a:rPr lang="zh-CN" altLang="en-US" sz="1800" b="1" dirty="0">
                <a:latin typeface="微软雅黑" panose="020B0503020204020204" pitchFamily="34" charset="-122"/>
                <a:ea typeface="微软雅黑" panose="020B0503020204020204" pitchFamily="34" charset="-122"/>
              </a:rPr>
              <a:t>坡坎崖立体绿化展示区</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D:\01唐芝玉\项目\2020花博会\分布图4底图.jpg分布图4底图"/>
          <p:cNvPicPr>
            <a:picLocks noChangeAspect="1"/>
          </p:cNvPicPr>
          <p:nvPr/>
        </p:nvPicPr>
        <p:blipFill rotWithShape="1">
          <a:blip r:embed="rId2" cstate="print">
            <a:grayscl/>
          </a:blip>
          <a:srcRect t="11203" b="5609"/>
          <a:stretch>
            <a:fillRect/>
          </a:stretch>
        </p:blipFill>
        <p:spPr>
          <a:xfrm>
            <a:off x="290830" y="3361690"/>
            <a:ext cx="4363720" cy="2587625"/>
          </a:xfrm>
          <a:prstGeom prst="rect">
            <a:avLst/>
          </a:prstGeom>
          <a:ln w="25400">
            <a:solidFill>
              <a:srgbClr val="BC7676"/>
            </a:solidFill>
          </a:ln>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745412" y="6247519"/>
            <a:ext cx="10200984" cy="4141236"/>
            <a:chOff x="4171847" y="6247518"/>
            <a:chExt cx="10947501" cy="4444295"/>
          </a:xfrm>
        </p:grpSpPr>
        <p:pic>
          <p:nvPicPr>
            <p:cNvPr id="40" name="图片 39"/>
            <p:cNvPicPr>
              <a:picLocks noChangeAspect="1"/>
            </p:cNvPicPr>
            <p:nvPr/>
          </p:nvPicPr>
          <p:blipFill rotWithShape="1">
            <a:blip r:embed="rId3" cstate="print">
              <a:extLst>
                <a:ext uri="{28A0092B-C50C-407E-A947-70E740481C1C}">
                  <a14:useLocalDpi xmlns:a14="http://schemas.microsoft.com/office/drawing/2010/main" xmlns="" val="0"/>
                </a:ext>
              </a:extLst>
            </a:blip>
            <a:srcRect r="4833" b="14755"/>
            <a:stretch>
              <a:fillRect/>
            </a:stretch>
          </p:blipFill>
          <p:spPr>
            <a:xfrm>
              <a:off x="7676941" y="6247518"/>
              <a:ext cx="7442407" cy="4444295"/>
            </a:xfrm>
            <a:prstGeom prst="rect">
              <a:avLst/>
            </a:prstGeom>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xmlns="" val="0"/>
                </a:ext>
              </a:extLst>
            </a:blip>
            <a:srcRect r="3894"/>
            <a:stretch>
              <a:fillRect/>
            </a:stretch>
          </p:blipFill>
          <p:spPr>
            <a:xfrm>
              <a:off x="4171847" y="6251492"/>
              <a:ext cx="3464026" cy="2402920"/>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xmlns="" val="0"/>
                </a:ext>
              </a:extLst>
            </a:blip>
            <a:srcRect l="5501" r="3174" b="21609"/>
            <a:stretch>
              <a:fillRect/>
            </a:stretch>
          </p:blipFill>
          <p:spPr>
            <a:xfrm>
              <a:off x="4171847" y="8709568"/>
              <a:ext cx="3464027" cy="1982245"/>
            </a:xfrm>
            <a:prstGeom prst="rect">
              <a:avLst/>
            </a:prstGeom>
          </p:spPr>
        </p:pic>
      </p:grpSp>
      <p:sp>
        <p:nvSpPr>
          <p:cNvPr id="55" name="文本框 54"/>
          <p:cNvSpPr txBox="1"/>
          <p:nvPr/>
        </p:nvSpPr>
        <p:spPr>
          <a:xfrm>
            <a:off x="282213" y="1978129"/>
            <a:ext cx="4532293" cy="953723"/>
          </a:xfrm>
          <a:prstGeom prst="rect">
            <a:avLst/>
          </a:prstGeom>
          <a:solidFill>
            <a:schemeClr val="bg1"/>
          </a:solid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：营造清水绿岸，低碳人文的城市形象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：通过乡土风情，展现人文精神，城市生机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：偏现代化</a:t>
            </a:r>
          </a:p>
        </p:txBody>
      </p:sp>
      <p:sp>
        <p:nvSpPr>
          <p:cNvPr id="56" name="文本框 55"/>
          <p:cNvSpPr txBox="1"/>
          <p:nvPr/>
        </p:nvSpPr>
        <p:spPr>
          <a:xfrm>
            <a:off x="282213" y="6672622"/>
            <a:ext cx="4368426" cy="1271270"/>
          </a:xfrm>
          <a:prstGeom prst="rect">
            <a:avLst/>
          </a:prstGeom>
          <a:no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：展示城市山清水秀，美丽风景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：通过特色风景旅游业展示出城市优美的 </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旅游环境，突出高端休闲的城市形象</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：自然风</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4745412" y="1545523"/>
            <a:ext cx="10200986" cy="4305204"/>
            <a:chOff x="4171846" y="1514747"/>
            <a:chExt cx="10947504" cy="4620263"/>
          </a:xfrm>
        </p:grpSpPr>
        <p:pic>
          <p:nvPicPr>
            <p:cNvPr id="24" name="图片 23"/>
            <p:cNvPicPr>
              <a:picLocks noChangeAspect="1"/>
            </p:cNvPicPr>
            <p:nvPr/>
          </p:nvPicPr>
          <p:blipFill rotWithShape="1">
            <a:blip r:embed="rId6" cstate="print">
              <a:extLst>
                <a:ext uri="{28A0092B-C50C-407E-A947-70E740481C1C}">
                  <a14:useLocalDpi xmlns:a14="http://schemas.microsoft.com/office/drawing/2010/main" xmlns="" val="0"/>
                </a:ext>
              </a:extLst>
            </a:blip>
            <a:srcRect r="11804" b="5637"/>
            <a:stretch>
              <a:fillRect/>
            </a:stretch>
          </p:blipFill>
          <p:spPr>
            <a:xfrm rot="16200000">
              <a:off x="5412781" y="275749"/>
              <a:ext cx="4601678" cy="7079675"/>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xmlns="" val="0"/>
                </a:ext>
              </a:extLst>
            </a:blip>
            <a:srcRect l="22348" t="5601" r="1028" b="18687"/>
            <a:stretch>
              <a:fillRect/>
            </a:stretch>
          </p:blipFill>
          <p:spPr>
            <a:xfrm rot="16200000">
              <a:off x="12031060" y="3046720"/>
              <a:ext cx="2346556" cy="3830024"/>
            </a:xfrm>
            <a:prstGeom prst="rect">
              <a:avLst/>
            </a:prstGeom>
          </p:spPr>
        </p:pic>
        <p:pic>
          <p:nvPicPr>
            <p:cNvPr id="33" name="图片 32"/>
            <p:cNvPicPr>
              <a:picLocks noChangeAspect="1"/>
            </p:cNvPicPr>
            <p:nvPr/>
          </p:nvPicPr>
          <p:blipFill rotWithShape="1">
            <a:blip r:embed="rId8" cstate="print">
              <a:extLst>
                <a:ext uri="{28A0092B-C50C-407E-A947-70E740481C1C}">
                  <a14:useLocalDpi xmlns:a14="http://schemas.microsoft.com/office/drawing/2010/main" xmlns="" val="0"/>
                </a:ext>
              </a:extLst>
            </a:blip>
            <a:srcRect l="12147" t="8179" r="227" b="14888"/>
            <a:stretch>
              <a:fillRect/>
            </a:stretch>
          </p:blipFill>
          <p:spPr>
            <a:xfrm>
              <a:off x="11288515" y="1514747"/>
              <a:ext cx="3830833" cy="2242250"/>
            </a:xfrm>
            <a:prstGeom prst="rect">
              <a:avLst/>
            </a:prstGeom>
          </p:spPr>
        </p:pic>
        <p:sp>
          <p:nvSpPr>
            <p:cNvPr id="4" name="矩形 3"/>
            <p:cNvSpPr/>
            <p:nvPr/>
          </p:nvSpPr>
          <p:spPr>
            <a:xfrm>
              <a:off x="4171846" y="1514747"/>
              <a:ext cx="10947502" cy="4601679"/>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
        <p:nvSpPr>
          <p:cNvPr id="25" name="矩形 24"/>
          <p:cNvSpPr/>
          <p:nvPr/>
        </p:nvSpPr>
        <p:spPr>
          <a:xfrm>
            <a:off x="351310" y="1545523"/>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p:nvSpPr>
        <p:spPr>
          <a:xfrm>
            <a:off x="351307" y="1510842"/>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生态人文展示区</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351310" y="6242248"/>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351307" y="6207567"/>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自然风景展示区</a:t>
            </a:r>
          </a:p>
        </p:txBody>
      </p:sp>
      <p:sp>
        <p:nvSpPr>
          <p:cNvPr id="35" name="矩形 34"/>
          <p:cNvSpPr/>
          <p:nvPr/>
        </p:nvSpPr>
        <p:spPr>
          <a:xfrm>
            <a:off x="4745412" y="6637941"/>
            <a:ext cx="10200984" cy="3824139"/>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259715" y="3266440"/>
            <a:ext cx="1183005" cy="708660"/>
          </a:xfrm>
          <a:prstGeom prst="rect">
            <a:avLst/>
          </a:prstGeom>
          <a:effectLst>
            <a:outerShdw blurRad="50800" dist="50800" dir="5400000" algn="ctr" rotWithShape="0">
              <a:srgbClr val="000000">
                <a:alpha val="0"/>
              </a:srgbClr>
            </a:outerShdw>
          </a:effectLst>
        </p:spPr>
      </p:pic>
      <p:sp>
        <p:nvSpPr>
          <p:cNvPr id="11" name="任意多边形 10"/>
          <p:cNvSpPr/>
          <p:nvPr/>
        </p:nvSpPr>
        <p:spPr>
          <a:xfrm>
            <a:off x="4131945" y="4309745"/>
            <a:ext cx="437515" cy="534670"/>
          </a:xfrm>
          <a:custGeom>
            <a:avLst/>
            <a:gdLst>
              <a:gd name="connisteX0" fmla="*/ 92830 w 418410"/>
              <a:gd name="connsiteY0" fmla="*/ 66362 h 449003"/>
              <a:gd name="connisteX1" fmla="*/ 157600 w 418410"/>
              <a:gd name="connsiteY1" fmla="*/ 59377 h 449003"/>
              <a:gd name="connisteX2" fmla="*/ 222370 w 418410"/>
              <a:gd name="connsiteY2" fmla="*/ 26992 h 449003"/>
              <a:gd name="connisteX3" fmla="*/ 287140 w 418410"/>
              <a:gd name="connsiteY3" fmla="*/ 1592 h 449003"/>
              <a:gd name="connisteX4" fmla="*/ 339210 w 418410"/>
              <a:gd name="connsiteY4" fmla="*/ 66362 h 449003"/>
              <a:gd name="connisteX5" fmla="*/ 364610 w 418410"/>
              <a:gd name="connsiteY5" fmla="*/ 137482 h 449003"/>
              <a:gd name="connisteX6" fmla="*/ 384295 w 418410"/>
              <a:gd name="connsiteY6" fmla="*/ 202252 h 449003"/>
              <a:gd name="connisteX7" fmla="*/ 403980 w 418410"/>
              <a:gd name="connsiteY7" fmla="*/ 267022 h 449003"/>
              <a:gd name="connisteX8" fmla="*/ 416680 w 418410"/>
              <a:gd name="connsiteY8" fmla="*/ 331792 h 449003"/>
              <a:gd name="connisteX9" fmla="*/ 371595 w 418410"/>
              <a:gd name="connsiteY9" fmla="*/ 396562 h 449003"/>
              <a:gd name="connisteX10" fmla="*/ 306825 w 418410"/>
              <a:gd name="connsiteY10" fmla="*/ 422597 h 449003"/>
              <a:gd name="connisteX11" fmla="*/ 242055 w 418410"/>
              <a:gd name="connsiteY11" fmla="*/ 435297 h 449003"/>
              <a:gd name="connisteX12" fmla="*/ 177285 w 418410"/>
              <a:gd name="connsiteY12" fmla="*/ 448632 h 449003"/>
              <a:gd name="connisteX13" fmla="*/ 111880 w 418410"/>
              <a:gd name="connsiteY13" fmla="*/ 441647 h 449003"/>
              <a:gd name="connisteX14" fmla="*/ 47110 w 418410"/>
              <a:gd name="connsiteY14" fmla="*/ 416247 h 449003"/>
              <a:gd name="connisteX15" fmla="*/ 8375 w 418410"/>
              <a:gd name="connsiteY15" fmla="*/ 351477 h 449003"/>
              <a:gd name="connisteX16" fmla="*/ 2025 w 418410"/>
              <a:gd name="connsiteY16" fmla="*/ 286707 h 449003"/>
              <a:gd name="connisteX17" fmla="*/ 28060 w 418410"/>
              <a:gd name="connsiteY17" fmla="*/ 214952 h 449003"/>
              <a:gd name="connisteX18" fmla="*/ 60445 w 418410"/>
              <a:gd name="connsiteY18" fmla="*/ 150182 h 449003"/>
              <a:gd name="connisteX19" fmla="*/ 79495 w 418410"/>
              <a:gd name="connsiteY19" fmla="*/ 85412 h 449003"/>
              <a:gd name="connisteX20" fmla="*/ 92830 w 418410"/>
              <a:gd name="connsiteY20" fmla="*/ 66362 h 44900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Lst>
            <a:rect l="l" t="t" r="r" b="b"/>
            <a:pathLst>
              <a:path w="418411" h="449004">
                <a:moveTo>
                  <a:pt x="92830" y="66362"/>
                </a:moveTo>
                <a:cubicBezTo>
                  <a:pt x="108705" y="61282"/>
                  <a:pt x="131565" y="66997"/>
                  <a:pt x="157600" y="59377"/>
                </a:cubicBezTo>
                <a:cubicBezTo>
                  <a:pt x="183635" y="51757"/>
                  <a:pt x="196335" y="38422"/>
                  <a:pt x="222370" y="26992"/>
                </a:cubicBezTo>
                <a:cubicBezTo>
                  <a:pt x="248405" y="15562"/>
                  <a:pt x="263645" y="-6028"/>
                  <a:pt x="287140" y="1592"/>
                </a:cubicBezTo>
                <a:cubicBezTo>
                  <a:pt x="310635" y="9212"/>
                  <a:pt x="323970" y="39057"/>
                  <a:pt x="339210" y="66362"/>
                </a:cubicBezTo>
                <a:cubicBezTo>
                  <a:pt x="354450" y="93667"/>
                  <a:pt x="355720" y="110177"/>
                  <a:pt x="364610" y="137482"/>
                </a:cubicBezTo>
                <a:cubicBezTo>
                  <a:pt x="373500" y="164787"/>
                  <a:pt x="376675" y="176217"/>
                  <a:pt x="384295" y="202252"/>
                </a:cubicBezTo>
                <a:cubicBezTo>
                  <a:pt x="391915" y="228287"/>
                  <a:pt x="397630" y="240987"/>
                  <a:pt x="403980" y="267022"/>
                </a:cubicBezTo>
                <a:cubicBezTo>
                  <a:pt x="410330" y="293057"/>
                  <a:pt x="423030" y="305757"/>
                  <a:pt x="416680" y="331792"/>
                </a:cubicBezTo>
                <a:cubicBezTo>
                  <a:pt x="410330" y="357827"/>
                  <a:pt x="393820" y="378147"/>
                  <a:pt x="371595" y="396562"/>
                </a:cubicBezTo>
                <a:cubicBezTo>
                  <a:pt x="349370" y="414977"/>
                  <a:pt x="332860" y="414977"/>
                  <a:pt x="306825" y="422597"/>
                </a:cubicBezTo>
                <a:cubicBezTo>
                  <a:pt x="280790" y="430217"/>
                  <a:pt x="268090" y="430217"/>
                  <a:pt x="242055" y="435297"/>
                </a:cubicBezTo>
                <a:cubicBezTo>
                  <a:pt x="216020" y="440377"/>
                  <a:pt x="203320" y="447362"/>
                  <a:pt x="177285" y="448632"/>
                </a:cubicBezTo>
                <a:cubicBezTo>
                  <a:pt x="151250" y="449902"/>
                  <a:pt x="137915" y="447997"/>
                  <a:pt x="111880" y="441647"/>
                </a:cubicBezTo>
                <a:cubicBezTo>
                  <a:pt x="85845" y="435297"/>
                  <a:pt x="68065" y="434027"/>
                  <a:pt x="47110" y="416247"/>
                </a:cubicBezTo>
                <a:cubicBezTo>
                  <a:pt x="26155" y="398467"/>
                  <a:pt x="17265" y="377512"/>
                  <a:pt x="8375" y="351477"/>
                </a:cubicBezTo>
                <a:cubicBezTo>
                  <a:pt x="-515" y="325442"/>
                  <a:pt x="-1785" y="314012"/>
                  <a:pt x="2025" y="286707"/>
                </a:cubicBezTo>
                <a:cubicBezTo>
                  <a:pt x="5835" y="259402"/>
                  <a:pt x="16630" y="242257"/>
                  <a:pt x="28060" y="214952"/>
                </a:cubicBezTo>
                <a:cubicBezTo>
                  <a:pt x="39490" y="187647"/>
                  <a:pt x="50285" y="176217"/>
                  <a:pt x="60445" y="150182"/>
                </a:cubicBezTo>
                <a:cubicBezTo>
                  <a:pt x="70605" y="124147"/>
                  <a:pt x="73145" y="101922"/>
                  <a:pt x="79495" y="85412"/>
                </a:cubicBezTo>
                <a:cubicBezTo>
                  <a:pt x="85845" y="68902"/>
                  <a:pt x="76955" y="71442"/>
                  <a:pt x="92830" y="66362"/>
                </a:cubicBezTo>
                <a:close/>
              </a:path>
            </a:pathLst>
          </a:custGeom>
          <a:solidFill>
            <a:srgbClr val="B486E2">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85160" y="5403215"/>
            <a:ext cx="1384300" cy="54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81940" y="7727315"/>
            <a:ext cx="4363720" cy="2744470"/>
            <a:chOff x="444" y="12169"/>
            <a:chExt cx="6872" cy="4322"/>
          </a:xfrm>
        </p:grpSpPr>
        <p:pic>
          <p:nvPicPr>
            <p:cNvPr id="14" name="图片 13" descr="D:\01唐芝玉\项目\2020花博会\分布图4底图.jpg分布图4底图"/>
            <p:cNvPicPr>
              <a:picLocks noChangeAspect="1"/>
            </p:cNvPicPr>
            <p:nvPr/>
          </p:nvPicPr>
          <p:blipFill rotWithShape="1">
            <a:blip r:embed="rId2" cstate="print">
              <a:grayscl/>
            </a:blip>
            <a:srcRect t="11203" b="7528"/>
            <a:stretch>
              <a:fillRect/>
            </a:stretch>
          </p:blipFill>
          <p:spPr>
            <a:xfrm>
              <a:off x="444" y="12510"/>
              <a:ext cx="6872" cy="3981"/>
            </a:xfrm>
            <a:prstGeom prst="rect">
              <a:avLst/>
            </a:prstGeom>
            <a:ln w="25400">
              <a:solidFill>
                <a:srgbClr val="BC7676"/>
              </a:solidFill>
            </a:ln>
          </p:spPr>
        </p:pic>
        <p:pic>
          <p:nvPicPr>
            <p:cNvPr id="8" name="图片 7"/>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338" y="12542"/>
              <a:ext cx="1863" cy="1116"/>
            </a:xfrm>
            <a:prstGeom prst="rect">
              <a:avLst/>
            </a:prstGeom>
            <a:effectLst>
              <a:outerShdw blurRad="50800" dist="50800" dir="5400000" algn="ctr" rotWithShape="0">
                <a:srgbClr val="000000">
                  <a:alpha val="0"/>
                </a:srgbClr>
              </a:outerShdw>
            </a:effectLst>
          </p:spPr>
        </p:pic>
        <p:sp>
          <p:nvSpPr>
            <p:cNvPr id="15" name="矩形 14"/>
            <p:cNvSpPr/>
            <p:nvPr/>
          </p:nvSpPr>
          <p:spPr>
            <a:xfrm>
              <a:off x="5136" y="15631"/>
              <a:ext cx="2180" cy="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2967990" y="8649335"/>
            <a:ext cx="717550" cy="434340"/>
          </a:xfrm>
          <a:custGeom>
            <a:avLst/>
            <a:gdLst>
              <a:gd name="connisteX0" fmla="*/ 590432 w 717275"/>
              <a:gd name="connsiteY0" fmla="*/ 1128 h 434198"/>
              <a:gd name="connisteX1" fmla="*/ 523757 w 717275"/>
              <a:gd name="connsiteY1" fmla="*/ 39228 h 434198"/>
              <a:gd name="connisteX2" fmla="*/ 457082 w 717275"/>
              <a:gd name="connsiteY2" fmla="*/ 77328 h 434198"/>
              <a:gd name="connisteX3" fmla="*/ 390407 w 717275"/>
              <a:gd name="connsiteY3" fmla="*/ 144003 h 434198"/>
              <a:gd name="connisteX4" fmla="*/ 323732 w 717275"/>
              <a:gd name="connsiteY4" fmla="*/ 153528 h 434198"/>
              <a:gd name="connisteX5" fmla="*/ 257057 w 717275"/>
              <a:gd name="connsiteY5" fmla="*/ 163053 h 434198"/>
              <a:gd name="connisteX6" fmla="*/ 190382 w 717275"/>
              <a:gd name="connsiteY6" fmla="*/ 163053 h 434198"/>
              <a:gd name="connisteX7" fmla="*/ 123707 w 717275"/>
              <a:gd name="connsiteY7" fmla="*/ 163053 h 434198"/>
              <a:gd name="connisteX8" fmla="*/ 57032 w 717275"/>
              <a:gd name="connsiteY8" fmla="*/ 182103 h 434198"/>
              <a:gd name="connisteX9" fmla="*/ 9407 w 717275"/>
              <a:gd name="connsiteY9" fmla="*/ 248778 h 434198"/>
              <a:gd name="connisteX10" fmla="*/ 9407 w 717275"/>
              <a:gd name="connsiteY10" fmla="*/ 315453 h 434198"/>
              <a:gd name="connisteX11" fmla="*/ 85607 w 717275"/>
              <a:gd name="connsiteY11" fmla="*/ 344028 h 434198"/>
              <a:gd name="connisteX12" fmla="*/ 152282 w 717275"/>
              <a:gd name="connsiteY12" fmla="*/ 353553 h 434198"/>
              <a:gd name="connisteX13" fmla="*/ 218957 w 717275"/>
              <a:gd name="connsiteY13" fmla="*/ 372603 h 434198"/>
              <a:gd name="connisteX14" fmla="*/ 285632 w 717275"/>
              <a:gd name="connsiteY14" fmla="*/ 391653 h 434198"/>
              <a:gd name="connisteX15" fmla="*/ 352307 w 717275"/>
              <a:gd name="connsiteY15" fmla="*/ 401178 h 434198"/>
              <a:gd name="connisteX16" fmla="*/ 418982 w 717275"/>
              <a:gd name="connsiteY16" fmla="*/ 372603 h 434198"/>
              <a:gd name="connisteX17" fmla="*/ 485657 w 717275"/>
              <a:gd name="connsiteY17" fmla="*/ 372603 h 434198"/>
              <a:gd name="connisteX18" fmla="*/ 552332 w 717275"/>
              <a:gd name="connsiteY18" fmla="*/ 391653 h 434198"/>
              <a:gd name="connisteX19" fmla="*/ 619007 w 717275"/>
              <a:gd name="connsiteY19" fmla="*/ 420228 h 434198"/>
              <a:gd name="connisteX20" fmla="*/ 685682 w 717275"/>
              <a:gd name="connsiteY20" fmla="*/ 429753 h 434198"/>
              <a:gd name="connisteX21" fmla="*/ 704732 w 717275"/>
              <a:gd name="connsiteY21" fmla="*/ 363078 h 434198"/>
              <a:gd name="connisteX22" fmla="*/ 704732 w 717275"/>
              <a:gd name="connsiteY22" fmla="*/ 296403 h 434198"/>
              <a:gd name="connisteX23" fmla="*/ 714257 w 717275"/>
              <a:gd name="connsiteY23" fmla="*/ 220203 h 434198"/>
              <a:gd name="connisteX24" fmla="*/ 714257 w 717275"/>
              <a:gd name="connsiteY24" fmla="*/ 153528 h 434198"/>
              <a:gd name="connisteX25" fmla="*/ 685682 w 717275"/>
              <a:gd name="connsiteY25" fmla="*/ 86853 h 434198"/>
              <a:gd name="connisteX26" fmla="*/ 619007 w 717275"/>
              <a:gd name="connsiteY26" fmla="*/ 20178 h 434198"/>
              <a:gd name="connisteX27" fmla="*/ 590432 w 717275"/>
              <a:gd name="connsiteY27" fmla="*/ 1128 h 43419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Lst>
            <a:rect l="l" t="t" r="r" b="b"/>
            <a:pathLst>
              <a:path w="717276" h="434199">
                <a:moveTo>
                  <a:pt x="590432" y="1128"/>
                </a:moveTo>
                <a:cubicBezTo>
                  <a:pt x="571382" y="4938"/>
                  <a:pt x="550427" y="23988"/>
                  <a:pt x="523757" y="39228"/>
                </a:cubicBezTo>
                <a:cubicBezTo>
                  <a:pt x="497087" y="54468"/>
                  <a:pt x="483752" y="56373"/>
                  <a:pt x="457082" y="77328"/>
                </a:cubicBezTo>
                <a:cubicBezTo>
                  <a:pt x="430412" y="98283"/>
                  <a:pt x="417077" y="128763"/>
                  <a:pt x="390407" y="144003"/>
                </a:cubicBezTo>
                <a:cubicBezTo>
                  <a:pt x="363737" y="159243"/>
                  <a:pt x="350402" y="149718"/>
                  <a:pt x="323732" y="153528"/>
                </a:cubicBezTo>
                <a:cubicBezTo>
                  <a:pt x="297062" y="157338"/>
                  <a:pt x="283727" y="161148"/>
                  <a:pt x="257057" y="163053"/>
                </a:cubicBezTo>
                <a:cubicBezTo>
                  <a:pt x="230387" y="164958"/>
                  <a:pt x="217052" y="163053"/>
                  <a:pt x="190382" y="163053"/>
                </a:cubicBezTo>
                <a:cubicBezTo>
                  <a:pt x="163712" y="163053"/>
                  <a:pt x="150377" y="159243"/>
                  <a:pt x="123707" y="163053"/>
                </a:cubicBezTo>
                <a:cubicBezTo>
                  <a:pt x="97037" y="166863"/>
                  <a:pt x="79892" y="164958"/>
                  <a:pt x="57032" y="182103"/>
                </a:cubicBezTo>
                <a:cubicBezTo>
                  <a:pt x="34172" y="199248"/>
                  <a:pt x="18932" y="222108"/>
                  <a:pt x="9407" y="248778"/>
                </a:cubicBezTo>
                <a:cubicBezTo>
                  <a:pt x="-118" y="275448"/>
                  <a:pt x="-5833" y="296403"/>
                  <a:pt x="9407" y="315453"/>
                </a:cubicBezTo>
                <a:cubicBezTo>
                  <a:pt x="24647" y="334503"/>
                  <a:pt x="57032" y="336408"/>
                  <a:pt x="85607" y="344028"/>
                </a:cubicBezTo>
                <a:cubicBezTo>
                  <a:pt x="114182" y="351648"/>
                  <a:pt x="125612" y="347838"/>
                  <a:pt x="152282" y="353553"/>
                </a:cubicBezTo>
                <a:cubicBezTo>
                  <a:pt x="178952" y="359268"/>
                  <a:pt x="192287" y="364983"/>
                  <a:pt x="218957" y="372603"/>
                </a:cubicBezTo>
                <a:cubicBezTo>
                  <a:pt x="245627" y="380223"/>
                  <a:pt x="258962" y="385938"/>
                  <a:pt x="285632" y="391653"/>
                </a:cubicBezTo>
                <a:cubicBezTo>
                  <a:pt x="312302" y="397368"/>
                  <a:pt x="325637" y="404988"/>
                  <a:pt x="352307" y="401178"/>
                </a:cubicBezTo>
                <a:cubicBezTo>
                  <a:pt x="378977" y="397368"/>
                  <a:pt x="392312" y="378318"/>
                  <a:pt x="418982" y="372603"/>
                </a:cubicBezTo>
                <a:cubicBezTo>
                  <a:pt x="445652" y="366888"/>
                  <a:pt x="458987" y="368793"/>
                  <a:pt x="485657" y="372603"/>
                </a:cubicBezTo>
                <a:cubicBezTo>
                  <a:pt x="512327" y="376413"/>
                  <a:pt x="525662" y="382128"/>
                  <a:pt x="552332" y="391653"/>
                </a:cubicBezTo>
                <a:cubicBezTo>
                  <a:pt x="579002" y="401178"/>
                  <a:pt x="592337" y="412608"/>
                  <a:pt x="619007" y="420228"/>
                </a:cubicBezTo>
                <a:cubicBezTo>
                  <a:pt x="645677" y="427848"/>
                  <a:pt x="668537" y="441183"/>
                  <a:pt x="685682" y="429753"/>
                </a:cubicBezTo>
                <a:cubicBezTo>
                  <a:pt x="702827" y="418323"/>
                  <a:pt x="700922" y="389748"/>
                  <a:pt x="704732" y="363078"/>
                </a:cubicBezTo>
                <a:cubicBezTo>
                  <a:pt x="708542" y="336408"/>
                  <a:pt x="702827" y="324978"/>
                  <a:pt x="704732" y="296403"/>
                </a:cubicBezTo>
                <a:cubicBezTo>
                  <a:pt x="706637" y="267828"/>
                  <a:pt x="712352" y="248778"/>
                  <a:pt x="714257" y="220203"/>
                </a:cubicBezTo>
                <a:cubicBezTo>
                  <a:pt x="716162" y="191628"/>
                  <a:pt x="719972" y="180198"/>
                  <a:pt x="714257" y="153528"/>
                </a:cubicBezTo>
                <a:cubicBezTo>
                  <a:pt x="708542" y="126858"/>
                  <a:pt x="704732" y="113523"/>
                  <a:pt x="685682" y="86853"/>
                </a:cubicBezTo>
                <a:cubicBezTo>
                  <a:pt x="666632" y="60183"/>
                  <a:pt x="638057" y="37323"/>
                  <a:pt x="619007" y="20178"/>
                </a:cubicBezTo>
                <a:cubicBezTo>
                  <a:pt x="599957" y="3033"/>
                  <a:pt x="609482" y="-2682"/>
                  <a:pt x="590432" y="1128"/>
                </a:cubicBezTo>
                <a:close/>
              </a:path>
            </a:pathLst>
          </a:custGeom>
          <a:solidFill>
            <a:srgbClr val="4472C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815540" y="1567976"/>
            <a:ext cx="10131438" cy="4274564"/>
            <a:chOff x="4171848" y="992526"/>
            <a:chExt cx="10947502" cy="4618870"/>
          </a:xfrm>
        </p:grpSpPr>
        <p:pic>
          <p:nvPicPr>
            <p:cNvPr id="37" name="图片 36"/>
            <p:cNvPicPr>
              <a:picLocks noChangeAspect="1"/>
            </p:cNvPicPr>
            <p:nvPr/>
          </p:nvPicPr>
          <p:blipFill rotWithShape="1">
            <a:blip r:embed="rId2" cstate="print">
              <a:extLst>
                <a:ext uri="{28A0092B-C50C-407E-A947-70E740481C1C}">
                  <a14:useLocalDpi xmlns:a14="http://schemas.microsoft.com/office/drawing/2010/main" xmlns="" val="0"/>
                </a:ext>
              </a:extLst>
            </a:blip>
            <a:srcRect b="2403"/>
            <a:stretch>
              <a:fillRect/>
            </a:stretch>
          </p:blipFill>
          <p:spPr>
            <a:xfrm>
              <a:off x="4171848" y="992527"/>
              <a:ext cx="7098845" cy="4618869"/>
            </a:xfrm>
            <a:prstGeom prst="rect">
              <a:avLst/>
            </a:prstGeom>
          </p:spPr>
        </p:pic>
        <p:pic>
          <p:nvPicPr>
            <p:cNvPr id="38" name="图片 37"/>
            <p:cNvPicPr>
              <a:picLocks noChangeAspect="1"/>
            </p:cNvPicPr>
            <p:nvPr/>
          </p:nvPicPr>
          <p:blipFill rotWithShape="1">
            <a:blip r:embed="rId3" cstate="print">
              <a:extLst>
                <a:ext uri="{28A0092B-C50C-407E-A947-70E740481C1C}">
                  <a14:useLocalDpi xmlns:a14="http://schemas.microsoft.com/office/drawing/2010/main" xmlns="" val="0"/>
                </a:ext>
              </a:extLst>
            </a:blip>
            <a:srcRect t="2988"/>
            <a:stretch>
              <a:fillRect/>
            </a:stretch>
          </p:blipFill>
          <p:spPr>
            <a:xfrm>
              <a:off x="11331464" y="992526"/>
              <a:ext cx="3787886" cy="2446383"/>
            </a:xfrm>
            <a:prstGeom prst="rect">
              <a:avLst/>
            </a:prstGeom>
          </p:spPr>
        </p:pic>
        <p:pic>
          <p:nvPicPr>
            <p:cNvPr id="39" name="图片 38"/>
            <p:cNvPicPr>
              <a:picLocks noChangeAspect="1"/>
            </p:cNvPicPr>
            <p:nvPr/>
          </p:nvPicPr>
          <p:blipFill rotWithShape="1">
            <a:blip r:embed="rId4" cstate="print">
              <a:extLst>
                <a:ext uri="{28A0092B-C50C-407E-A947-70E740481C1C}">
                  <a14:useLocalDpi xmlns:a14="http://schemas.microsoft.com/office/drawing/2010/main" xmlns="" val="0"/>
                </a:ext>
              </a:extLst>
            </a:blip>
            <a:srcRect t="13796" r="15917" b="15036"/>
            <a:stretch>
              <a:fillRect/>
            </a:stretch>
          </p:blipFill>
          <p:spPr>
            <a:xfrm>
              <a:off x="11331463" y="3476965"/>
              <a:ext cx="3787887" cy="2134431"/>
            </a:xfrm>
            <a:prstGeom prst="rect">
              <a:avLst/>
            </a:prstGeom>
          </p:spPr>
        </p:pic>
      </p:grpSp>
      <p:grpSp>
        <p:nvGrpSpPr>
          <p:cNvPr id="8" name="组合 7"/>
          <p:cNvGrpSpPr/>
          <p:nvPr/>
        </p:nvGrpSpPr>
        <p:grpSpPr>
          <a:xfrm>
            <a:off x="4814506" y="6287141"/>
            <a:ext cx="10131438" cy="4109327"/>
            <a:chOff x="4171849" y="5726933"/>
            <a:chExt cx="10947501" cy="4440324"/>
          </a:xfrm>
        </p:grpSpPr>
        <p:pic>
          <p:nvPicPr>
            <p:cNvPr id="44" name="图片 43"/>
            <p:cNvPicPr>
              <a:picLocks noChangeAspect="1"/>
            </p:cNvPicPr>
            <p:nvPr/>
          </p:nvPicPr>
          <p:blipFill rotWithShape="1">
            <a:blip r:embed="rId5" cstate="print">
              <a:extLst>
                <a:ext uri="{28A0092B-C50C-407E-A947-70E740481C1C}">
                  <a14:useLocalDpi xmlns:a14="http://schemas.microsoft.com/office/drawing/2010/main" xmlns="" val="0"/>
                </a:ext>
              </a:extLst>
            </a:blip>
            <a:srcRect l="10378" r="1778"/>
            <a:stretch>
              <a:fillRect/>
            </a:stretch>
          </p:blipFill>
          <p:spPr>
            <a:xfrm rot="16200000">
              <a:off x="9255577" y="4303484"/>
              <a:ext cx="4440321" cy="7287224"/>
            </a:xfrm>
            <a:prstGeom prst="rect">
              <a:avLst/>
            </a:prstGeom>
          </p:spPr>
        </p:pic>
        <p:pic>
          <p:nvPicPr>
            <p:cNvPr id="45" name="图片 44"/>
            <p:cNvPicPr>
              <a:picLocks noChangeAspect="1"/>
            </p:cNvPicPr>
            <p:nvPr/>
          </p:nvPicPr>
          <p:blipFill rotWithShape="1">
            <a:blip r:embed="rId6" cstate="print">
              <a:extLst>
                <a:ext uri="{28A0092B-C50C-407E-A947-70E740481C1C}">
                  <a14:useLocalDpi xmlns:a14="http://schemas.microsoft.com/office/drawing/2010/main" xmlns="" val="0"/>
                </a:ext>
              </a:extLst>
            </a:blip>
            <a:srcRect t="3579" b="2062"/>
            <a:stretch>
              <a:fillRect/>
            </a:stretch>
          </p:blipFill>
          <p:spPr>
            <a:xfrm>
              <a:off x="4171849" y="5726933"/>
              <a:ext cx="3613659" cy="2554199"/>
            </a:xfrm>
            <a:prstGeom prst="rect">
              <a:avLst/>
            </a:prstGeom>
          </p:spPr>
        </p:pic>
        <p:pic>
          <p:nvPicPr>
            <p:cNvPr id="47" name="图片 46"/>
            <p:cNvPicPr>
              <a:picLocks noChangeAspect="1"/>
            </p:cNvPicPr>
            <p:nvPr/>
          </p:nvPicPr>
          <p:blipFill rotWithShape="1">
            <a:blip r:embed="rId7" cstate="print">
              <a:extLst>
                <a:ext uri="{28A0092B-C50C-407E-A947-70E740481C1C}">
                  <a14:useLocalDpi xmlns:a14="http://schemas.microsoft.com/office/drawing/2010/main" xmlns="" val="0"/>
                </a:ext>
              </a:extLst>
            </a:blip>
            <a:srcRect b="22357"/>
            <a:stretch>
              <a:fillRect/>
            </a:stretch>
          </p:blipFill>
          <p:spPr>
            <a:xfrm>
              <a:off x="4171849" y="8325338"/>
              <a:ext cx="3613659" cy="1841919"/>
            </a:xfrm>
            <a:prstGeom prst="rect">
              <a:avLst/>
            </a:prstGeom>
          </p:spPr>
        </p:pic>
      </p:grpSp>
      <p:sp>
        <p:nvSpPr>
          <p:cNvPr id="55" name="文本框 54"/>
          <p:cNvSpPr txBox="1"/>
          <p:nvPr/>
        </p:nvSpPr>
        <p:spPr>
          <a:xfrm>
            <a:off x="282213" y="1978129"/>
            <a:ext cx="4532293" cy="1565910"/>
          </a:xfrm>
          <a:prstGeom prst="rect">
            <a:avLst/>
          </a:prstGeom>
          <a:solidFill>
            <a:schemeClr val="bg1"/>
          </a:solid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：展示人水和谐的公园之城，</a:t>
            </a: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意蕴深远的乡村风光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：通过特色的田园风光，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展现具有独特风格的田园展示园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：田园风</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282213" y="6672622"/>
            <a:ext cx="4368426" cy="1271270"/>
          </a:xfrm>
          <a:prstGeom prst="rect">
            <a:avLst/>
          </a:prstGeom>
          <a:no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：展现诗意质朴的生活气息</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：通过展示特色小镇，</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打造代表性生活展示园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：诗意风</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28" name="矩形 27"/>
          <p:cNvSpPr/>
          <p:nvPr/>
        </p:nvSpPr>
        <p:spPr>
          <a:xfrm>
            <a:off x="3522901"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551039"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578767"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522901" y="3799857"/>
            <a:ext cx="82431" cy="45719"/>
          </a:xfrm>
          <a:prstGeom prst="rect">
            <a:avLst/>
          </a:prstGeom>
          <a:solidFill>
            <a:srgbClr val="CBA3BD">
              <a:alpha val="67000"/>
            </a:srgbClr>
          </a:solidFill>
          <a:ln w="0">
            <a:solidFill>
              <a:schemeClr val="bg2">
                <a:lumMod val="2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
        <p:nvSpPr>
          <p:cNvPr id="25" name="矩形 24"/>
          <p:cNvSpPr/>
          <p:nvPr/>
        </p:nvSpPr>
        <p:spPr>
          <a:xfrm>
            <a:off x="351310" y="1545523"/>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p:nvSpPr>
        <p:spPr>
          <a:xfrm>
            <a:off x="351307" y="1510842"/>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田园风光展示区</a:t>
            </a:r>
          </a:p>
        </p:txBody>
      </p:sp>
      <p:sp>
        <p:nvSpPr>
          <p:cNvPr id="29" name="矩形 28"/>
          <p:cNvSpPr/>
          <p:nvPr/>
        </p:nvSpPr>
        <p:spPr>
          <a:xfrm>
            <a:off x="351310" y="6242248"/>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351307" y="6207567"/>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诗意生活展示区</a:t>
            </a:r>
          </a:p>
        </p:txBody>
      </p:sp>
      <p:sp>
        <p:nvSpPr>
          <p:cNvPr id="35" name="矩形 34"/>
          <p:cNvSpPr/>
          <p:nvPr/>
        </p:nvSpPr>
        <p:spPr>
          <a:xfrm>
            <a:off x="4814506" y="6637941"/>
            <a:ext cx="10200984" cy="3769372"/>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814506" y="1952734"/>
            <a:ext cx="10200984" cy="3889806"/>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51155" y="7727315"/>
            <a:ext cx="4363720" cy="2744470"/>
            <a:chOff x="444" y="12169"/>
            <a:chExt cx="6872" cy="4322"/>
          </a:xfrm>
        </p:grpSpPr>
        <p:pic>
          <p:nvPicPr>
            <p:cNvPr id="14" name="图片 13" descr="D:\01唐芝玉\项目\2020花博会\分布图4底图.jpg分布图4底图"/>
            <p:cNvPicPr>
              <a:picLocks noChangeAspect="1"/>
            </p:cNvPicPr>
            <p:nvPr/>
          </p:nvPicPr>
          <p:blipFill rotWithShape="1">
            <a:blip r:embed="rId8" cstate="print">
              <a:grayscl/>
            </a:blip>
            <a:srcRect t="11203" b="7528"/>
            <a:stretch>
              <a:fillRect/>
            </a:stretch>
          </p:blipFill>
          <p:spPr>
            <a:xfrm>
              <a:off x="444" y="12510"/>
              <a:ext cx="6872" cy="3981"/>
            </a:xfrm>
            <a:prstGeom prst="rect">
              <a:avLst/>
            </a:prstGeom>
            <a:ln w="25400">
              <a:solidFill>
                <a:srgbClr val="BC7676"/>
              </a:solidFill>
            </a:ln>
          </p:spPr>
        </p:pic>
        <p:pic>
          <p:nvPicPr>
            <p:cNvPr id="5" name="图片 4"/>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338" y="12542"/>
              <a:ext cx="1863" cy="1116"/>
            </a:xfrm>
            <a:prstGeom prst="rect">
              <a:avLst/>
            </a:prstGeom>
            <a:effectLst>
              <a:outerShdw blurRad="50800" dist="50800" dir="5400000" algn="ctr" rotWithShape="0">
                <a:srgbClr val="000000">
                  <a:alpha val="0"/>
                </a:srgbClr>
              </a:outerShdw>
            </a:effectLst>
          </p:spPr>
        </p:pic>
        <p:sp>
          <p:nvSpPr>
            <p:cNvPr id="15" name="矩形 14"/>
            <p:cNvSpPr/>
            <p:nvPr/>
          </p:nvSpPr>
          <p:spPr>
            <a:xfrm>
              <a:off x="5136" y="15529"/>
              <a:ext cx="2180" cy="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51155" y="3327400"/>
            <a:ext cx="4363720" cy="2744470"/>
            <a:chOff x="444" y="12169"/>
            <a:chExt cx="6872" cy="4322"/>
          </a:xfrm>
        </p:grpSpPr>
        <p:pic>
          <p:nvPicPr>
            <p:cNvPr id="9" name="图片 8" descr="D:\01唐芝玉\项目\2020花博会\分布图4底图.jpg分布图4底图"/>
            <p:cNvPicPr>
              <a:picLocks noChangeAspect="1"/>
            </p:cNvPicPr>
            <p:nvPr/>
          </p:nvPicPr>
          <p:blipFill rotWithShape="1">
            <a:blip r:embed="rId8" cstate="print">
              <a:grayscl/>
            </a:blip>
            <a:srcRect t="11203" b="7528"/>
            <a:stretch>
              <a:fillRect/>
            </a:stretch>
          </p:blipFill>
          <p:spPr>
            <a:xfrm>
              <a:off x="444" y="12510"/>
              <a:ext cx="6872" cy="3981"/>
            </a:xfrm>
            <a:prstGeom prst="rect">
              <a:avLst/>
            </a:prstGeom>
            <a:ln w="25400">
              <a:solidFill>
                <a:srgbClr val="BC7676"/>
              </a:solidFill>
            </a:ln>
          </p:spPr>
        </p:pic>
        <p:pic>
          <p:nvPicPr>
            <p:cNvPr id="10" name="图片 9"/>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338" y="12542"/>
              <a:ext cx="1863" cy="1116"/>
            </a:xfrm>
            <a:prstGeom prst="rect">
              <a:avLst/>
            </a:prstGeom>
            <a:effectLst>
              <a:outerShdw blurRad="50800" dist="50800" dir="5400000" algn="ctr" rotWithShape="0">
                <a:srgbClr val="000000">
                  <a:alpha val="0"/>
                </a:srgbClr>
              </a:outerShdw>
            </a:effectLst>
          </p:spPr>
        </p:pic>
        <p:sp>
          <p:nvSpPr>
            <p:cNvPr id="11" name="矩形 10"/>
            <p:cNvSpPr/>
            <p:nvPr/>
          </p:nvSpPr>
          <p:spPr>
            <a:xfrm>
              <a:off x="5136" y="15529"/>
              <a:ext cx="2180" cy="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a:off x="2468245" y="4025265"/>
            <a:ext cx="1179830" cy="654685"/>
          </a:xfrm>
          <a:custGeom>
            <a:avLst/>
            <a:gdLst>
              <a:gd name="connisteX0" fmla="*/ 1076037 w 1180033"/>
              <a:gd name="connsiteY0" fmla="*/ 0 h 654614"/>
              <a:gd name="connisteX1" fmla="*/ 1009362 w 1180033"/>
              <a:gd name="connsiteY1" fmla="*/ 16510 h 654614"/>
              <a:gd name="connisteX2" fmla="*/ 942687 w 1180033"/>
              <a:gd name="connsiteY2" fmla="*/ 66675 h 654614"/>
              <a:gd name="connisteX3" fmla="*/ 875377 w 1180033"/>
              <a:gd name="connsiteY3" fmla="*/ 99695 h 654614"/>
              <a:gd name="connisteX4" fmla="*/ 808702 w 1180033"/>
              <a:gd name="connsiteY4" fmla="*/ 149860 h 654614"/>
              <a:gd name="connisteX5" fmla="*/ 742027 w 1180033"/>
              <a:gd name="connsiteY5" fmla="*/ 167005 h 654614"/>
              <a:gd name="connisteX6" fmla="*/ 675352 w 1180033"/>
              <a:gd name="connsiteY6" fmla="*/ 200025 h 654614"/>
              <a:gd name="connisteX7" fmla="*/ 608042 w 1180033"/>
              <a:gd name="connsiteY7" fmla="*/ 217170 h 654614"/>
              <a:gd name="connisteX8" fmla="*/ 541367 w 1180033"/>
              <a:gd name="connsiteY8" fmla="*/ 250190 h 654614"/>
              <a:gd name="connisteX9" fmla="*/ 474692 w 1180033"/>
              <a:gd name="connsiteY9" fmla="*/ 267335 h 654614"/>
              <a:gd name="connisteX10" fmla="*/ 408017 w 1180033"/>
              <a:gd name="connsiteY10" fmla="*/ 300355 h 654614"/>
              <a:gd name="connisteX11" fmla="*/ 340707 w 1180033"/>
              <a:gd name="connsiteY11" fmla="*/ 317500 h 654614"/>
              <a:gd name="connisteX12" fmla="*/ 274032 w 1180033"/>
              <a:gd name="connsiteY12" fmla="*/ 317500 h 654614"/>
              <a:gd name="connisteX13" fmla="*/ 207357 w 1180033"/>
              <a:gd name="connsiteY13" fmla="*/ 334010 h 654614"/>
              <a:gd name="connisteX14" fmla="*/ 140682 w 1180033"/>
              <a:gd name="connsiteY14" fmla="*/ 367030 h 654614"/>
              <a:gd name="connisteX15" fmla="*/ 73372 w 1180033"/>
              <a:gd name="connsiteY15" fmla="*/ 400685 h 654614"/>
              <a:gd name="connisteX16" fmla="*/ 23207 w 1180033"/>
              <a:gd name="connsiteY16" fmla="*/ 467360 h 654614"/>
              <a:gd name="connisteX17" fmla="*/ 6697 w 1180033"/>
              <a:gd name="connsiteY17" fmla="*/ 534670 h 654614"/>
              <a:gd name="connisteX18" fmla="*/ 6697 w 1180033"/>
              <a:gd name="connsiteY18" fmla="*/ 601345 h 654614"/>
              <a:gd name="connisteX19" fmla="*/ 73372 w 1180033"/>
              <a:gd name="connsiteY19" fmla="*/ 635000 h 654614"/>
              <a:gd name="connisteX20" fmla="*/ 140682 w 1180033"/>
              <a:gd name="connsiteY20" fmla="*/ 635000 h 654614"/>
              <a:gd name="connisteX21" fmla="*/ 207357 w 1180033"/>
              <a:gd name="connsiteY21" fmla="*/ 635000 h 654614"/>
              <a:gd name="connisteX22" fmla="*/ 274032 w 1180033"/>
              <a:gd name="connsiteY22" fmla="*/ 635000 h 654614"/>
              <a:gd name="connisteX23" fmla="*/ 340707 w 1180033"/>
              <a:gd name="connsiteY23" fmla="*/ 651510 h 654614"/>
              <a:gd name="connisteX24" fmla="*/ 408017 w 1180033"/>
              <a:gd name="connsiteY24" fmla="*/ 651510 h 654614"/>
              <a:gd name="connisteX25" fmla="*/ 474692 w 1180033"/>
              <a:gd name="connsiteY25" fmla="*/ 651510 h 654614"/>
              <a:gd name="connisteX26" fmla="*/ 541367 w 1180033"/>
              <a:gd name="connsiteY26" fmla="*/ 617855 h 654614"/>
              <a:gd name="connisteX27" fmla="*/ 575022 w 1180033"/>
              <a:gd name="connsiteY27" fmla="*/ 551180 h 654614"/>
              <a:gd name="connisteX28" fmla="*/ 591532 w 1180033"/>
              <a:gd name="connsiteY28" fmla="*/ 467360 h 654614"/>
              <a:gd name="connisteX29" fmla="*/ 658207 w 1180033"/>
              <a:gd name="connsiteY29" fmla="*/ 450850 h 654614"/>
              <a:gd name="connisteX30" fmla="*/ 725517 w 1180033"/>
              <a:gd name="connsiteY30" fmla="*/ 400685 h 654614"/>
              <a:gd name="connisteX31" fmla="*/ 792192 w 1180033"/>
              <a:gd name="connsiteY31" fmla="*/ 350520 h 654614"/>
              <a:gd name="connisteX32" fmla="*/ 875377 w 1180033"/>
              <a:gd name="connsiteY32" fmla="*/ 317500 h 654614"/>
              <a:gd name="connisteX33" fmla="*/ 942687 w 1180033"/>
              <a:gd name="connsiteY33" fmla="*/ 300355 h 654614"/>
              <a:gd name="connisteX34" fmla="*/ 1009362 w 1180033"/>
              <a:gd name="connsiteY34" fmla="*/ 300355 h 654614"/>
              <a:gd name="connisteX35" fmla="*/ 1076037 w 1180033"/>
              <a:gd name="connsiteY35" fmla="*/ 300355 h 654614"/>
              <a:gd name="connisteX36" fmla="*/ 1143347 w 1180033"/>
              <a:gd name="connsiteY36" fmla="*/ 283845 h 654614"/>
              <a:gd name="connisteX37" fmla="*/ 1176367 w 1180033"/>
              <a:gd name="connsiteY37" fmla="*/ 217170 h 654614"/>
              <a:gd name="connisteX38" fmla="*/ 1176367 w 1180033"/>
              <a:gd name="connsiteY38" fmla="*/ 149860 h 654614"/>
              <a:gd name="connisteX39" fmla="*/ 1159857 w 1180033"/>
              <a:gd name="connsiteY39" fmla="*/ 83185 h 654614"/>
              <a:gd name="connisteX40" fmla="*/ 1109692 w 1180033"/>
              <a:gd name="connsiteY40" fmla="*/ 16510 h 654614"/>
              <a:gd name="connisteX41" fmla="*/ 1043017 w 1180033"/>
              <a:gd name="connsiteY41" fmla="*/ 0 h 65461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Lst>
            <a:rect l="l" t="t" r="r" b="b"/>
            <a:pathLst>
              <a:path w="1180033" h="654614">
                <a:moveTo>
                  <a:pt x="1076037" y="0"/>
                </a:moveTo>
                <a:cubicBezTo>
                  <a:pt x="1063972" y="2540"/>
                  <a:pt x="1036032" y="3175"/>
                  <a:pt x="1009362" y="16510"/>
                </a:cubicBezTo>
                <a:cubicBezTo>
                  <a:pt x="982692" y="29845"/>
                  <a:pt x="969357" y="50165"/>
                  <a:pt x="942687" y="66675"/>
                </a:cubicBezTo>
                <a:cubicBezTo>
                  <a:pt x="916017" y="83185"/>
                  <a:pt x="902047" y="83185"/>
                  <a:pt x="875377" y="99695"/>
                </a:cubicBezTo>
                <a:cubicBezTo>
                  <a:pt x="848707" y="116205"/>
                  <a:pt x="835372" y="136525"/>
                  <a:pt x="808702" y="149860"/>
                </a:cubicBezTo>
                <a:cubicBezTo>
                  <a:pt x="782032" y="163195"/>
                  <a:pt x="768697" y="156845"/>
                  <a:pt x="742027" y="167005"/>
                </a:cubicBezTo>
                <a:cubicBezTo>
                  <a:pt x="715357" y="177165"/>
                  <a:pt x="702022" y="189865"/>
                  <a:pt x="675352" y="200025"/>
                </a:cubicBezTo>
                <a:cubicBezTo>
                  <a:pt x="648682" y="210185"/>
                  <a:pt x="634712" y="207010"/>
                  <a:pt x="608042" y="217170"/>
                </a:cubicBezTo>
                <a:cubicBezTo>
                  <a:pt x="581372" y="227330"/>
                  <a:pt x="568037" y="240030"/>
                  <a:pt x="541367" y="250190"/>
                </a:cubicBezTo>
                <a:cubicBezTo>
                  <a:pt x="514697" y="260350"/>
                  <a:pt x="501362" y="257175"/>
                  <a:pt x="474692" y="267335"/>
                </a:cubicBezTo>
                <a:cubicBezTo>
                  <a:pt x="448022" y="277495"/>
                  <a:pt x="434687" y="290195"/>
                  <a:pt x="408017" y="300355"/>
                </a:cubicBezTo>
                <a:cubicBezTo>
                  <a:pt x="381347" y="310515"/>
                  <a:pt x="367377" y="314325"/>
                  <a:pt x="340707" y="317500"/>
                </a:cubicBezTo>
                <a:cubicBezTo>
                  <a:pt x="314037" y="320675"/>
                  <a:pt x="300702" y="314325"/>
                  <a:pt x="274032" y="317500"/>
                </a:cubicBezTo>
                <a:cubicBezTo>
                  <a:pt x="247362" y="320675"/>
                  <a:pt x="234027" y="323850"/>
                  <a:pt x="207357" y="334010"/>
                </a:cubicBezTo>
                <a:cubicBezTo>
                  <a:pt x="180687" y="344170"/>
                  <a:pt x="167352" y="353695"/>
                  <a:pt x="140682" y="367030"/>
                </a:cubicBezTo>
                <a:cubicBezTo>
                  <a:pt x="114012" y="380365"/>
                  <a:pt x="96867" y="380365"/>
                  <a:pt x="73372" y="400685"/>
                </a:cubicBezTo>
                <a:cubicBezTo>
                  <a:pt x="49877" y="421005"/>
                  <a:pt x="36542" y="440690"/>
                  <a:pt x="23207" y="467360"/>
                </a:cubicBezTo>
                <a:cubicBezTo>
                  <a:pt x="9872" y="494030"/>
                  <a:pt x="9872" y="508000"/>
                  <a:pt x="6697" y="534670"/>
                </a:cubicBezTo>
                <a:cubicBezTo>
                  <a:pt x="3522" y="561340"/>
                  <a:pt x="-6638" y="581025"/>
                  <a:pt x="6697" y="601345"/>
                </a:cubicBezTo>
                <a:cubicBezTo>
                  <a:pt x="20032" y="621665"/>
                  <a:pt x="46702" y="628015"/>
                  <a:pt x="73372" y="635000"/>
                </a:cubicBezTo>
                <a:cubicBezTo>
                  <a:pt x="100042" y="641985"/>
                  <a:pt x="114012" y="635000"/>
                  <a:pt x="140682" y="635000"/>
                </a:cubicBezTo>
                <a:cubicBezTo>
                  <a:pt x="167352" y="635000"/>
                  <a:pt x="180687" y="635000"/>
                  <a:pt x="207357" y="635000"/>
                </a:cubicBezTo>
                <a:cubicBezTo>
                  <a:pt x="234027" y="635000"/>
                  <a:pt x="247362" y="631825"/>
                  <a:pt x="274032" y="635000"/>
                </a:cubicBezTo>
                <a:cubicBezTo>
                  <a:pt x="300702" y="638175"/>
                  <a:pt x="314037" y="648335"/>
                  <a:pt x="340707" y="651510"/>
                </a:cubicBezTo>
                <a:cubicBezTo>
                  <a:pt x="367377" y="654685"/>
                  <a:pt x="381347" y="651510"/>
                  <a:pt x="408017" y="651510"/>
                </a:cubicBezTo>
                <a:cubicBezTo>
                  <a:pt x="434687" y="651510"/>
                  <a:pt x="448022" y="658495"/>
                  <a:pt x="474692" y="651510"/>
                </a:cubicBezTo>
                <a:cubicBezTo>
                  <a:pt x="501362" y="644525"/>
                  <a:pt x="521047" y="638175"/>
                  <a:pt x="541367" y="617855"/>
                </a:cubicBezTo>
                <a:cubicBezTo>
                  <a:pt x="561687" y="597535"/>
                  <a:pt x="564862" y="581025"/>
                  <a:pt x="575022" y="551180"/>
                </a:cubicBezTo>
                <a:cubicBezTo>
                  <a:pt x="585182" y="521335"/>
                  <a:pt x="575022" y="487680"/>
                  <a:pt x="591532" y="467360"/>
                </a:cubicBezTo>
                <a:cubicBezTo>
                  <a:pt x="608042" y="447040"/>
                  <a:pt x="631537" y="464185"/>
                  <a:pt x="658207" y="450850"/>
                </a:cubicBezTo>
                <a:cubicBezTo>
                  <a:pt x="684877" y="437515"/>
                  <a:pt x="698847" y="421005"/>
                  <a:pt x="725517" y="400685"/>
                </a:cubicBezTo>
                <a:cubicBezTo>
                  <a:pt x="752187" y="380365"/>
                  <a:pt x="762347" y="367030"/>
                  <a:pt x="792192" y="350520"/>
                </a:cubicBezTo>
                <a:cubicBezTo>
                  <a:pt x="822037" y="334010"/>
                  <a:pt x="845532" y="327660"/>
                  <a:pt x="875377" y="317500"/>
                </a:cubicBezTo>
                <a:cubicBezTo>
                  <a:pt x="905222" y="307340"/>
                  <a:pt x="916017" y="303530"/>
                  <a:pt x="942687" y="300355"/>
                </a:cubicBezTo>
                <a:cubicBezTo>
                  <a:pt x="969357" y="297180"/>
                  <a:pt x="982692" y="300355"/>
                  <a:pt x="1009362" y="300355"/>
                </a:cubicBezTo>
                <a:cubicBezTo>
                  <a:pt x="1036032" y="300355"/>
                  <a:pt x="1049367" y="303530"/>
                  <a:pt x="1076037" y="300355"/>
                </a:cubicBezTo>
                <a:cubicBezTo>
                  <a:pt x="1102707" y="297180"/>
                  <a:pt x="1123027" y="300355"/>
                  <a:pt x="1143347" y="283845"/>
                </a:cubicBezTo>
                <a:cubicBezTo>
                  <a:pt x="1163667" y="267335"/>
                  <a:pt x="1170017" y="243840"/>
                  <a:pt x="1176367" y="217170"/>
                </a:cubicBezTo>
                <a:cubicBezTo>
                  <a:pt x="1182717" y="190500"/>
                  <a:pt x="1179542" y="176530"/>
                  <a:pt x="1176367" y="149860"/>
                </a:cubicBezTo>
                <a:cubicBezTo>
                  <a:pt x="1173192" y="123190"/>
                  <a:pt x="1173192" y="109855"/>
                  <a:pt x="1159857" y="83185"/>
                </a:cubicBezTo>
                <a:cubicBezTo>
                  <a:pt x="1146522" y="56515"/>
                  <a:pt x="1133187" y="33020"/>
                  <a:pt x="1109692" y="16510"/>
                </a:cubicBezTo>
                <a:cubicBezTo>
                  <a:pt x="1086197" y="0"/>
                  <a:pt x="1055082" y="1905"/>
                  <a:pt x="1043017" y="0"/>
                </a:cubicBezTo>
              </a:path>
            </a:pathLst>
          </a:custGeom>
          <a:solidFill>
            <a:srgbClr val="71B167">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390140" y="8954770"/>
            <a:ext cx="809625" cy="741045"/>
          </a:xfrm>
          <a:custGeom>
            <a:avLst/>
            <a:gdLst>
              <a:gd name="connisteX0" fmla="*/ 18556 w 809358"/>
              <a:gd name="connsiteY0" fmla="*/ 0 h 741256"/>
              <a:gd name="connisteX1" fmla="*/ 85231 w 809358"/>
              <a:gd name="connsiteY1" fmla="*/ 50165 h 741256"/>
              <a:gd name="connisteX2" fmla="*/ 151906 w 809358"/>
              <a:gd name="connsiteY2" fmla="*/ 66675 h 741256"/>
              <a:gd name="connisteX3" fmla="*/ 219216 w 809358"/>
              <a:gd name="connsiteY3" fmla="*/ 66675 h 741256"/>
              <a:gd name="connisteX4" fmla="*/ 285891 w 809358"/>
              <a:gd name="connsiteY4" fmla="*/ 116840 h 741256"/>
              <a:gd name="connisteX5" fmla="*/ 352566 w 809358"/>
              <a:gd name="connsiteY5" fmla="*/ 133350 h 741256"/>
              <a:gd name="connisteX6" fmla="*/ 419241 w 809358"/>
              <a:gd name="connsiteY6" fmla="*/ 133350 h 741256"/>
              <a:gd name="connisteX7" fmla="*/ 486551 w 809358"/>
              <a:gd name="connsiteY7" fmla="*/ 133350 h 741256"/>
              <a:gd name="connisteX8" fmla="*/ 569736 w 809358"/>
              <a:gd name="connsiteY8" fmla="*/ 100330 h 741256"/>
              <a:gd name="connisteX9" fmla="*/ 636411 w 809358"/>
              <a:gd name="connsiteY9" fmla="*/ 83185 h 741256"/>
              <a:gd name="connisteX10" fmla="*/ 720231 w 809358"/>
              <a:gd name="connsiteY10" fmla="*/ 50165 h 741256"/>
              <a:gd name="connisteX11" fmla="*/ 786906 w 809358"/>
              <a:gd name="connsiteY11" fmla="*/ 50165 h 741256"/>
              <a:gd name="connisteX12" fmla="*/ 804051 w 809358"/>
              <a:gd name="connsiteY12" fmla="*/ 133350 h 741256"/>
              <a:gd name="connisteX13" fmla="*/ 804051 w 809358"/>
              <a:gd name="connsiteY13" fmla="*/ 200025 h 741256"/>
              <a:gd name="connisteX14" fmla="*/ 753886 w 809358"/>
              <a:gd name="connsiteY14" fmla="*/ 267335 h 741256"/>
              <a:gd name="connisteX15" fmla="*/ 703721 w 809358"/>
              <a:gd name="connsiteY15" fmla="*/ 350520 h 741256"/>
              <a:gd name="connisteX16" fmla="*/ 653556 w 809358"/>
              <a:gd name="connsiteY16" fmla="*/ 434340 h 741256"/>
              <a:gd name="connisteX17" fmla="*/ 586881 w 809358"/>
              <a:gd name="connsiteY17" fmla="*/ 484505 h 741256"/>
              <a:gd name="connisteX18" fmla="*/ 519571 w 809358"/>
              <a:gd name="connsiteY18" fmla="*/ 534670 h 741256"/>
              <a:gd name="connisteX19" fmla="*/ 452896 w 809358"/>
              <a:gd name="connsiteY19" fmla="*/ 584835 h 741256"/>
              <a:gd name="connisteX20" fmla="*/ 386221 w 809358"/>
              <a:gd name="connsiteY20" fmla="*/ 635000 h 741256"/>
              <a:gd name="connisteX21" fmla="*/ 369076 w 809358"/>
              <a:gd name="connsiteY21" fmla="*/ 718185 h 741256"/>
              <a:gd name="connisteX22" fmla="*/ 302401 w 809358"/>
              <a:gd name="connsiteY22" fmla="*/ 735330 h 741256"/>
              <a:gd name="connisteX23" fmla="*/ 235726 w 809358"/>
              <a:gd name="connsiteY23" fmla="*/ 735330 h 741256"/>
              <a:gd name="connisteX24" fmla="*/ 169051 w 809358"/>
              <a:gd name="connsiteY24" fmla="*/ 735330 h 741256"/>
              <a:gd name="connisteX25" fmla="*/ 101741 w 809358"/>
              <a:gd name="connsiteY25" fmla="*/ 668020 h 741256"/>
              <a:gd name="connisteX26" fmla="*/ 68721 w 809358"/>
              <a:gd name="connsiteY26" fmla="*/ 601345 h 741256"/>
              <a:gd name="connisteX27" fmla="*/ 51576 w 809358"/>
              <a:gd name="connsiteY27" fmla="*/ 517525 h 741256"/>
              <a:gd name="connisteX28" fmla="*/ 18556 w 809358"/>
              <a:gd name="connsiteY28" fmla="*/ 450850 h 741256"/>
              <a:gd name="connisteX29" fmla="*/ 18556 w 809358"/>
              <a:gd name="connsiteY29" fmla="*/ 384175 h 741256"/>
              <a:gd name="connisteX30" fmla="*/ 1411 w 809358"/>
              <a:gd name="connsiteY30" fmla="*/ 300355 h 741256"/>
              <a:gd name="connisteX31" fmla="*/ 1411 w 809358"/>
              <a:gd name="connsiteY31" fmla="*/ 233680 h 741256"/>
              <a:gd name="connisteX32" fmla="*/ 1411 w 809358"/>
              <a:gd name="connsiteY32" fmla="*/ 167005 h 741256"/>
              <a:gd name="connisteX33" fmla="*/ 1411 w 809358"/>
              <a:gd name="connsiteY33" fmla="*/ 83185 h 74125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Lst>
            <a:rect l="l" t="t" r="r" b="b"/>
            <a:pathLst>
              <a:path w="809358" h="741257">
                <a:moveTo>
                  <a:pt x="18556" y="0"/>
                </a:moveTo>
                <a:cubicBezTo>
                  <a:pt x="30621" y="9525"/>
                  <a:pt x="58561" y="36830"/>
                  <a:pt x="85231" y="50165"/>
                </a:cubicBezTo>
                <a:cubicBezTo>
                  <a:pt x="111901" y="63500"/>
                  <a:pt x="125236" y="63500"/>
                  <a:pt x="151906" y="66675"/>
                </a:cubicBezTo>
                <a:cubicBezTo>
                  <a:pt x="178576" y="69850"/>
                  <a:pt x="192546" y="56515"/>
                  <a:pt x="219216" y="66675"/>
                </a:cubicBezTo>
                <a:cubicBezTo>
                  <a:pt x="245886" y="76835"/>
                  <a:pt x="259221" y="103505"/>
                  <a:pt x="285891" y="116840"/>
                </a:cubicBezTo>
                <a:cubicBezTo>
                  <a:pt x="312561" y="130175"/>
                  <a:pt x="325896" y="130175"/>
                  <a:pt x="352566" y="133350"/>
                </a:cubicBezTo>
                <a:cubicBezTo>
                  <a:pt x="379236" y="136525"/>
                  <a:pt x="392571" y="133350"/>
                  <a:pt x="419241" y="133350"/>
                </a:cubicBezTo>
                <a:cubicBezTo>
                  <a:pt x="445911" y="133350"/>
                  <a:pt x="456706" y="139700"/>
                  <a:pt x="486551" y="133350"/>
                </a:cubicBezTo>
                <a:cubicBezTo>
                  <a:pt x="516396" y="127000"/>
                  <a:pt x="539891" y="110490"/>
                  <a:pt x="569736" y="100330"/>
                </a:cubicBezTo>
                <a:cubicBezTo>
                  <a:pt x="599581" y="90170"/>
                  <a:pt x="606566" y="93345"/>
                  <a:pt x="636411" y="83185"/>
                </a:cubicBezTo>
                <a:cubicBezTo>
                  <a:pt x="666256" y="73025"/>
                  <a:pt x="690386" y="56515"/>
                  <a:pt x="720231" y="50165"/>
                </a:cubicBezTo>
                <a:cubicBezTo>
                  <a:pt x="750076" y="43815"/>
                  <a:pt x="770396" y="33655"/>
                  <a:pt x="786906" y="50165"/>
                </a:cubicBezTo>
                <a:cubicBezTo>
                  <a:pt x="803416" y="66675"/>
                  <a:pt x="800876" y="103505"/>
                  <a:pt x="804051" y="133350"/>
                </a:cubicBezTo>
                <a:cubicBezTo>
                  <a:pt x="807226" y="163195"/>
                  <a:pt x="814211" y="173355"/>
                  <a:pt x="804051" y="200025"/>
                </a:cubicBezTo>
                <a:cubicBezTo>
                  <a:pt x="793891" y="226695"/>
                  <a:pt x="774206" y="237490"/>
                  <a:pt x="753886" y="267335"/>
                </a:cubicBezTo>
                <a:cubicBezTo>
                  <a:pt x="733566" y="297180"/>
                  <a:pt x="724041" y="316865"/>
                  <a:pt x="703721" y="350520"/>
                </a:cubicBezTo>
                <a:cubicBezTo>
                  <a:pt x="683401" y="384175"/>
                  <a:pt x="677051" y="407670"/>
                  <a:pt x="653556" y="434340"/>
                </a:cubicBezTo>
                <a:cubicBezTo>
                  <a:pt x="630061" y="461010"/>
                  <a:pt x="613551" y="464185"/>
                  <a:pt x="586881" y="484505"/>
                </a:cubicBezTo>
                <a:cubicBezTo>
                  <a:pt x="560211" y="504825"/>
                  <a:pt x="546241" y="514350"/>
                  <a:pt x="519571" y="534670"/>
                </a:cubicBezTo>
                <a:cubicBezTo>
                  <a:pt x="492901" y="554990"/>
                  <a:pt x="479566" y="564515"/>
                  <a:pt x="452896" y="584835"/>
                </a:cubicBezTo>
                <a:cubicBezTo>
                  <a:pt x="426226" y="605155"/>
                  <a:pt x="402731" y="608330"/>
                  <a:pt x="386221" y="635000"/>
                </a:cubicBezTo>
                <a:cubicBezTo>
                  <a:pt x="369711" y="661670"/>
                  <a:pt x="385586" y="697865"/>
                  <a:pt x="369076" y="718185"/>
                </a:cubicBezTo>
                <a:cubicBezTo>
                  <a:pt x="352566" y="738505"/>
                  <a:pt x="329071" y="732155"/>
                  <a:pt x="302401" y="735330"/>
                </a:cubicBezTo>
                <a:cubicBezTo>
                  <a:pt x="275731" y="738505"/>
                  <a:pt x="262396" y="735330"/>
                  <a:pt x="235726" y="735330"/>
                </a:cubicBezTo>
                <a:cubicBezTo>
                  <a:pt x="209056" y="735330"/>
                  <a:pt x="195721" y="748665"/>
                  <a:pt x="169051" y="735330"/>
                </a:cubicBezTo>
                <a:cubicBezTo>
                  <a:pt x="142381" y="721995"/>
                  <a:pt x="122061" y="694690"/>
                  <a:pt x="101741" y="668020"/>
                </a:cubicBezTo>
                <a:cubicBezTo>
                  <a:pt x="81421" y="641350"/>
                  <a:pt x="78881" y="631190"/>
                  <a:pt x="68721" y="601345"/>
                </a:cubicBezTo>
                <a:cubicBezTo>
                  <a:pt x="58561" y="571500"/>
                  <a:pt x="61736" y="547370"/>
                  <a:pt x="51576" y="517525"/>
                </a:cubicBezTo>
                <a:cubicBezTo>
                  <a:pt x="41416" y="487680"/>
                  <a:pt x="24906" y="477520"/>
                  <a:pt x="18556" y="450850"/>
                </a:cubicBezTo>
                <a:cubicBezTo>
                  <a:pt x="12206" y="424180"/>
                  <a:pt x="21731" y="414020"/>
                  <a:pt x="18556" y="384175"/>
                </a:cubicBezTo>
                <a:cubicBezTo>
                  <a:pt x="15381" y="354330"/>
                  <a:pt x="4586" y="330200"/>
                  <a:pt x="1411" y="300355"/>
                </a:cubicBezTo>
                <a:cubicBezTo>
                  <a:pt x="-1764" y="270510"/>
                  <a:pt x="1411" y="260350"/>
                  <a:pt x="1411" y="233680"/>
                </a:cubicBezTo>
                <a:cubicBezTo>
                  <a:pt x="1411" y="207010"/>
                  <a:pt x="1411" y="196850"/>
                  <a:pt x="1411" y="167005"/>
                </a:cubicBezTo>
                <a:cubicBezTo>
                  <a:pt x="1411" y="137160"/>
                  <a:pt x="1411" y="98425"/>
                  <a:pt x="1411" y="83185"/>
                </a:cubicBezTo>
              </a:path>
            </a:pathLst>
          </a:custGeom>
          <a:solidFill>
            <a:srgbClr val="B86142">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814505" y="1641569"/>
            <a:ext cx="10131890" cy="4200244"/>
            <a:chOff x="4173787" y="977959"/>
            <a:chExt cx="11141704" cy="4618869"/>
          </a:xfrm>
        </p:grpSpPr>
        <p:pic>
          <p:nvPicPr>
            <p:cNvPr id="50" name="图片 49"/>
            <p:cNvPicPr>
              <a:picLocks noChangeAspect="1"/>
            </p:cNvPicPr>
            <p:nvPr/>
          </p:nvPicPr>
          <p:blipFill rotWithShape="1">
            <a:blip r:embed="rId2" cstate="print">
              <a:extLst>
                <a:ext uri="{28A0092B-C50C-407E-A947-70E740481C1C}">
                  <a14:useLocalDpi xmlns:a14="http://schemas.microsoft.com/office/drawing/2010/main" xmlns="" val="0"/>
                </a:ext>
              </a:extLst>
            </a:blip>
            <a:srcRect t="7465" r="2244" b="7340"/>
            <a:stretch>
              <a:fillRect/>
            </a:stretch>
          </p:blipFill>
          <p:spPr>
            <a:xfrm>
              <a:off x="11556783" y="3140032"/>
              <a:ext cx="3758707" cy="2456796"/>
            </a:xfrm>
            <a:prstGeom prst="rect">
              <a:avLst/>
            </a:prstGeom>
          </p:spPr>
        </p:pic>
        <p:grpSp>
          <p:nvGrpSpPr>
            <p:cNvPr id="3" name="组合 2"/>
            <p:cNvGrpSpPr/>
            <p:nvPr/>
          </p:nvGrpSpPr>
          <p:grpSpPr>
            <a:xfrm>
              <a:off x="4173787" y="977959"/>
              <a:ext cx="11141704" cy="4618869"/>
              <a:chOff x="4173787" y="977959"/>
              <a:chExt cx="11141704" cy="4618869"/>
            </a:xfrm>
          </p:grpSpPr>
          <p:pic>
            <p:nvPicPr>
              <p:cNvPr id="46" name="图片 45"/>
              <p:cNvPicPr>
                <a:picLocks noChangeAspect="1"/>
              </p:cNvPicPr>
              <p:nvPr/>
            </p:nvPicPr>
            <p:blipFill rotWithShape="1">
              <a:blip r:embed="rId3" cstate="print">
                <a:extLst>
                  <a:ext uri="{28A0092B-C50C-407E-A947-70E740481C1C}">
                    <a14:useLocalDpi xmlns:a14="http://schemas.microsoft.com/office/drawing/2010/main" xmlns="" val="0"/>
                  </a:ext>
                </a:extLst>
              </a:blip>
              <a:srcRect r="4045" b="4389"/>
              <a:stretch>
                <a:fillRect/>
              </a:stretch>
            </p:blipFill>
            <p:spPr>
              <a:xfrm rot="16200000">
                <a:off x="5527010" y="-375264"/>
                <a:ext cx="4618869" cy="7325315"/>
              </a:xfrm>
              <a:prstGeom prst="rect">
                <a:avLst/>
              </a:prstGeom>
            </p:spPr>
          </p:pic>
          <p:pic>
            <p:nvPicPr>
              <p:cNvPr id="51" name="图片 50"/>
              <p:cNvPicPr>
                <a:picLocks noChangeAspect="1"/>
              </p:cNvPicPr>
              <p:nvPr/>
            </p:nvPicPr>
            <p:blipFill rotWithShape="1">
              <a:blip r:embed="rId4" cstate="print">
                <a:extLst>
                  <a:ext uri="{28A0092B-C50C-407E-A947-70E740481C1C}">
                    <a14:useLocalDpi xmlns:a14="http://schemas.microsoft.com/office/drawing/2010/main" xmlns="" val="0"/>
                  </a:ext>
                </a:extLst>
              </a:blip>
              <a:srcRect t="10144" r="17904" b="17025"/>
              <a:stretch>
                <a:fillRect/>
              </a:stretch>
            </p:blipFill>
            <p:spPr>
              <a:xfrm>
                <a:off x="11549343" y="977959"/>
                <a:ext cx="3766148" cy="2091244"/>
              </a:xfrm>
              <a:prstGeom prst="rect">
                <a:avLst/>
              </a:prstGeom>
            </p:spPr>
          </p:pic>
        </p:grpSp>
      </p:grpSp>
      <p:grpSp>
        <p:nvGrpSpPr>
          <p:cNvPr id="7" name="组合 6"/>
          <p:cNvGrpSpPr/>
          <p:nvPr/>
        </p:nvGrpSpPr>
        <p:grpSpPr>
          <a:xfrm>
            <a:off x="4814505" y="6348980"/>
            <a:ext cx="10131890" cy="4051767"/>
            <a:chOff x="4154818" y="5669524"/>
            <a:chExt cx="11247075" cy="4497732"/>
          </a:xfrm>
        </p:grpSpPr>
        <p:pic>
          <p:nvPicPr>
            <p:cNvPr id="48" name="图片 47"/>
            <p:cNvPicPr>
              <a:picLocks noChangeAspect="1"/>
            </p:cNvPicPr>
            <p:nvPr/>
          </p:nvPicPr>
          <p:blipFill rotWithShape="1">
            <a:blip r:embed="rId5" cstate="print">
              <a:extLst>
                <a:ext uri="{28A0092B-C50C-407E-A947-70E740481C1C}">
                  <a14:useLocalDpi xmlns:a14="http://schemas.microsoft.com/office/drawing/2010/main" xmlns="" val="0"/>
                </a:ext>
              </a:extLst>
            </a:blip>
            <a:srcRect t="15518"/>
            <a:stretch>
              <a:fillRect/>
            </a:stretch>
          </p:blipFill>
          <p:spPr>
            <a:xfrm>
              <a:off x="4154818" y="8343899"/>
              <a:ext cx="3836926" cy="1823357"/>
            </a:xfrm>
            <a:prstGeom prst="rect">
              <a:avLst/>
            </a:prstGeom>
          </p:spPr>
        </p:pic>
        <p:grpSp>
          <p:nvGrpSpPr>
            <p:cNvPr id="5" name="组合 4"/>
            <p:cNvGrpSpPr/>
            <p:nvPr/>
          </p:nvGrpSpPr>
          <p:grpSpPr>
            <a:xfrm>
              <a:off x="4171848" y="5669524"/>
              <a:ext cx="11230045" cy="4491358"/>
              <a:chOff x="4171848" y="5669524"/>
              <a:chExt cx="11230045" cy="4491358"/>
            </a:xfrm>
          </p:grpSpPr>
          <p:pic>
            <p:nvPicPr>
              <p:cNvPr id="52" name="图片 51"/>
              <p:cNvPicPr>
                <a:picLocks noChangeAspect="1"/>
              </p:cNvPicPr>
              <p:nvPr/>
            </p:nvPicPr>
            <p:blipFill rotWithShape="1">
              <a:blip r:embed="rId6" cstate="print">
                <a:extLst>
                  <a:ext uri="{28A0092B-C50C-407E-A947-70E740481C1C}">
                    <a14:useLocalDpi xmlns:a14="http://schemas.microsoft.com/office/drawing/2010/main" xmlns="" val="0"/>
                  </a:ext>
                </a:extLst>
              </a:blip>
              <a:srcRect t="-3027"/>
              <a:stretch>
                <a:fillRect/>
              </a:stretch>
            </p:blipFill>
            <p:spPr>
              <a:xfrm>
                <a:off x="4171848" y="5669524"/>
                <a:ext cx="3819895" cy="2619589"/>
              </a:xfrm>
              <a:prstGeom prst="rect">
                <a:avLst/>
              </a:prstGeom>
            </p:spPr>
          </p:pic>
          <p:pic>
            <p:nvPicPr>
              <p:cNvPr id="53" name="图片 52"/>
              <p:cNvPicPr>
                <a:picLocks noChangeAspect="1"/>
              </p:cNvPicPr>
              <p:nvPr/>
            </p:nvPicPr>
            <p:blipFill rotWithShape="1">
              <a:blip r:embed="rId7" cstate="print">
                <a:extLst>
                  <a:ext uri="{28A0092B-C50C-407E-A947-70E740481C1C}">
                    <a14:useLocalDpi xmlns:a14="http://schemas.microsoft.com/office/drawing/2010/main" xmlns="" val="0"/>
                  </a:ext>
                </a:extLst>
              </a:blip>
              <a:srcRect t="20756" r="5468" b="7451"/>
              <a:stretch>
                <a:fillRect/>
              </a:stretch>
            </p:blipFill>
            <p:spPr>
              <a:xfrm>
                <a:off x="8076578" y="5792934"/>
                <a:ext cx="7325315" cy="4367948"/>
              </a:xfrm>
              <a:prstGeom prst="rect">
                <a:avLst/>
              </a:prstGeom>
            </p:spPr>
          </p:pic>
        </p:grpSp>
      </p:grpSp>
      <p:sp>
        <p:nvSpPr>
          <p:cNvPr id="55" name="文本框 54"/>
          <p:cNvSpPr txBox="1"/>
          <p:nvPr/>
        </p:nvSpPr>
        <p:spPr>
          <a:xfrm>
            <a:off x="282213" y="1978129"/>
            <a:ext cx="4532293" cy="1271270"/>
          </a:xfrm>
          <a:prstGeom prst="rect">
            <a:avLst/>
          </a:prstGeom>
          <a:solidFill>
            <a:schemeClr val="bg1"/>
          </a:solid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：展示川渝民俗特色</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：通过各民族特色，打造民族风格的展</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园，突出其民族面貌，民族精神</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：民俗风</a:t>
            </a:r>
          </a:p>
        </p:txBody>
      </p:sp>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282213" y="6672622"/>
            <a:ext cx="4368426" cy="1271270"/>
          </a:xfrm>
          <a:prstGeom prst="rect">
            <a:avLst/>
          </a:prstGeom>
          <a:noFill/>
        </p:spPr>
        <p:txBody>
          <a:bodyPr wrap="square" rtlCol="0">
            <a:spAutoFit/>
          </a:bodyPr>
          <a:lstStyle/>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：展现城市历史文脉，特色遗产遗迹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：通过城市遗产遗迹要素，打造</a:t>
            </a:r>
          </a:p>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具有特色文化、遗产文化的展园</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风格</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：偏工业风</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28" name="矩形 27"/>
          <p:cNvSpPr/>
          <p:nvPr/>
        </p:nvSpPr>
        <p:spPr>
          <a:xfrm>
            <a:off x="3522901"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551039"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578767" y="3809381"/>
            <a:ext cx="26565" cy="28444"/>
          </a:xfrm>
          <a:prstGeom prst="rect">
            <a:avLst/>
          </a:prstGeom>
          <a:solidFill>
            <a:srgbClr val="E3E6C9">
              <a:alpha val="65000"/>
            </a:srgbClr>
          </a:solidFill>
          <a:ln w="3175">
            <a:solidFill>
              <a:srgbClr val="7707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522901" y="3799857"/>
            <a:ext cx="82431" cy="45719"/>
          </a:xfrm>
          <a:prstGeom prst="rect">
            <a:avLst/>
          </a:prstGeom>
          <a:solidFill>
            <a:srgbClr val="CBA3BD">
              <a:alpha val="67000"/>
            </a:srgbClr>
          </a:solidFill>
          <a:ln w="0">
            <a:solidFill>
              <a:schemeClr val="bg2">
                <a:lumMod val="2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
        <p:nvSpPr>
          <p:cNvPr id="25" name="矩形 24"/>
          <p:cNvSpPr/>
          <p:nvPr/>
        </p:nvSpPr>
        <p:spPr>
          <a:xfrm>
            <a:off x="351310" y="1545523"/>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p:nvSpPr>
        <p:spPr>
          <a:xfrm>
            <a:off x="351307" y="1510842"/>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民族特色展示区</a:t>
            </a:r>
          </a:p>
        </p:txBody>
      </p:sp>
      <p:sp>
        <p:nvSpPr>
          <p:cNvPr id="29" name="矩形 28"/>
          <p:cNvSpPr/>
          <p:nvPr/>
        </p:nvSpPr>
        <p:spPr>
          <a:xfrm>
            <a:off x="351310" y="6242248"/>
            <a:ext cx="14595086" cy="396583"/>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351307" y="6207567"/>
            <a:ext cx="7613072" cy="430374"/>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遗产遗迹展示区</a:t>
            </a:r>
          </a:p>
        </p:txBody>
      </p:sp>
      <p:sp>
        <p:nvSpPr>
          <p:cNvPr id="35" name="矩形 34"/>
          <p:cNvSpPr/>
          <p:nvPr/>
        </p:nvSpPr>
        <p:spPr>
          <a:xfrm>
            <a:off x="4774299" y="6637941"/>
            <a:ext cx="10200984" cy="3787530"/>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774299" y="1926624"/>
            <a:ext cx="10200984" cy="3934852"/>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50520" y="3244215"/>
            <a:ext cx="4363720" cy="2744470"/>
            <a:chOff x="444" y="12169"/>
            <a:chExt cx="6872" cy="4322"/>
          </a:xfrm>
        </p:grpSpPr>
        <p:pic>
          <p:nvPicPr>
            <p:cNvPr id="10" name="图片 9" descr="D:\01唐芝玉\项目\2020花博会\分布图4底图.jpg分布图4底图"/>
            <p:cNvPicPr>
              <a:picLocks noChangeAspect="1"/>
            </p:cNvPicPr>
            <p:nvPr/>
          </p:nvPicPr>
          <p:blipFill rotWithShape="1">
            <a:blip r:embed="rId8" cstate="print">
              <a:grayscl/>
            </a:blip>
            <a:srcRect t="11203" b="7528"/>
            <a:stretch>
              <a:fillRect/>
            </a:stretch>
          </p:blipFill>
          <p:spPr>
            <a:xfrm>
              <a:off x="444" y="12510"/>
              <a:ext cx="6872" cy="3981"/>
            </a:xfrm>
            <a:prstGeom prst="rect">
              <a:avLst/>
            </a:prstGeom>
            <a:ln w="25400">
              <a:solidFill>
                <a:srgbClr val="BC7676"/>
              </a:solidFill>
            </a:ln>
          </p:spPr>
        </p:pic>
        <p:pic>
          <p:nvPicPr>
            <p:cNvPr id="11" name="图片 10"/>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338" y="12542"/>
              <a:ext cx="1863" cy="1116"/>
            </a:xfrm>
            <a:prstGeom prst="rect">
              <a:avLst/>
            </a:prstGeom>
            <a:effectLst>
              <a:outerShdw blurRad="50800" dist="50800" dir="5400000" algn="ctr" rotWithShape="0">
                <a:srgbClr val="000000">
                  <a:alpha val="0"/>
                </a:srgbClr>
              </a:outerShdw>
            </a:effectLst>
          </p:spPr>
        </p:pic>
        <p:sp>
          <p:nvSpPr>
            <p:cNvPr id="12" name="矩形 11"/>
            <p:cNvSpPr/>
            <p:nvPr/>
          </p:nvSpPr>
          <p:spPr>
            <a:xfrm>
              <a:off x="5136" y="15529"/>
              <a:ext cx="2180" cy="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12"/>
          <p:cNvSpPr/>
          <p:nvPr/>
        </p:nvSpPr>
        <p:spPr>
          <a:xfrm>
            <a:off x="3590290" y="3885565"/>
            <a:ext cx="795655" cy="425450"/>
          </a:xfrm>
          <a:custGeom>
            <a:avLst/>
            <a:gdLst>
              <a:gd name="connisteX0" fmla="*/ 589350 w 795937"/>
              <a:gd name="connsiteY0" fmla="*/ 56091 h 425167"/>
              <a:gd name="connisteX1" fmla="*/ 522675 w 795937"/>
              <a:gd name="connsiteY1" fmla="*/ 56091 h 425167"/>
              <a:gd name="connisteX2" fmla="*/ 456000 w 795937"/>
              <a:gd name="connsiteY2" fmla="*/ 56091 h 425167"/>
              <a:gd name="connisteX3" fmla="*/ 372180 w 795937"/>
              <a:gd name="connsiteY3" fmla="*/ 56091 h 425167"/>
              <a:gd name="connisteX4" fmla="*/ 305505 w 795937"/>
              <a:gd name="connsiteY4" fmla="*/ 72601 h 425167"/>
              <a:gd name="connisteX5" fmla="*/ 255340 w 795937"/>
              <a:gd name="connsiteY5" fmla="*/ 5926 h 425167"/>
              <a:gd name="connisteX6" fmla="*/ 188665 w 795937"/>
              <a:gd name="connsiteY6" fmla="*/ 5926 h 425167"/>
              <a:gd name="connisteX7" fmla="*/ 121355 w 795937"/>
              <a:gd name="connsiteY7" fmla="*/ 5926 h 425167"/>
              <a:gd name="connisteX8" fmla="*/ 54680 w 795937"/>
              <a:gd name="connsiteY8" fmla="*/ 22436 h 425167"/>
              <a:gd name="connisteX9" fmla="*/ 38170 w 795937"/>
              <a:gd name="connsiteY9" fmla="*/ 89746 h 425167"/>
              <a:gd name="connisteX10" fmla="*/ 4515 w 795937"/>
              <a:gd name="connsiteY10" fmla="*/ 156421 h 425167"/>
              <a:gd name="connisteX11" fmla="*/ 4515 w 795937"/>
              <a:gd name="connsiteY11" fmla="*/ 223096 h 425167"/>
              <a:gd name="connisteX12" fmla="*/ 4515 w 795937"/>
              <a:gd name="connsiteY12" fmla="*/ 289771 h 425167"/>
              <a:gd name="connisteX13" fmla="*/ 54680 w 795937"/>
              <a:gd name="connsiteY13" fmla="*/ 357081 h 425167"/>
              <a:gd name="connisteX14" fmla="*/ 121355 w 795937"/>
              <a:gd name="connsiteY14" fmla="*/ 407246 h 425167"/>
              <a:gd name="connisteX15" fmla="*/ 188665 w 795937"/>
              <a:gd name="connsiteY15" fmla="*/ 423756 h 425167"/>
              <a:gd name="connisteX16" fmla="*/ 255340 w 795937"/>
              <a:gd name="connsiteY16" fmla="*/ 423756 h 425167"/>
              <a:gd name="connisteX17" fmla="*/ 339160 w 795937"/>
              <a:gd name="connsiteY17" fmla="*/ 423756 h 425167"/>
              <a:gd name="connisteX18" fmla="*/ 405835 w 795937"/>
              <a:gd name="connsiteY18" fmla="*/ 407246 h 425167"/>
              <a:gd name="connisteX19" fmla="*/ 472510 w 795937"/>
              <a:gd name="connsiteY19" fmla="*/ 407246 h 425167"/>
              <a:gd name="connisteX20" fmla="*/ 539185 w 795937"/>
              <a:gd name="connsiteY20" fmla="*/ 407246 h 425167"/>
              <a:gd name="connisteX21" fmla="*/ 606495 w 795937"/>
              <a:gd name="connsiteY21" fmla="*/ 407246 h 425167"/>
              <a:gd name="connisteX22" fmla="*/ 673170 w 795937"/>
              <a:gd name="connsiteY22" fmla="*/ 407246 h 425167"/>
              <a:gd name="connisteX23" fmla="*/ 739845 w 795937"/>
              <a:gd name="connsiteY23" fmla="*/ 407246 h 425167"/>
              <a:gd name="connisteX24" fmla="*/ 790010 w 795937"/>
              <a:gd name="connsiteY24" fmla="*/ 339936 h 425167"/>
              <a:gd name="connisteX25" fmla="*/ 790010 w 795937"/>
              <a:gd name="connsiteY25" fmla="*/ 273261 h 425167"/>
              <a:gd name="connisteX26" fmla="*/ 790010 w 795937"/>
              <a:gd name="connsiteY26" fmla="*/ 206586 h 425167"/>
              <a:gd name="connisteX27" fmla="*/ 790010 w 795937"/>
              <a:gd name="connsiteY27" fmla="*/ 139911 h 425167"/>
              <a:gd name="connisteX28" fmla="*/ 723335 w 795937"/>
              <a:gd name="connsiteY28" fmla="*/ 106256 h 425167"/>
              <a:gd name="connisteX29" fmla="*/ 656660 w 795937"/>
              <a:gd name="connsiteY29" fmla="*/ 106256 h 425167"/>
              <a:gd name="connisteX30" fmla="*/ 572840 w 795937"/>
              <a:gd name="connsiteY30" fmla="*/ 72601 h 42516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Lst>
            <a:rect l="l" t="t" r="r" b="b"/>
            <a:pathLst>
              <a:path w="795937" h="425168">
                <a:moveTo>
                  <a:pt x="589351" y="56092"/>
                </a:moveTo>
                <a:cubicBezTo>
                  <a:pt x="577286" y="56092"/>
                  <a:pt x="549346" y="56092"/>
                  <a:pt x="522676" y="56092"/>
                </a:cubicBezTo>
                <a:cubicBezTo>
                  <a:pt x="496006" y="56092"/>
                  <a:pt x="485846" y="56092"/>
                  <a:pt x="456001" y="56092"/>
                </a:cubicBezTo>
                <a:cubicBezTo>
                  <a:pt x="426156" y="56092"/>
                  <a:pt x="402026" y="52917"/>
                  <a:pt x="372181" y="56092"/>
                </a:cubicBezTo>
                <a:cubicBezTo>
                  <a:pt x="342336" y="59267"/>
                  <a:pt x="329001" y="82762"/>
                  <a:pt x="305506" y="72602"/>
                </a:cubicBezTo>
                <a:cubicBezTo>
                  <a:pt x="282011" y="62442"/>
                  <a:pt x="278836" y="19262"/>
                  <a:pt x="255341" y="5927"/>
                </a:cubicBezTo>
                <a:cubicBezTo>
                  <a:pt x="231846" y="-7408"/>
                  <a:pt x="215336" y="5927"/>
                  <a:pt x="188666" y="5927"/>
                </a:cubicBezTo>
                <a:cubicBezTo>
                  <a:pt x="161996" y="5927"/>
                  <a:pt x="148026" y="2752"/>
                  <a:pt x="121356" y="5927"/>
                </a:cubicBezTo>
                <a:cubicBezTo>
                  <a:pt x="94686" y="9102"/>
                  <a:pt x="71191" y="5927"/>
                  <a:pt x="54681" y="22437"/>
                </a:cubicBezTo>
                <a:cubicBezTo>
                  <a:pt x="38171" y="38947"/>
                  <a:pt x="48331" y="63077"/>
                  <a:pt x="38171" y="89747"/>
                </a:cubicBezTo>
                <a:cubicBezTo>
                  <a:pt x="28011" y="116417"/>
                  <a:pt x="11501" y="129752"/>
                  <a:pt x="4516" y="156422"/>
                </a:cubicBezTo>
                <a:cubicBezTo>
                  <a:pt x="-2469" y="183092"/>
                  <a:pt x="4516" y="196427"/>
                  <a:pt x="4516" y="223097"/>
                </a:cubicBezTo>
                <a:cubicBezTo>
                  <a:pt x="4516" y="249767"/>
                  <a:pt x="-5644" y="263102"/>
                  <a:pt x="4516" y="289772"/>
                </a:cubicBezTo>
                <a:cubicBezTo>
                  <a:pt x="14676" y="316442"/>
                  <a:pt x="31186" y="333587"/>
                  <a:pt x="54681" y="357082"/>
                </a:cubicBezTo>
                <a:cubicBezTo>
                  <a:pt x="78176" y="380577"/>
                  <a:pt x="94686" y="393912"/>
                  <a:pt x="121356" y="407247"/>
                </a:cubicBezTo>
                <a:cubicBezTo>
                  <a:pt x="148026" y="420582"/>
                  <a:pt x="161996" y="420582"/>
                  <a:pt x="188666" y="423757"/>
                </a:cubicBezTo>
                <a:cubicBezTo>
                  <a:pt x="215336" y="426932"/>
                  <a:pt x="225496" y="423757"/>
                  <a:pt x="255341" y="423757"/>
                </a:cubicBezTo>
                <a:cubicBezTo>
                  <a:pt x="285186" y="423757"/>
                  <a:pt x="309316" y="426932"/>
                  <a:pt x="339161" y="423757"/>
                </a:cubicBezTo>
                <a:cubicBezTo>
                  <a:pt x="369006" y="420582"/>
                  <a:pt x="379166" y="410422"/>
                  <a:pt x="405836" y="407247"/>
                </a:cubicBezTo>
                <a:cubicBezTo>
                  <a:pt x="432506" y="404072"/>
                  <a:pt x="445841" y="407247"/>
                  <a:pt x="472511" y="407247"/>
                </a:cubicBezTo>
                <a:cubicBezTo>
                  <a:pt x="499181" y="407247"/>
                  <a:pt x="512516" y="407247"/>
                  <a:pt x="539186" y="407247"/>
                </a:cubicBezTo>
                <a:cubicBezTo>
                  <a:pt x="565856" y="407247"/>
                  <a:pt x="579826" y="407247"/>
                  <a:pt x="606496" y="407247"/>
                </a:cubicBezTo>
                <a:cubicBezTo>
                  <a:pt x="633166" y="407247"/>
                  <a:pt x="646501" y="407247"/>
                  <a:pt x="673171" y="407247"/>
                </a:cubicBezTo>
                <a:cubicBezTo>
                  <a:pt x="699841" y="407247"/>
                  <a:pt x="716351" y="420582"/>
                  <a:pt x="739846" y="407247"/>
                </a:cubicBezTo>
                <a:cubicBezTo>
                  <a:pt x="763341" y="393912"/>
                  <a:pt x="779851" y="366607"/>
                  <a:pt x="790011" y="339937"/>
                </a:cubicBezTo>
                <a:cubicBezTo>
                  <a:pt x="800171" y="313267"/>
                  <a:pt x="790011" y="299932"/>
                  <a:pt x="790011" y="273262"/>
                </a:cubicBezTo>
                <a:cubicBezTo>
                  <a:pt x="790011" y="246592"/>
                  <a:pt x="790011" y="233257"/>
                  <a:pt x="790011" y="206587"/>
                </a:cubicBezTo>
                <a:cubicBezTo>
                  <a:pt x="790011" y="179917"/>
                  <a:pt x="803346" y="160232"/>
                  <a:pt x="790011" y="139912"/>
                </a:cubicBezTo>
                <a:cubicBezTo>
                  <a:pt x="776676" y="119592"/>
                  <a:pt x="750006" y="113242"/>
                  <a:pt x="723336" y="106257"/>
                </a:cubicBezTo>
                <a:cubicBezTo>
                  <a:pt x="696666" y="99272"/>
                  <a:pt x="686506" y="113242"/>
                  <a:pt x="656661" y="106257"/>
                </a:cubicBezTo>
                <a:cubicBezTo>
                  <a:pt x="626816" y="99272"/>
                  <a:pt x="588081" y="79587"/>
                  <a:pt x="572841" y="72602"/>
                </a:cubicBezTo>
              </a:path>
            </a:pathLst>
          </a:custGeom>
          <a:solidFill>
            <a:srgbClr val="F5E069">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66395" y="7727315"/>
            <a:ext cx="4363720" cy="2744470"/>
            <a:chOff x="444" y="12169"/>
            <a:chExt cx="6872" cy="4322"/>
          </a:xfrm>
        </p:grpSpPr>
        <p:pic>
          <p:nvPicPr>
            <p:cNvPr id="15" name="图片 14" descr="D:\01唐芝玉\项目\2020花博会\分布图4底图.jpg分布图4底图"/>
            <p:cNvPicPr>
              <a:picLocks noChangeAspect="1"/>
            </p:cNvPicPr>
            <p:nvPr/>
          </p:nvPicPr>
          <p:blipFill rotWithShape="1">
            <a:blip r:embed="rId8" cstate="print">
              <a:grayscl/>
            </a:blip>
            <a:srcRect t="11203" b="7528"/>
            <a:stretch>
              <a:fillRect/>
            </a:stretch>
          </p:blipFill>
          <p:spPr>
            <a:xfrm>
              <a:off x="444" y="12510"/>
              <a:ext cx="6872" cy="3981"/>
            </a:xfrm>
            <a:prstGeom prst="rect">
              <a:avLst/>
            </a:prstGeom>
            <a:ln w="25400">
              <a:solidFill>
                <a:srgbClr val="BC7676"/>
              </a:solidFill>
            </a:ln>
          </p:spPr>
        </p:pic>
        <p:pic>
          <p:nvPicPr>
            <p:cNvPr id="16" name="图片 15"/>
            <p:cNvPicPr>
              <a:picLocks noChangeAspect="1"/>
            </p:cNvPicPr>
            <p:nvPr/>
          </p:nvPicPr>
          <p:blipFill rotWithShape="1">
            <a:blip r:embed="rId9" cstate="print">
              <a:extLst>
                <a:ext uri="{28A0092B-C50C-407E-A947-70E740481C1C}">
                  <a14:useLocalDpi xmlns:a14="http://schemas.microsoft.com/office/drawing/2010/main" xmlns="" val="0"/>
                </a:ext>
              </a:extLst>
            </a:blip>
            <a:srcRect b="31956"/>
            <a:stretch>
              <a:fillRect/>
            </a:stretch>
          </p:blipFill>
          <p:spPr>
            <a:xfrm rot="18180000">
              <a:off x="338" y="12542"/>
              <a:ext cx="1863" cy="1116"/>
            </a:xfrm>
            <a:prstGeom prst="rect">
              <a:avLst/>
            </a:prstGeom>
            <a:effectLst>
              <a:outerShdw blurRad="50800" dist="50800" dir="5400000" algn="ctr" rotWithShape="0">
                <a:srgbClr val="000000">
                  <a:alpha val="0"/>
                </a:srgbClr>
              </a:outerShdw>
            </a:effectLst>
          </p:spPr>
        </p:pic>
        <p:sp>
          <p:nvSpPr>
            <p:cNvPr id="17" name="矩形 16"/>
            <p:cNvSpPr/>
            <p:nvPr/>
          </p:nvSpPr>
          <p:spPr>
            <a:xfrm>
              <a:off x="5136" y="15529"/>
              <a:ext cx="2180" cy="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任意多边形 18"/>
          <p:cNvSpPr/>
          <p:nvPr/>
        </p:nvSpPr>
        <p:spPr>
          <a:xfrm>
            <a:off x="3090545" y="8949690"/>
            <a:ext cx="977900" cy="361315"/>
          </a:xfrm>
          <a:custGeom>
            <a:avLst/>
            <a:gdLst>
              <a:gd name="connisteX0" fmla="*/ 35988 w 977905"/>
              <a:gd name="connsiteY0" fmla="*/ 122147 h 361134"/>
              <a:gd name="connisteX1" fmla="*/ 119808 w 977905"/>
              <a:gd name="connsiteY1" fmla="*/ 122147 h 361134"/>
              <a:gd name="connisteX2" fmla="*/ 186483 w 977905"/>
              <a:gd name="connsiteY2" fmla="*/ 122147 h 361134"/>
              <a:gd name="connisteX3" fmla="*/ 270303 w 977905"/>
              <a:gd name="connsiteY3" fmla="*/ 88492 h 361134"/>
              <a:gd name="connisteX4" fmla="*/ 336978 w 977905"/>
              <a:gd name="connsiteY4" fmla="*/ 71982 h 361134"/>
              <a:gd name="connisteX5" fmla="*/ 403653 w 977905"/>
              <a:gd name="connsiteY5" fmla="*/ 55472 h 361134"/>
              <a:gd name="connisteX6" fmla="*/ 470963 w 977905"/>
              <a:gd name="connsiteY6" fmla="*/ 71982 h 361134"/>
              <a:gd name="connisteX7" fmla="*/ 537638 w 977905"/>
              <a:gd name="connsiteY7" fmla="*/ 138657 h 361134"/>
              <a:gd name="connisteX8" fmla="*/ 620823 w 977905"/>
              <a:gd name="connsiteY8" fmla="*/ 122147 h 361134"/>
              <a:gd name="connisteX9" fmla="*/ 688133 w 977905"/>
              <a:gd name="connsiteY9" fmla="*/ 55472 h 361134"/>
              <a:gd name="connisteX10" fmla="*/ 771318 w 977905"/>
              <a:gd name="connsiteY10" fmla="*/ 5307 h 361134"/>
              <a:gd name="connisteX11" fmla="*/ 838628 w 977905"/>
              <a:gd name="connsiteY11" fmla="*/ 5307 h 361134"/>
              <a:gd name="connisteX12" fmla="*/ 905303 w 977905"/>
              <a:gd name="connsiteY12" fmla="*/ 21817 h 361134"/>
              <a:gd name="connisteX13" fmla="*/ 971978 w 977905"/>
              <a:gd name="connsiteY13" fmla="*/ 88492 h 361134"/>
              <a:gd name="connisteX14" fmla="*/ 971978 w 977905"/>
              <a:gd name="connsiteY14" fmla="*/ 155802 h 361134"/>
              <a:gd name="connisteX15" fmla="*/ 971978 w 977905"/>
              <a:gd name="connsiteY15" fmla="*/ 222477 h 361134"/>
              <a:gd name="connisteX16" fmla="*/ 971978 w 977905"/>
              <a:gd name="connsiteY16" fmla="*/ 305662 h 361134"/>
              <a:gd name="connisteX17" fmla="*/ 905303 w 977905"/>
              <a:gd name="connsiteY17" fmla="*/ 355827 h 361134"/>
              <a:gd name="connisteX18" fmla="*/ 838628 w 977905"/>
              <a:gd name="connsiteY18" fmla="*/ 355827 h 361134"/>
              <a:gd name="connisteX19" fmla="*/ 771318 w 977905"/>
              <a:gd name="connsiteY19" fmla="*/ 339317 h 361134"/>
              <a:gd name="connisteX20" fmla="*/ 688133 w 977905"/>
              <a:gd name="connsiteY20" fmla="*/ 305662 h 361134"/>
              <a:gd name="connisteX21" fmla="*/ 620823 w 977905"/>
              <a:gd name="connsiteY21" fmla="*/ 255497 h 361134"/>
              <a:gd name="connisteX22" fmla="*/ 554148 w 977905"/>
              <a:gd name="connsiteY22" fmla="*/ 255497 h 361134"/>
              <a:gd name="connisteX23" fmla="*/ 487473 w 977905"/>
              <a:gd name="connsiteY23" fmla="*/ 255497 h 361134"/>
              <a:gd name="connisteX24" fmla="*/ 420798 w 977905"/>
              <a:gd name="connsiteY24" fmla="*/ 255497 h 361134"/>
              <a:gd name="connisteX25" fmla="*/ 353488 w 977905"/>
              <a:gd name="connsiteY25" fmla="*/ 255497 h 361134"/>
              <a:gd name="connisteX26" fmla="*/ 286813 w 977905"/>
              <a:gd name="connsiteY26" fmla="*/ 255497 h 361134"/>
              <a:gd name="connisteX27" fmla="*/ 220138 w 977905"/>
              <a:gd name="connsiteY27" fmla="*/ 272642 h 361134"/>
              <a:gd name="connisteX28" fmla="*/ 153463 w 977905"/>
              <a:gd name="connsiteY28" fmla="*/ 289152 h 361134"/>
              <a:gd name="connisteX29" fmla="*/ 86153 w 977905"/>
              <a:gd name="connsiteY29" fmla="*/ 339317 h 361134"/>
              <a:gd name="connisteX30" fmla="*/ 35988 w 977905"/>
              <a:gd name="connsiteY30" fmla="*/ 272642 h 361134"/>
              <a:gd name="connisteX31" fmla="*/ 2968 w 977905"/>
              <a:gd name="connsiteY31" fmla="*/ 205332 h 361134"/>
              <a:gd name="connisteX32" fmla="*/ 2968 w 977905"/>
              <a:gd name="connsiteY32" fmla="*/ 138657 h 36113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Lst>
            <a:rect l="l" t="t" r="r" b="b"/>
            <a:pathLst>
              <a:path w="977905" h="361134">
                <a:moveTo>
                  <a:pt x="35989" y="122147"/>
                </a:moveTo>
                <a:cubicBezTo>
                  <a:pt x="51229" y="122147"/>
                  <a:pt x="89964" y="122147"/>
                  <a:pt x="119809" y="122147"/>
                </a:cubicBezTo>
                <a:cubicBezTo>
                  <a:pt x="149654" y="122147"/>
                  <a:pt x="156639" y="129132"/>
                  <a:pt x="186484" y="122147"/>
                </a:cubicBezTo>
                <a:cubicBezTo>
                  <a:pt x="216329" y="115162"/>
                  <a:pt x="240459" y="98652"/>
                  <a:pt x="270304" y="88492"/>
                </a:cubicBezTo>
                <a:cubicBezTo>
                  <a:pt x="300149" y="78332"/>
                  <a:pt x="310309" y="78332"/>
                  <a:pt x="336979" y="71982"/>
                </a:cubicBezTo>
                <a:cubicBezTo>
                  <a:pt x="363649" y="65632"/>
                  <a:pt x="376984" y="55472"/>
                  <a:pt x="403654" y="55472"/>
                </a:cubicBezTo>
                <a:cubicBezTo>
                  <a:pt x="430324" y="55472"/>
                  <a:pt x="444294" y="55472"/>
                  <a:pt x="470964" y="71982"/>
                </a:cubicBezTo>
                <a:cubicBezTo>
                  <a:pt x="497634" y="88492"/>
                  <a:pt x="507794" y="128497"/>
                  <a:pt x="537639" y="138657"/>
                </a:cubicBezTo>
                <a:cubicBezTo>
                  <a:pt x="567484" y="148817"/>
                  <a:pt x="590979" y="138657"/>
                  <a:pt x="620824" y="122147"/>
                </a:cubicBezTo>
                <a:cubicBezTo>
                  <a:pt x="650669" y="105637"/>
                  <a:pt x="658289" y="78967"/>
                  <a:pt x="688134" y="55472"/>
                </a:cubicBezTo>
                <a:cubicBezTo>
                  <a:pt x="717979" y="31977"/>
                  <a:pt x="741474" y="15467"/>
                  <a:pt x="771319" y="5307"/>
                </a:cubicBezTo>
                <a:cubicBezTo>
                  <a:pt x="801164" y="-4853"/>
                  <a:pt x="811959" y="2132"/>
                  <a:pt x="838629" y="5307"/>
                </a:cubicBezTo>
                <a:cubicBezTo>
                  <a:pt x="865299" y="8482"/>
                  <a:pt x="878634" y="5307"/>
                  <a:pt x="905304" y="21817"/>
                </a:cubicBezTo>
                <a:cubicBezTo>
                  <a:pt x="931974" y="38327"/>
                  <a:pt x="958644" y="61822"/>
                  <a:pt x="971979" y="88492"/>
                </a:cubicBezTo>
                <a:cubicBezTo>
                  <a:pt x="985314" y="115162"/>
                  <a:pt x="971979" y="129132"/>
                  <a:pt x="971979" y="155802"/>
                </a:cubicBezTo>
                <a:cubicBezTo>
                  <a:pt x="971979" y="182472"/>
                  <a:pt x="971979" y="192632"/>
                  <a:pt x="971979" y="222477"/>
                </a:cubicBezTo>
                <a:cubicBezTo>
                  <a:pt x="971979" y="252322"/>
                  <a:pt x="985314" y="278992"/>
                  <a:pt x="971979" y="305662"/>
                </a:cubicBezTo>
                <a:cubicBezTo>
                  <a:pt x="958644" y="332332"/>
                  <a:pt x="931974" y="345667"/>
                  <a:pt x="905304" y="355827"/>
                </a:cubicBezTo>
                <a:cubicBezTo>
                  <a:pt x="878634" y="365987"/>
                  <a:pt x="865299" y="359002"/>
                  <a:pt x="838629" y="355827"/>
                </a:cubicBezTo>
                <a:cubicBezTo>
                  <a:pt x="811959" y="352652"/>
                  <a:pt x="801164" y="349477"/>
                  <a:pt x="771319" y="339317"/>
                </a:cubicBezTo>
                <a:cubicBezTo>
                  <a:pt x="741474" y="329157"/>
                  <a:pt x="717979" y="322172"/>
                  <a:pt x="688134" y="305662"/>
                </a:cubicBezTo>
                <a:cubicBezTo>
                  <a:pt x="658289" y="289152"/>
                  <a:pt x="647494" y="265657"/>
                  <a:pt x="620824" y="255497"/>
                </a:cubicBezTo>
                <a:cubicBezTo>
                  <a:pt x="594154" y="245337"/>
                  <a:pt x="580819" y="255497"/>
                  <a:pt x="554149" y="255497"/>
                </a:cubicBezTo>
                <a:cubicBezTo>
                  <a:pt x="527479" y="255497"/>
                  <a:pt x="514144" y="255497"/>
                  <a:pt x="487474" y="255497"/>
                </a:cubicBezTo>
                <a:cubicBezTo>
                  <a:pt x="460804" y="255497"/>
                  <a:pt x="447469" y="255497"/>
                  <a:pt x="420799" y="255497"/>
                </a:cubicBezTo>
                <a:cubicBezTo>
                  <a:pt x="394129" y="255497"/>
                  <a:pt x="380159" y="255497"/>
                  <a:pt x="353489" y="255497"/>
                </a:cubicBezTo>
                <a:cubicBezTo>
                  <a:pt x="326819" y="255497"/>
                  <a:pt x="313484" y="252322"/>
                  <a:pt x="286814" y="255497"/>
                </a:cubicBezTo>
                <a:cubicBezTo>
                  <a:pt x="260144" y="258672"/>
                  <a:pt x="246809" y="265657"/>
                  <a:pt x="220139" y="272642"/>
                </a:cubicBezTo>
                <a:cubicBezTo>
                  <a:pt x="193469" y="279627"/>
                  <a:pt x="180134" y="275817"/>
                  <a:pt x="153464" y="289152"/>
                </a:cubicBezTo>
                <a:cubicBezTo>
                  <a:pt x="126794" y="302487"/>
                  <a:pt x="109649" y="342492"/>
                  <a:pt x="86154" y="339317"/>
                </a:cubicBezTo>
                <a:cubicBezTo>
                  <a:pt x="62659" y="336142"/>
                  <a:pt x="52499" y="299312"/>
                  <a:pt x="35989" y="272642"/>
                </a:cubicBezTo>
                <a:cubicBezTo>
                  <a:pt x="19479" y="245972"/>
                  <a:pt x="9319" y="232002"/>
                  <a:pt x="2969" y="205332"/>
                </a:cubicBezTo>
                <a:cubicBezTo>
                  <a:pt x="-3381" y="178662"/>
                  <a:pt x="2334" y="150722"/>
                  <a:pt x="2969" y="138657"/>
                </a:cubicBezTo>
              </a:path>
            </a:pathLst>
          </a:custGeom>
          <a:solidFill>
            <a:srgbClr val="DD8BDE">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D:\01唐芝玉\项目\2020花博会\分布图4底图.jpg分布图4底图"/>
          <p:cNvPicPr>
            <a:picLocks noChangeAspect="1"/>
          </p:cNvPicPr>
          <p:nvPr/>
        </p:nvPicPr>
        <p:blipFill rotWithShape="1">
          <a:blip r:embed="rId3" cstate="print">
            <a:grayscl/>
          </a:blip>
          <a:srcRect t="996" b="2202"/>
          <a:stretch>
            <a:fillRect/>
          </a:stretch>
        </p:blipFill>
        <p:spPr>
          <a:xfrm>
            <a:off x="372110" y="2120900"/>
            <a:ext cx="4277360" cy="2952115"/>
          </a:xfrm>
          <a:prstGeom prst="rect">
            <a:avLst/>
          </a:prstGeom>
          <a:ln w="25400">
            <a:solidFill>
              <a:srgbClr val="BC7676"/>
            </a:solidFill>
          </a:ln>
        </p:spPr>
      </p:pic>
      <p:sp>
        <p:nvSpPr>
          <p:cNvPr id="9" name="矩形 8"/>
          <p:cNvSpPr/>
          <p:nvPr/>
        </p:nvSpPr>
        <p:spPr>
          <a:xfrm>
            <a:off x="351306" y="5139690"/>
            <a:ext cx="4270314" cy="50882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51310" y="1543327"/>
            <a:ext cx="14416733" cy="398779"/>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p:cNvSpPr txBox="1"/>
          <p:nvPr/>
        </p:nvSpPr>
        <p:spPr>
          <a:xfrm>
            <a:off x="351307" y="1510842"/>
            <a:ext cx="7613072" cy="460375"/>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坡坎崖立体绿化展示区</a:t>
            </a:r>
            <a:r>
              <a:rPr lang="en-US" altLang="zh-CN" sz="2000" b="1" dirty="0">
                <a:solidFill>
                  <a:schemeClr val="bg1"/>
                </a:solidFill>
                <a:latin typeface="微软雅黑" panose="020B0503020204020204" pitchFamily="34" charset="-122"/>
                <a:ea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城市提升成果展示</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614680" y="4194175"/>
            <a:ext cx="1768475" cy="683895"/>
          </a:xfrm>
          <a:custGeom>
            <a:avLst/>
            <a:gdLst>
              <a:gd name="connisteX0" fmla="*/ 0 w 1808480"/>
              <a:gd name="connsiteY0" fmla="*/ 492760 h 674370"/>
              <a:gd name="connisteX1" fmla="*/ 187325 w 1808480"/>
              <a:gd name="connsiteY1" fmla="*/ 417830 h 674370"/>
              <a:gd name="connisteX2" fmla="*/ 246380 w 1808480"/>
              <a:gd name="connsiteY2" fmla="*/ 347980 h 674370"/>
              <a:gd name="connisteX3" fmla="*/ 294005 w 1808480"/>
              <a:gd name="connsiteY3" fmla="*/ 273050 h 674370"/>
              <a:gd name="connisteX4" fmla="*/ 374650 w 1808480"/>
              <a:gd name="connsiteY4" fmla="*/ 230505 h 674370"/>
              <a:gd name="connisteX5" fmla="*/ 460375 w 1808480"/>
              <a:gd name="connsiteY5" fmla="*/ 219710 h 674370"/>
              <a:gd name="connisteX6" fmla="*/ 583565 w 1808480"/>
              <a:gd name="connsiteY6" fmla="*/ 128905 h 674370"/>
              <a:gd name="connisteX7" fmla="*/ 695960 w 1808480"/>
              <a:gd name="connsiteY7" fmla="*/ 91440 h 674370"/>
              <a:gd name="connisteX8" fmla="*/ 786765 w 1808480"/>
              <a:gd name="connsiteY8" fmla="*/ 133985 h 674370"/>
              <a:gd name="connisteX9" fmla="*/ 882650 w 1808480"/>
              <a:gd name="connsiteY9" fmla="*/ 144780 h 674370"/>
              <a:gd name="connisteX10" fmla="*/ 968375 w 1808480"/>
              <a:gd name="connsiteY10" fmla="*/ 193040 h 674370"/>
              <a:gd name="connisteX11" fmla="*/ 1027430 w 1808480"/>
              <a:gd name="connsiteY11" fmla="*/ 246380 h 674370"/>
              <a:gd name="connisteX12" fmla="*/ 1118235 w 1808480"/>
              <a:gd name="connsiteY12" fmla="*/ 241300 h 674370"/>
              <a:gd name="connisteX13" fmla="*/ 1203960 w 1808480"/>
              <a:gd name="connsiteY13" fmla="*/ 171450 h 674370"/>
              <a:gd name="connisteX14" fmla="*/ 1273810 w 1808480"/>
              <a:gd name="connsiteY14" fmla="*/ 102235 h 674370"/>
              <a:gd name="connisteX15" fmla="*/ 1423670 w 1808480"/>
              <a:gd name="connsiteY15" fmla="*/ 37465 h 674370"/>
              <a:gd name="connisteX16" fmla="*/ 1626870 w 1808480"/>
              <a:gd name="connsiteY16" fmla="*/ 16510 h 674370"/>
              <a:gd name="connisteX17" fmla="*/ 1750060 w 1808480"/>
              <a:gd name="connsiteY17" fmla="*/ 0 h 674370"/>
              <a:gd name="connisteX18" fmla="*/ 1792605 w 1808480"/>
              <a:gd name="connsiteY18" fmla="*/ 53975 h 674370"/>
              <a:gd name="connisteX19" fmla="*/ 1808480 w 1808480"/>
              <a:gd name="connsiteY19" fmla="*/ 139700 h 674370"/>
              <a:gd name="connisteX20" fmla="*/ 1621155 w 1808480"/>
              <a:gd name="connsiteY20" fmla="*/ 252095 h 674370"/>
              <a:gd name="connisteX21" fmla="*/ 1300480 w 1808480"/>
              <a:gd name="connsiteY21" fmla="*/ 428625 h 674370"/>
              <a:gd name="connisteX22" fmla="*/ 1102360 w 1808480"/>
              <a:gd name="connsiteY22" fmla="*/ 481965 h 674370"/>
              <a:gd name="connisteX23" fmla="*/ 53340 w 1808480"/>
              <a:gd name="connsiteY23" fmla="*/ 674370 h 674370"/>
              <a:gd name="connisteX24" fmla="*/ 0 w 1808480"/>
              <a:gd name="connsiteY24" fmla="*/ 492760 h 67437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Lst>
            <a:rect l="l" t="t" r="r" b="b"/>
            <a:pathLst>
              <a:path w="1808480" h="674370">
                <a:moveTo>
                  <a:pt x="0" y="492760"/>
                </a:moveTo>
                <a:lnTo>
                  <a:pt x="187325" y="417830"/>
                </a:lnTo>
                <a:lnTo>
                  <a:pt x="246380" y="347980"/>
                </a:lnTo>
                <a:lnTo>
                  <a:pt x="294005" y="273050"/>
                </a:lnTo>
                <a:lnTo>
                  <a:pt x="374650" y="230505"/>
                </a:lnTo>
                <a:lnTo>
                  <a:pt x="460375" y="219710"/>
                </a:lnTo>
                <a:lnTo>
                  <a:pt x="583565" y="128905"/>
                </a:lnTo>
                <a:lnTo>
                  <a:pt x="695960" y="91440"/>
                </a:lnTo>
                <a:lnTo>
                  <a:pt x="786765" y="133985"/>
                </a:lnTo>
                <a:lnTo>
                  <a:pt x="882650" y="144780"/>
                </a:lnTo>
                <a:lnTo>
                  <a:pt x="968375" y="193040"/>
                </a:lnTo>
                <a:lnTo>
                  <a:pt x="1027430" y="246380"/>
                </a:lnTo>
                <a:lnTo>
                  <a:pt x="1118235" y="241300"/>
                </a:lnTo>
                <a:lnTo>
                  <a:pt x="1203960" y="171450"/>
                </a:lnTo>
                <a:lnTo>
                  <a:pt x="1273810" y="102235"/>
                </a:lnTo>
                <a:lnTo>
                  <a:pt x="1423670" y="37465"/>
                </a:lnTo>
                <a:lnTo>
                  <a:pt x="1626870" y="16510"/>
                </a:lnTo>
                <a:lnTo>
                  <a:pt x="1750060" y="0"/>
                </a:lnTo>
                <a:lnTo>
                  <a:pt x="1792605" y="53975"/>
                </a:lnTo>
                <a:lnTo>
                  <a:pt x="1808480" y="139700"/>
                </a:lnTo>
                <a:lnTo>
                  <a:pt x="1621155" y="252095"/>
                </a:lnTo>
                <a:lnTo>
                  <a:pt x="1300480" y="428625"/>
                </a:lnTo>
                <a:lnTo>
                  <a:pt x="1102360" y="481965"/>
                </a:lnTo>
                <a:lnTo>
                  <a:pt x="53340" y="674370"/>
                </a:lnTo>
                <a:lnTo>
                  <a:pt x="0" y="492760"/>
                </a:lnTo>
                <a:close/>
              </a:path>
            </a:pathLst>
          </a:custGeom>
          <a:solidFill>
            <a:srgbClr val="E8B4C1">
              <a:alpha val="7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323075" y="5319367"/>
            <a:ext cx="4326255" cy="4661535"/>
          </a:xfrm>
          <a:prstGeom prst="rect">
            <a:avLst/>
          </a:prstGeom>
          <a:noFill/>
        </p:spPr>
        <p:txBody>
          <a:bodyPr wrap="square" rtlCol="0">
            <a:spAutoFit/>
          </a:bodyPr>
          <a:lstStyle/>
          <a:p>
            <a:pPr indent="457200" fontAlgn="auto">
              <a:lnSpc>
                <a:spcPct val="150000"/>
              </a:lnSpc>
            </a:pPr>
            <a:r>
              <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自重庆市</a:t>
            </a:r>
            <a:r>
              <a:rPr lang="zh-CN"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《主城区坡地坎崖壁绿化美化实施方案》</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颁布以来，主城区实施坡坎崖绿化美化地块达</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309</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个</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，总面积约</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1323</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平方米</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，其中示范点项目</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14</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个</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p>
          <a:p>
            <a:pPr indent="457200" fontAlgn="auto">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全面推进</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山体生态修复</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，实施</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山水、路桥、高切坡、堡坎、隧道、城市空地</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等的坡坎崖绿化美化，</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让城市面貌更美、环境更优、品质更高</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p>
          <a:p>
            <a:pPr indent="457200" fontAlgn="auto">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因此本次花博会也应在展园中，运用先进的科学的坡坎崖处理技术，展现重庆坡坎崖绿化美化治理成果。</a:t>
            </a:r>
          </a:p>
        </p:txBody>
      </p:sp>
      <p:sp>
        <p:nvSpPr>
          <p:cNvPr id="8" name="文本框 7"/>
          <p:cNvSpPr txBox="1"/>
          <p:nvPr/>
        </p:nvSpPr>
        <p:spPr>
          <a:xfrm>
            <a:off x="5012254" y="2070003"/>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1</a:t>
            </a:r>
            <a:r>
              <a:rPr lang="zh-CN" altLang="en-US" sz="2000" b="1" dirty="0">
                <a:solidFill>
                  <a:srgbClr val="6E3636"/>
                </a:solidFill>
                <a:latin typeface="微软雅黑" panose="020B0503020204020204" pitchFamily="34" charset="-122"/>
                <a:ea typeface="微软雅黑" panose="020B0503020204020204" pitchFamily="34" charset="-122"/>
              </a:rPr>
              <a:t>）边坡绿化美化处理技术</a:t>
            </a:r>
          </a:p>
        </p:txBody>
      </p:sp>
      <p:sp>
        <p:nvSpPr>
          <p:cNvPr id="14" name="文本框 13"/>
          <p:cNvSpPr txBox="1"/>
          <p:nvPr/>
        </p:nvSpPr>
        <p:spPr>
          <a:xfrm>
            <a:off x="5035432" y="2479750"/>
            <a:ext cx="8528685" cy="368300"/>
          </a:xfrm>
          <a:prstGeom prst="rect">
            <a:avLst/>
          </a:prstGeom>
          <a:noFill/>
        </p:spPr>
        <p:txBody>
          <a:bodyPr wrap="square" rtlCol="0" anchor="t">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边坡：岩体、土体在自然重力作用或人为作用而形成</a:t>
            </a: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一定倾斜度的临空面</a:t>
            </a:r>
            <a:r>
              <a:rPr lang="zh-CN" altLang="en-US" sz="1800" baseline="300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800" baseline="300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800" baseline="30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15" name="文本框 14"/>
          <p:cNvSpPr txBox="1"/>
          <p:nvPr/>
        </p:nvSpPr>
        <p:spPr>
          <a:xfrm>
            <a:off x="11356975" y="10267406"/>
            <a:ext cx="358965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）：《水利科学技术名词》第一版</a:t>
            </a:r>
          </a:p>
        </p:txBody>
      </p:sp>
      <p:grpSp>
        <p:nvGrpSpPr>
          <p:cNvPr id="17" name="组合 16"/>
          <p:cNvGrpSpPr/>
          <p:nvPr/>
        </p:nvGrpSpPr>
        <p:grpSpPr>
          <a:xfrm>
            <a:off x="5035432" y="2806376"/>
            <a:ext cx="9707998" cy="7559376"/>
            <a:chOff x="4920049" y="2716530"/>
            <a:chExt cx="9823381" cy="7649222"/>
          </a:xfrm>
        </p:grpSpPr>
        <p:pic>
          <p:nvPicPr>
            <p:cNvPr id="21" name="图片 20" descr="7df0513d0de32eb919e9298adfe51d37"/>
            <p:cNvPicPr>
              <a:picLocks noChangeAspect="1"/>
            </p:cNvPicPr>
            <p:nvPr/>
          </p:nvPicPr>
          <p:blipFill>
            <a:blip r:embed="rId4" cstate="print"/>
            <a:srcRect l="10327"/>
            <a:stretch>
              <a:fillRect/>
            </a:stretch>
          </p:blipFill>
          <p:spPr>
            <a:xfrm>
              <a:off x="10424160" y="2716530"/>
              <a:ext cx="4306570" cy="3602355"/>
            </a:xfrm>
            <a:prstGeom prst="rect">
              <a:avLst/>
            </a:prstGeom>
          </p:spPr>
        </p:pic>
        <p:pic>
          <p:nvPicPr>
            <p:cNvPr id="20" name="图片 19"/>
            <p:cNvPicPr>
              <a:picLocks noChangeAspect="1"/>
            </p:cNvPicPr>
            <p:nvPr/>
          </p:nvPicPr>
          <p:blipFill>
            <a:blip r:embed="rId5" cstate="print"/>
            <a:srcRect r="11801"/>
            <a:stretch>
              <a:fillRect/>
            </a:stretch>
          </p:blipFill>
          <p:spPr>
            <a:xfrm>
              <a:off x="10426065" y="6385560"/>
              <a:ext cx="4304665" cy="3842385"/>
            </a:xfrm>
            <a:prstGeom prst="rect">
              <a:avLst/>
            </a:prstGeom>
          </p:spPr>
        </p:pic>
        <p:pic>
          <p:nvPicPr>
            <p:cNvPr id="11" name="图片 10" descr="GLGL201704059_04300"/>
            <p:cNvPicPr>
              <a:picLocks noChangeAspect="1"/>
            </p:cNvPicPr>
            <p:nvPr/>
          </p:nvPicPr>
          <p:blipFill>
            <a:blip r:embed="rId6" cstate="print"/>
            <a:stretch>
              <a:fillRect/>
            </a:stretch>
          </p:blipFill>
          <p:spPr>
            <a:xfrm>
              <a:off x="5122873" y="6648438"/>
              <a:ext cx="4326255" cy="3717314"/>
            </a:xfrm>
            <a:prstGeom prst="rect">
              <a:avLst/>
            </a:prstGeom>
          </p:spPr>
        </p:pic>
        <p:pic>
          <p:nvPicPr>
            <p:cNvPr id="13" name="图片 12" descr="GLGL201704059_02600"/>
            <p:cNvPicPr>
              <a:picLocks noChangeAspect="1"/>
            </p:cNvPicPr>
            <p:nvPr/>
          </p:nvPicPr>
          <p:blipFill>
            <a:blip r:embed="rId7" cstate="print"/>
            <a:stretch>
              <a:fillRect/>
            </a:stretch>
          </p:blipFill>
          <p:spPr>
            <a:xfrm>
              <a:off x="4920049" y="2790244"/>
              <a:ext cx="4395904" cy="3561740"/>
            </a:xfrm>
            <a:prstGeom prst="rect">
              <a:avLst/>
            </a:prstGeom>
          </p:spPr>
        </p:pic>
        <p:sp>
          <p:nvSpPr>
            <p:cNvPr id="16" name="文本框 15"/>
            <p:cNvSpPr txBox="1"/>
            <p:nvPr/>
          </p:nvSpPr>
          <p:spPr>
            <a:xfrm>
              <a:off x="5932191" y="6014798"/>
              <a:ext cx="2540000" cy="337185"/>
            </a:xfrm>
            <a:prstGeom prst="rect">
              <a:avLst/>
            </a:prstGeom>
            <a:noFill/>
          </p:spPr>
          <p:txBody>
            <a:bodyPr wrap="square" rtlCol="0" anchor="t">
              <a:spAutoFit/>
            </a:bodyPr>
            <a:lstStyle/>
            <a:p>
              <a:r>
                <a:rPr lang="zh-CN" altLang="en-US" sz="1600" b="1">
                  <a:latin typeface="微软雅黑" panose="020B0503020204020204" pitchFamily="34" charset="-122"/>
                  <a:ea typeface="微软雅黑" panose="020B0503020204020204" pitchFamily="34" charset="-122"/>
                </a:rPr>
                <a:t>自渗水植生槽结构示意</a:t>
              </a:r>
            </a:p>
          </p:txBody>
        </p:sp>
        <p:sp>
          <p:nvSpPr>
            <p:cNvPr id="18" name="文本框 17"/>
            <p:cNvSpPr txBox="1"/>
            <p:nvPr/>
          </p:nvSpPr>
          <p:spPr>
            <a:xfrm>
              <a:off x="8969037" y="2773824"/>
              <a:ext cx="1989455" cy="3322955"/>
            </a:xfrm>
            <a:prstGeom prst="rect">
              <a:avLst/>
            </a:prstGeom>
            <a:noFill/>
          </p:spPr>
          <p:txBody>
            <a:bodyPr wrap="square" rtlCol="0" anchor="t">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１．岩质边坡</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２．蓄水池</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３．植生槽</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４．渗水主管</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５．渗水支管</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６．防蒸发层</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７．渗水层</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８．横向配筋</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９．纵向主筋</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１０</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渗水材 料</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１１</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土壤</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１２</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给水层</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１３</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灌木</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１４</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悬垂或</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攀爬植物</a:t>
              </a:r>
            </a:p>
          </p:txBody>
        </p:sp>
        <p:sp>
          <p:nvSpPr>
            <p:cNvPr id="2" name="文本框 1"/>
            <p:cNvSpPr txBox="1"/>
            <p:nvPr/>
          </p:nvSpPr>
          <p:spPr>
            <a:xfrm>
              <a:off x="10424160" y="2716530"/>
              <a:ext cx="4306570" cy="590501"/>
            </a:xfrm>
            <a:prstGeom prst="rect">
              <a:avLst/>
            </a:prstGeom>
            <a:solidFill>
              <a:srgbClr val="AC5454">
                <a:alpha val="62000"/>
              </a:srgbClr>
            </a:solidFill>
          </p:spPr>
          <p:txBody>
            <a:bodyPr wrap="square" rtlCol="0" anchor="t">
              <a:spAutoFit/>
            </a:bodyPr>
            <a:lstStyle/>
            <a:p>
              <a:r>
                <a:rPr lang="zh-CN" altLang="en-US" sz="1600" b="1">
                  <a:solidFill>
                    <a:schemeClr val="bg1"/>
                  </a:solidFill>
                  <a:latin typeface="微软雅黑" panose="020B0503020204020204" pitchFamily="34" charset="-122"/>
                  <a:ea typeface="微软雅黑" panose="020B0503020204020204" pitchFamily="34" charset="-122"/>
                </a:rPr>
                <a:t>解决了植物生长水分需求问题，提高了植物存活率。</a:t>
              </a:r>
            </a:p>
          </p:txBody>
        </p:sp>
        <p:sp>
          <p:nvSpPr>
            <p:cNvPr id="10" name="文本框 9"/>
            <p:cNvSpPr txBox="1"/>
            <p:nvPr/>
          </p:nvSpPr>
          <p:spPr>
            <a:xfrm>
              <a:off x="5932191" y="9890760"/>
              <a:ext cx="254000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锚杆网格梁绿化结构示意</a:t>
              </a:r>
            </a:p>
          </p:txBody>
        </p:sp>
        <p:sp>
          <p:nvSpPr>
            <p:cNvPr id="12" name="文本框 11"/>
            <p:cNvSpPr txBox="1"/>
            <p:nvPr/>
          </p:nvSpPr>
          <p:spPr>
            <a:xfrm>
              <a:off x="8969037" y="7819073"/>
              <a:ext cx="1388110" cy="1836400"/>
            </a:xfrm>
            <a:prstGeom prst="rect">
              <a:avLst/>
            </a:prstGeom>
            <a:noFill/>
          </p:spPr>
          <p:txBody>
            <a:bodyPr wrap="square" rtlCol="0" anchor="t">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１．岩质边坡</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２．网格梁</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３．锚杆</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４．种植槽</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５．储水孔</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６．保水材料</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７．土壤</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８．植物</a:t>
              </a:r>
            </a:p>
          </p:txBody>
        </p:sp>
        <p:sp>
          <p:nvSpPr>
            <p:cNvPr id="19" name="文本框 18"/>
            <p:cNvSpPr txBox="1"/>
            <p:nvPr/>
          </p:nvSpPr>
          <p:spPr>
            <a:xfrm>
              <a:off x="10426065" y="6385560"/>
              <a:ext cx="4317365" cy="839809"/>
            </a:xfrm>
            <a:prstGeom prst="rect">
              <a:avLst/>
            </a:prstGeom>
            <a:solidFill>
              <a:srgbClr val="AC5454">
                <a:alpha val="62000"/>
              </a:srgbClr>
            </a:solidFill>
          </p:spPr>
          <p:txBody>
            <a:bodyPr wrap="square" rtlCol="0" anchor="t">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具有结构稳定、施工速度快、成本低等优点，同时保证了植物的水分供给，提高了植物抗旱能力。</a:t>
              </a:r>
            </a:p>
          </p:txBody>
        </p:sp>
      </p:grpSp>
      <p:sp>
        <p:nvSpPr>
          <p:cNvPr id="22" name="TextBox 21"/>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8" cstate="print">
            <a:extLst>
              <a:ext uri="{28A0092B-C50C-407E-A947-70E740481C1C}">
                <a14:useLocalDpi xmlns:a14="http://schemas.microsoft.com/office/drawing/2010/main" xmlns="" val="0"/>
              </a:ext>
            </a:extLst>
          </a:blip>
          <a:srcRect b="31956"/>
          <a:stretch>
            <a:fillRect/>
          </a:stretch>
        </p:blipFill>
        <p:spPr>
          <a:xfrm rot="18180000">
            <a:off x="259715" y="2309495"/>
            <a:ext cx="1183005" cy="708660"/>
          </a:xfrm>
          <a:prstGeom prst="rect">
            <a:avLst/>
          </a:prstGeom>
          <a:effectLst>
            <a:outerShdw blurRad="50800" dist="50800" dir="5400000" algn="ctr" rotWithShape="0">
              <a:srgbClr val="000000">
                <a:alpha val="0"/>
              </a:srgbClr>
            </a:outerShdw>
          </a:effectLst>
        </p:spPr>
      </p:pic>
      <p:sp>
        <p:nvSpPr>
          <p:cNvPr id="26" name="矩形 25"/>
          <p:cNvSpPr/>
          <p:nvPr/>
        </p:nvSpPr>
        <p:spPr>
          <a:xfrm>
            <a:off x="3274060" y="4460875"/>
            <a:ext cx="1384300" cy="612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237855" y="6774120"/>
            <a:ext cx="3256915" cy="3575685"/>
            <a:chOff x="8237855" y="6338570"/>
            <a:chExt cx="3256915" cy="3575685"/>
          </a:xfrm>
        </p:grpSpPr>
        <p:pic>
          <p:nvPicPr>
            <p:cNvPr id="40" name="图片 39"/>
            <p:cNvPicPr>
              <a:picLocks noChangeAspect="1"/>
            </p:cNvPicPr>
            <p:nvPr/>
          </p:nvPicPr>
          <p:blipFill rotWithShape="1">
            <a:blip r:embed="rId2" cstate="print"/>
            <a:srcRect l="3341" t="44840" r="33443" b="23133"/>
            <a:stretch>
              <a:fillRect/>
            </a:stretch>
          </p:blipFill>
          <p:spPr>
            <a:xfrm>
              <a:off x="8237855" y="6338570"/>
              <a:ext cx="3256915" cy="3575685"/>
            </a:xfrm>
            <a:prstGeom prst="rect">
              <a:avLst/>
            </a:prstGeom>
          </p:spPr>
        </p:pic>
        <p:sp>
          <p:nvSpPr>
            <p:cNvPr id="42" name="文本框 41"/>
            <p:cNvSpPr txBox="1"/>
            <p:nvPr/>
          </p:nvSpPr>
          <p:spPr>
            <a:xfrm>
              <a:off x="8252714" y="7682836"/>
              <a:ext cx="1379220" cy="306705"/>
            </a:xfrm>
            <a:prstGeom prst="rect">
              <a:avLst/>
            </a:prstGeom>
            <a:noFill/>
          </p:spPr>
          <p:txBody>
            <a:bodyPr wrap="square" rtlCol="0" anchor="t">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优质土壤</a:t>
              </a:r>
            </a:p>
          </p:txBody>
        </p:sp>
        <p:sp>
          <p:nvSpPr>
            <p:cNvPr id="43" name="文本框 42"/>
            <p:cNvSpPr txBox="1"/>
            <p:nvPr/>
          </p:nvSpPr>
          <p:spPr>
            <a:xfrm>
              <a:off x="8321675" y="9333230"/>
              <a:ext cx="716280" cy="306705"/>
            </a:xfrm>
            <a:prstGeom prst="rect">
              <a:avLst/>
            </a:prstGeom>
            <a:noFill/>
          </p:spPr>
          <p:txBody>
            <a:bodyPr wrap="none" rtlCol="0" anchor="t">
              <a:spAutoFit/>
            </a:bodyPr>
            <a:lstStyle/>
            <a:p>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sym typeface="+mn-ea"/>
                </a:rPr>
                <a:t>石笼网</a:t>
              </a:r>
            </a:p>
          </p:txBody>
        </p:sp>
        <p:sp>
          <p:nvSpPr>
            <p:cNvPr id="45" name="文本框 44"/>
            <p:cNvSpPr txBox="1"/>
            <p:nvPr/>
          </p:nvSpPr>
          <p:spPr>
            <a:xfrm>
              <a:off x="8455660" y="8380095"/>
              <a:ext cx="1379220" cy="306705"/>
            </a:xfrm>
            <a:prstGeom prst="rect">
              <a:avLst/>
            </a:prstGeom>
            <a:noFill/>
          </p:spPr>
          <p:txBody>
            <a:bodyPr wrap="square" rtlCol="0" anchor="t">
              <a:spAutoFit/>
            </a:bodyPr>
            <a:lstStyle/>
            <a:p>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rPr>
                <a:t>土工网</a:t>
              </a:r>
            </a:p>
          </p:txBody>
        </p:sp>
      </p:grpSp>
      <p:pic>
        <p:nvPicPr>
          <p:cNvPr id="5" name="图片 4" descr="7bcdb06e4956d6d8171331b09ac4955c"/>
          <p:cNvPicPr>
            <a:picLocks noChangeAspect="1"/>
          </p:cNvPicPr>
          <p:nvPr/>
        </p:nvPicPr>
        <p:blipFill>
          <a:blip r:embed="rId3" cstate="print"/>
          <a:srcRect r="13285" b="39601"/>
          <a:stretch>
            <a:fillRect/>
          </a:stretch>
        </p:blipFill>
        <p:spPr>
          <a:xfrm>
            <a:off x="4525542" y="2999982"/>
            <a:ext cx="3411220" cy="3575685"/>
          </a:xfrm>
          <a:prstGeom prst="rect">
            <a:avLst/>
          </a:prstGeom>
        </p:spPr>
      </p:pic>
      <p:pic>
        <p:nvPicPr>
          <p:cNvPr id="2" name="图片 1" descr="GLGL201704059_03400"/>
          <p:cNvPicPr>
            <a:picLocks noChangeAspect="1"/>
          </p:cNvPicPr>
          <p:nvPr/>
        </p:nvPicPr>
        <p:blipFill>
          <a:blip r:embed="rId4" cstate="print"/>
          <a:stretch>
            <a:fillRect/>
          </a:stretch>
        </p:blipFill>
        <p:spPr>
          <a:xfrm>
            <a:off x="440057" y="6821726"/>
            <a:ext cx="3470622" cy="3653907"/>
          </a:xfrm>
          <a:prstGeom prst="rect">
            <a:avLst/>
          </a:prstGeom>
        </p:spPr>
      </p:pic>
      <p:sp>
        <p:nvSpPr>
          <p:cNvPr id="14" name="文本框 13"/>
          <p:cNvSpPr txBox="1"/>
          <p:nvPr/>
        </p:nvSpPr>
        <p:spPr>
          <a:xfrm>
            <a:off x="672465" y="2439304"/>
            <a:ext cx="8007350" cy="368300"/>
          </a:xfrm>
          <a:prstGeom prst="rect">
            <a:avLst/>
          </a:prstGeom>
          <a:noFill/>
        </p:spPr>
        <p:txBody>
          <a:bodyPr wrap="square" rtlCol="0" anchor="t">
            <a:spAutoFit/>
          </a:body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边坡：岩体、土体在自然重力作用或人为作用而形成</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一定倾斜度的临空面</a:t>
            </a:r>
            <a:r>
              <a:rPr lang="zh-CN" altLang="en-US" sz="1800" baseline="300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en-US" altLang="zh-CN" sz="1800" baseline="30000" dirty="0">
                <a:solidFill>
                  <a:schemeClr val="tx1">
                    <a:lumMod val="85000"/>
                    <a:lumOff val="15000"/>
                  </a:schemeClr>
                </a:solidFill>
                <a:latin typeface="微软雅黑" panose="020B0503020204020204" pitchFamily="34" charset="-122"/>
                <a:ea typeface="微软雅黑" panose="020B0503020204020204" pitchFamily="34" charset="-122"/>
                <a:sym typeface="+mn-ea"/>
              </a:rPr>
              <a:t>1</a:t>
            </a:r>
            <a:r>
              <a:rPr lang="zh-CN" altLang="en-US" sz="1800" baseline="30000" dirty="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16" name="图片 15" descr="GLGL201704059_04400"/>
          <p:cNvPicPr>
            <a:picLocks noChangeAspect="1"/>
          </p:cNvPicPr>
          <p:nvPr/>
        </p:nvPicPr>
        <p:blipFill>
          <a:blip r:embed="rId5" cstate="print"/>
          <a:stretch>
            <a:fillRect/>
          </a:stretch>
        </p:blipFill>
        <p:spPr>
          <a:xfrm>
            <a:off x="449212" y="3054214"/>
            <a:ext cx="3579306" cy="3575686"/>
          </a:xfrm>
          <a:prstGeom prst="rect">
            <a:avLst/>
          </a:prstGeom>
        </p:spPr>
      </p:pic>
      <p:sp>
        <p:nvSpPr>
          <p:cNvPr id="10" name="文本框 9"/>
          <p:cNvSpPr txBox="1"/>
          <p:nvPr/>
        </p:nvSpPr>
        <p:spPr>
          <a:xfrm>
            <a:off x="368277" y="6229275"/>
            <a:ext cx="272669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废旧容器绿化装置结构示意</a:t>
            </a:r>
          </a:p>
        </p:txBody>
      </p:sp>
      <p:sp>
        <p:nvSpPr>
          <p:cNvPr id="3" name="文本框 2"/>
          <p:cNvSpPr txBox="1"/>
          <p:nvPr/>
        </p:nvSpPr>
        <p:spPr>
          <a:xfrm>
            <a:off x="368277" y="10052724"/>
            <a:ext cx="254000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垂挂式绿化结构示意</a:t>
            </a:r>
          </a:p>
        </p:txBody>
      </p:sp>
      <p:sp>
        <p:nvSpPr>
          <p:cNvPr id="19" name="文本框 18"/>
          <p:cNvSpPr txBox="1"/>
          <p:nvPr/>
        </p:nvSpPr>
        <p:spPr>
          <a:xfrm>
            <a:off x="4525542" y="2999982"/>
            <a:ext cx="3411220" cy="583565"/>
          </a:xfrm>
          <a:prstGeom prst="rect">
            <a:avLst/>
          </a:prstGeom>
          <a:solidFill>
            <a:srgbClr val="AC5454">
              <a:alpha val="62000"/>
            </a:srgbClr>
          </a:solidFill>
        </p:spPr>
        <p:txBody>
          <a:bodyPr wrap="square" rtlCol="0" anchor="t">
            <a:spAutoFit/>
          </a:bodyPr>
          <a:lstStyle/>
          <a:p>
            <a:r>
              <a:rPr lang="zh-CN" altLang="en-US" sz="1600" b="1">
                <a:solidFill>
                  <a:schemeClr val="bg1"/>
                </a:solidFill>
                <a:latin typeface="微软雅黑" panose="020B0503020204020204" pitchFamily="34" charset="-122"/>
                <a:ea typeface="微软雅黑" panose="020B0503020204020204" pitchFamily="34" charset="-122"/>
              </a:rPr>
              <a:t>快速实现植被覆盖，施工快、成本低、生态环保</a:t>
            </a:r>
            <a:r>
              <a:rPr lang="en-US" altLang="zh-CN" sz="1600" b="1">
                <a:solidFill>
                  <a:schemeClr val="bg1"/>
                </a:solidFill>
                <a:latin typeface="微软雅黑" panose="020B0503020204020204" pitchFamily="34" charset="-122"/>
                <a:ea typeface="微软雅黑" panose="020B0503020204020204" pitchFamily="34" charset="-122"/>
              </a:rPr>
              <a:t>,</a:t>
            </a:r>
            <a:r>
              <a:rPr lang="zh-CN" altLang="en-US" sz="1600" b="1">
                <a:solidFill>
                  <a:schemeClr val="bg1"/>
                </a:solidFill>
                <a:latin typeface="微软雅黑" panose="020B0503020204020204" pitchFamily="34" charset="-122"/>
                <a:ea typeface="微软雅黑" panose="020B0503020204020204" pitchFamily="34" charset="-122"/>
              </a:rPr>
              <a:t>变废为宝。</a:t>
            </a:r>
          </a:p>
        </p:txBody>
      </p:sp>
      <p:sp>
        <p:nvSpPr>
          <p:cNvPr id="7" name="文本框 6"/>
          <p:cNvSpPr txBox="1"/>
          <p:nvPr/>
        </p:nvSpPr>
        <p:spPr>
          <a:xfrm>
            <a:off x="3110509" y="3116619"/>
            <a:ext cx="1397000" cy="1814830"/>
          </a:xfrm>
          <a:prstGeom prst="rect">
            <a:avLst/>
          </a:prstGeom>
          <a:noFill/>
        </p:spPr>
        <p:txBody>
          <a:bodyPr wrap="square" rtlCol="0" anchor="t">
            <a:spAutoFit/>
          </a:bodyPr>
          <a:lstStyle/>
          <a:p>
            <a:r>
              <a:rPr lang="zh-CN" altLang="en-US" sz="1400" dirty="0">
                <a:latin typeface="微软雅黑" panose="020B0503020204020204" pitchFamily="34" charset="-122"/>
                <a:ea typeface="微软雅黑" panose="020B0503020204020204" pitchFamily="34" charset="-122"/>
              </a:rPr>
              <a:t>１．废旧容器</a:t>
            </a:r>
          </a:p>
          <a:p>
            <a:r>
              <a:rPr lang="zh-CN" altLang="en-US" sz="1400" dirty="0">
                <a:latin typeface="微软雅黑" panose="020B0503020204020204" pitchFamily="34" charset="-122"/>
                <a:ea typeface="微软雅黑" panose="020B0503020204020204" pitchFamily="34" charset="-122"/>
              </a:rPr>
              <a:t>２．土壤</a:t>
            </a:r>
          </a:p>
          <a:p>
            <a:r>
              <a:rPr lang="zh-CN" altLang="en-US" sz="1400" dirty="0">
                <a:latin typeface="微软雅黑" panose="020B0503020204020204" pitchFamily="34" charset="-122"/>
                <a:ea typeface="微软雅黑" panose="020B0503020204020204" pitchFamily="34" charset="-122"/>
              </a:rPr>
              <a:t>３．铁丝</a:t>
            </a:r>
          </a:p>
          <a:p>
            <a:r>
              <a:rPr lang="zh-CN" altLang="en-US" sz="1400" dirty="0">
                <a:latin typeface="微软雅黑" panose="020B0503020204020204" pitchFamily="34" charset="-122"/>
                <a:ea typeface="微软雅黑" panose="020B0503020204020204" pitchFamily="34" charset="-122"/>
              </a:rPr>
              <a:t>４．植物</a:t>
            </a:r>
          </a:p>
          <a:p>
            <a:r>
              <a:rPr lang="zh-CN" altLang="en-US" sz="1400" dirty="0">
                <a:latin typeface="微软雅黑" panose="020B0503020204020204" pitchFamily="34" charset="-122"/>
                <a:ea typeface="微软雅黑" panose="020B0503020204020204" pitchFamily="34" charset="-122"/>
              </a:rPr>
              <a:t>５．固定网架</a:t>
            </a:r>
          </a:p>
          <a:p>
            <a:r>
              <a:rPr lang="zh-CN" altLang="en-US" sz="1400" dirty="0">
                <a:latin typeface="微软雅黑" panose="020B0503020204020204" pitchFamily="34" charset="-122"/>
                <a:ea typeface="微软雅黑" panose="020B0503020204020204" pitchFamily="34" charset="-122"/>
              </a:rPr>
              <a:t>６．锚杆</a:t>
            </a:r>
          </a:p>
          <a:p>
            <a:r>
              <a:rPr lang="zh-CN" altLang="en-US" sz="1400" dirty="0">
                <a:latin typeface="微软雅黑" panose="020B0503020204020204" pitchFamily="34" charset="-122"/>
                <a:ea typeface="微软雅黑" panose="020B0503020204020204" pitchFamily="34" charset="-122"/>
              </a:rPr>
              <a:t>７．岩质边坡</a:t>
            </a:r>
          </a:p>
          <a:p>
            <a:endParaRPr lang="zh-CN" altLang="en-US" sz="14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944729" y="6851082"/>
            <a:ext cx="1682750" cy="2676525"/>
          </a:xfrm>
          <a:prstGeom prst="rect">
            <a:avLst/>
          </a:prstGeom>
          <a:noFill/>
        </p:spPr>
        <p:txBody>
          <a:bodyPr wrap="square" rtlCol="0" anchor="t">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１．高陡岩质边坡</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２．固土构件</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３．吊件</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４．攀爬 网</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５．支 撑杆</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６．圆环</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７．锚杆</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８．挂钩</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９．土壤</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１０．挂环</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１１．灌木</a:t>
            </a:r>
          </a:p>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１２．攀缘植物</a:t>
            </a:r>
          </a:p>
        </p:txBody>
      </p:sp>
      <p:pic>
        <p:nvPicPr>
          <p:cNvPr id="31" name="图片 30"/>
          <p:cNvPicPr>
            <a:picLocks noChangeAspect="1"/>
          </p:cNvPicPr>
          <p:nvPr/>
        </p:nvPicPr>
        <p:blipFill rotWithShape="1">
          <a:blip r:embed="rId6" cstate="print"/>
          <a:srcRect l="41051" t="3218" b="16950"/>
          <a:stretch>
            <a:fillRect/>
          </a:stretch>
        </p:blipFill>
        <p:spPr>
          <a:xfrm>
            <a:off x="4575327" y="6779356"/>
            <a:ext cx="3379470" cy="3575685"/>
          </a:xfrm>
          <a:prstGeom prst="rect">
            <a:avLst/>
          </a:prstGeom>
        </p:spPr>
      </p:pic>
      <p:sp>
        <p:nvSpPr>
          <p:cNvPr id="32" name="文本框 31"/>
          <p:cNvSpPr txBox="1"/>
          <p:nvPr/>
        </p:nvSpPr>
        <p:spPr>
          <a:xfrm>
            <a:off x="4575327" y="6781060"/>
            <a:ext cx="3379470" cy="583565"/>
          </a:xfrm>
          <a:prstGeom prst="rect">
            <a:avLst/>
          </a:prstGeom>
          <a:solidFill>
            <a:srgbClr val="AC5454">
              <a:alpha val="62000"/>
            </a:srgbClr>
          </a:solidFill>
        </p:spPr>
        <p:txBody>
          <a:bodyPr wrap="square" rtlCol="0" anchor="t">
            <a:spAutoFit/>
          </a:bodyPr>
          <a:lstStyle/>
          <a:p>
            <a:r>
              <a:rPr sz="1600" b="1" dirty="0">
                <a:solidFill>
                  <a:schemeClr val="bg1"/>
                </a:solidFill>
                <a:latin typeface="微软雅黑" panose="020B0503020204020204" pitchFamily="34" charset="-122"/>
                <a:ea typeface="微软雅黑" panose="020B0503020204020204" pitchFamily="34" charset="-122"/>
              </a:rPr>
              <a:t>施工快，成本低，尤其适用于坡度大于６０°的高陡岩质边坡</a:t>
            </a:r>
            <a:r>
              <a:rPr lang="zh-CN" sz="1600" b="1" dirty="0">
                <a:solidFill>
                  <a:schemeClr val="bg1"/>
                </a:solidFill>
                <a:latin typeface="微软雅黑" panose="020B0503020204020204" pitchFamily="34" charset="-122"/>
                <a:ea typeface="微软雅黑" panose="020B0503020204020204" pitchFamily="34" charset="-122"/>
              </a:rPr>
              <a:t>。</a:t>
            </a:r>
          </a:p>
        </p:txBody>
      </p:sp>
      <p:sp>
        <p:nvSpPr>
          <p:cNvPr id="34" name="文本框 33"/>
          <p:cNvSpPr txBox="1"/>
          <p:nvPr/>
        </p:nvSpPr>
        <p:spPr>
          <a:xfrm>
            <a:off x="8237854" y="10057765"/>
            <a:ext cx="272669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石笼护坡绿化结构示意</a:t>
            </a:r>
          </a:p>
        </p:txBody>
      </p:sp>
      <p:pic>
        <p:nvPicPr>
          <p:cNvPr id="35" name="图片 34" descr="timg"/>
          <p:cNvPicPr>
            <a:picLocks noChangeAspect="1"/>
          </p:cNvPicPr>
          <p:nvPr/>
        </p:nvPicPr>
        <p:blipFill>
          <a:blip r:embed="rId7" cstate="print"/>
          <a:srcRect l="926" b="13372"/>
          <a:stretch>
            <a:fillRect/>
          </a:stretch>
        </p:blipFill>
        <p:spPr>
          <a:xfrm>
            <a:off x="8438895" y="3008281"/>
            <a:ext cx="6111750" cy="3271450"/>
          </a:xfrm>
          <a:prstGeom prst="rect">
            <a:avLst/>
          </a:prstGeom>
        </p:spPr>
      </p:pic>
      <p:sp>
        <p:nvSpPr>
          <p:cNvPr id="37" name="文本框 36"/>
          <p:cNvSpPr txBox="1"/>
          <p:nvPr/>
        </p:nvSpPr>
        <p:spPr>
          <a:xfrm>
            <a:off x="8240879" y="6252960"/>
            <a:ext cx="272669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植生袋绿化结构示意</a:t>
            </a:r>
          </a:p>
        </p:txBody>
      </p:sp>
      <p:pic>
        <p:nvPicPr>
          <p:cNvPr id="39" name="图片 38"/>
          <p:cNvPicPr>
            <a:picLocks noChangeAspect="1"/>
          </p:cNvPicPr>
          <p:nvPr/>
        </p:nvPicPr>
        <p:blipFill rotWithShape="1">
          <a:blip r:embed="rId8" cstate="print"/>
          <a:srcRect l="28211" t="2673" r="24995" b="1946"/>
          <a:stretch>
            <a:fillRect/>
          </a:stretch>
        </p:blipFill>
        <p:spPr>
          <a:xfrm>
            <a:off x="11610657" y="6784397"/>
            <a:ext cx="3169858" cy="3565408"/>
          </a:xfrm>
          <a:prstGeom prst="rect">
            <a:avLst/>
          </a:prstGeom>
        </p:spPr>
      </p:pic>
      <p:sp>
        <p:nvSpPr>
          <p:cNvPr id="46" name="文本框 45"/>
          <p:cNvSpPr txBox="1"/>
          <p:nvPr/>
        </p:nvSpPr>
        <p:spPr>
          <a:xfrm>
            <a:off x="10432474" y="6208047"/>
            <a:ext cx="4322530" cy="338554"/>
          </a:xfrm>
          <a:prstGeom prst="rect">
            <a:avLst/>
          </a:prstGeom>
          <a:solidFill>
            <a:srgbClr val="AC5454">
              <a:alpha val="81000"/>
            </a:srgbClr>
          </a:solidFill>
        </p:spPr>
        <p:txBody>
          <a:bodyPr wrap="square" rtlCol="0" anchor="t">
            <a:spAutoFit/>
          </a:bodyPr>
          <a:lstStyle/>
          <a:p>
            <a:r>
              <a:rPr sz="1600" b="1" dirty="0" err="1">
                <a:solidFill>
                  <a:schemeClr val="bg1"/>
                </a:solidFill>
                <a:latin typeface="微软雅黑" panose="020B0503020204020204" pitchFamily="34" charset="-122"/>
                <a:ea typeface="微软雅黑" panose="020B0503020204020204" pitchFamily="34" charset="-122"/>
              </a:rPr>
              <a:t>高度透水性,削减工程本钱</a:t>
            </a:r>
            <a:r>
              <a:rPr lang="zh-CN" sz="1600" b="1" dirty="0">
                <a:solidFill>
                  <a:schemeClr val="bg1"/>
                </a:solidFill>
                <a:latin typeface="微软雅黑" panose="020B0503020204020204" pitchFamily="34" charset="-122"/>
                <a:ea typeface="微软雅黑" panose="020B0503020204020204" pitchFamily="34" charset="-122"/>
              </a:rPr>
              <a:t>，天然生态边坡。</a:t>
            </a:r>
          </a:p>
        </p:txBody>
      </p:sp>
      <p:sp>
        <p:nvSpPr>
          <p:cNvPr id="47" name="文本框 46"/>
          <p:cNvSpPr txBox="1"/>
          <p:nvPr/>
        </p:nvSpPr>
        <p:spPr>
          <a:xfrm>
            <a:off x="11620009" y="6784397"/>
            <a:ext cx="3134995" cy="583565"/>
          </a:xfrm>
          <a:prstGeom prst="rect">
            <a:avLst/>
          </a:prstGeom>
          <a:solidFill>
            <a:srgbClr val="AC5454">
              <a:alpha val="62000"/>
            </a:srgbClr>
          </a:solidFill>
        </p:spPr>
        <p:txBody>
          <a:bodyPr wrap="square" rtlCol="0" anchor="t">
            <a:spAutoFit/>
          </a:bodyPr>
          <a:lstStyle/>
          <a:p>
            <a:r>
              <a:rPr sz="1600" b="1" dirty="0" err="1">
                <a:solidFill>
                  <a:schemeClr val="bg1"/>
                </a:solidFill>
                <a:latin typeface="微软雅黑" panose="020B0503020204020204" pitchFamily="34" charset="-122"/>
                <a:ea typeface="微软雅黑" panose="020B0503020204020204" pitchFamily="34" charset="-122"/>
              </a:rPr>
              <a:t>适应性强</a:t>
            </a:r>
            <a:r>
              <a:rPr lang="zh-CN" sz="1600" b="1" dirty="0">
                <a:solidFill>
                  <a:schemeClr val="bg1"/>
                </a:solidFill>
                <a:latin typeface="微软雅黑" panose="020B0503020204020204" pitchFamily="34" charset="-122"/>
                <a:ea typeface="微软雅黑" panose="020B0503020204020204" pitchFamily="34" charset="-122"/>
              </a:rPr>
              <a:t>、透水能力强、施工方便，耐久性好，生态。</a:t>
            </a:r>
          </a:p>
        </p:txBody>
      </p:sp>
      <p:sp>
        <p:nvSpPr>
          <p:cNvPr id="27" name="TextBox 26"/>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26" name="矩形 25"/>
          <p:cNvSpPr/>
          <p:nvPr/>
        </p:nvSpPr>
        <p:spPr>
          <a:xfrm>
            <a:off x="351310" y="1543327"/>
            <a:ext cx="14416733" cy="398779"/>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p:cNvSpPr txBox="1"/>
          <p:nvPr/>
        </p:nvSpPr>
        <p:spPr>
          <a:xfrm>
            <a:off x="287807" y="1990425"/>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1</a:t>
            </a:r>
            <a:r>
              <a:rPr lang="zh-CN" altLang="en-US" sz="2000" b="1" dirty="0">
                <a:solidFill>
                  <a:srgbClr val="6E3636"/>
                </a:solidFill>
                <a:latin typeface="微软雅黑" panose="020B0503020204020204" pitchFamily="34" charset="-122"/>
                <a:ea typeface="微软雅黑" panose="020B0503020204020204" pitchFamily="34" charset="-122"/>
              </a:rPr>
              <a:t>）边坡绿化美化处理技术</a:t>
            </a:r>
          </a:p>
        </p:txBody>
      </p:sp>
      <p:sp>
        <p:nvSpPr>
          <p:cNvPr id="4" name="矩形 3"/>
          <p:cNvSpPr/>
          <p:nvPr/>
        </p:nvSpPr>
        <p:spPr>
          <a:xfrm>
            <a:off x="351307" y="6779356"/>
            <a:ext cx="7603489" cy="3576261"/>
          </a:xfrm>
          <a:prstGeom prst="rect">
            <a:avLst/>
          </a:prstGeom>
          <a:noFill/>
          <a:ln w="28575">
            <a:solidFill>
              <a:srgbClr val="BC7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252714" y="6784397"/>
            <a:ext cx="6512942" cy="3576261"/>
          </a:xfrm>
          <a:prstGeom prst="rect">
            <a:avLst/>
          </a:prstGeom>
          <a:noFill/>
          <a:ln w="28575">
            <a:solidFill>
              <a:srgbClr val="BC7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51307" y="2984195"/>
            <a:ext cx="7603489" cy="3576261"/>
          </a:xfrm>
          <a:prstGeom prst="rect">
            <a:avLst/>
          </a:prstGeom>
          <a:noFill/>
          <a:ln w="28575">
            <a:solidFill>
              <a:srgbClr val="BC7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52714" y="2989236"/>
            <a:ext cx="6512942" cy="3576261"/>
          </a:xfrm>
          <a:prstGeom prst="rect">
            <a:avLst/>
          </a:prstGeom>
          <a:noFill/>
          <a:ln w="28575">
            <a:solidFill>
              <a:srgbClr val="BC7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51307" y="1510842"/>
            <a:ext cx="7613072" cy="460375"/>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mn-ea"/>
              </a:rPr>
              <a:t>坡坎崖立体绿化展示区</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城市提升成果展示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1356975" y="2259874"/>
            <a:ext cx="358965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）：《水利科学技术名词》第一版</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0" y="2837180"/>
            <a:ext cx="5317490" cy="4631055"/>
            <a:chOff x="0" y="4468"/>
            <a:chExt cx="12200" cy="10624"/>
          </a:xfrm>
        </p:grpSpPr>
        <p:pic>
          <p:nvPicPr>
            <p:cNvPr id="33" name="图片 32"/>
            <p:cNvPicPr>
              <a:picLocks noChangeAspect="1"/>
            </p:cNvPicPr>
            <p:nvPr/>
          </p:nvPicPr>
          <p:blipFill>
            <a:blip r:embed="rId2" cstate="print"/>
            <a:stretch>
              <a:fillRect/>
            </a:stretch>
          </p:blipFill>
          <p:spPr>
            <a:xfrm>
              <a:off x="758" y="4468"/>
              <a:ext cx="11442" cy="10624"/>
            </a:xfrm>
            <a:prstGeom prst="rect">
              <a:avLst/>
            </a:prstGeom>
          </p:spPr>
        </p:pic>
        <p:sp>
          <p:nvSpPr>
            <p:cNvPr id="34" name="矩形 33"/>
            <p:cNvSpPr/>
            <p:nvPr/>
          </p:nvSpPr>
          <p:spPr>
            <a:xfrm>
              <a:off x="0" y="4662"/>
              <a:ext cx="3065" cy="4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28930" y="1983237"/>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2</a:t>
            </a:r>
            <a:r>
              <a:rPr lang="zh-CN" altLang="en-US" sz="2000" b="1" dirty="0">
                <a:solidFill>
                  <a:srgbClr val="6E3636"/>
                </a:solidFill>
                <a:latin typeface="微软雅黑" panose="020B0503020204020204" pitchFamily="34" charset="-122"/>
                <a:ea typeface="微软雅黑" panose="020B0503020204020204" pitchFamily="34" charset="-122"/>
              </a:rPr>
              <a:t>）堡坎绿化美化处理技术</a:t>
            </a:r>
          </a:p>
        </p:txBody>
      </p:sp>
      <p:sp>
        <p:nvSpPr>
          <p:cNvPr id="14" name="文本框 13"/>
          <p:cNvSpPr txBox="1"/>
          <p:nvPr/>
        </p:nvSpPr>
        <p:spPr>
          <a:xfrm>
            <a:off x="3907505" y="2005281"/>
            <a:ext cx="8528685" cy="368300"/>
          </a:xfrm>
          <a:prstGeom prst="rect">
            <a:avLst/>
          </a:prstGeom>
          <a:noFill/>
        </p:spPr>
        <p:txBody>
          <a:bodyPr wrap="square" rtlCol="0" anchor="t">
            <a:spAutoFit/>
          </a:body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堡坎：即挡土墙，承受土体</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侧压力的墙式构筑物</a:t>
            </a:r>
            <a:r>
              <a:rPr lang="zh-CN" altLang="en-US" sz="1800" baseline="30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800" baseline="300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800" baseline="30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pic>
        <p:nvPicPr>
          <p:cNvPr id="19" name="图片 18"/>
          <p:cNvPicPr>
            <a:picLocks noChangeAspect="1"/>
          </p:cNvPicPr>
          <p:nvPr/>
        </p:nvPicPr>
        <p:blipFill>
          <a:blip r:embed="rId3" cstate="print"/>
          <a:stretch>
            <a:fillRect/>
          </a:stretch>
        </p:blipFill>
        <p:spPr>
          <a:xfrm>
            <a:off x="5359575" y="2851035"/>
            <a:ext cx="4417060" cy="4631055"/>
          </a:xfrm>
          <a:prstGeom prst="rect">
            <a:avLst/>
          </a:prstGeom>
        </p:spPr>
      </p:pic>
      <p:sp>
        <p:nvSpPr>
          <p:cNvPr id="24" name="文本框 23"/>
          <p:cNvSpPr txBox="1"/>
          <p:nvPr/>
        </p:nvSpPr>
        <p:spPr>
          <a:xfrm>
            <a:off x="346995" y="2542996"/>
            <a:ext cx="4385310" cy="337185"/>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长纤维混合加筋土一体化绿化法</a:t>
            </a:r>
          </a:p>
        </p:txBody>
      </p:sp>
      <p:sp>
        <p:nvSpPr>
          <p:cNvPr id="36" name="文本框 35"/>
          <p:cNvSpPr txBox="1"/>
          <p:nvPr/>
        </p:nvSpPr>
        <p:spPr>
          <a:xfrm>
            <a:off x="328930" y="7464540"/>
            <a:ext cx="4671060" cy="338554"/>
          </a:xfrm>
          <a:prstGeom prst="rect">
            <a:avLst/>
          </a:prstGeom>
          <a:solidFill>
            <a:srgbClr val="AC5454">
              <a:alpha val="75000"/>
            </a:srgbClr>
          </a:solidFill>
        </p:spPr>
        <p:txBody>
          <a:bodyPr wrap="square" rtlCol="0" anchor="t">
            <a:spAutoFit/>
          </a:bodyPr>
          <a:lstStyle/>
          <a:p>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坡度大于1：0.5的坡面采用坡面防护型</a:t>
            </a:r>
          </a:p>
        </p:txBody>
      </p:sp>
      <p:sp>
        <p:nvSpPr>
          <p:cNvPr id="37" name="文本框 36"/>
          <p:cNvSpPr txBox="1"/>
          <p:nvPr/>
        </p:nvSpPr>
        <p:spPr>
          <a:xfrm>
            <a:off x="5218430" y="7482205"/>
            <a:ext cx="4671695" cy="337185"/>
          </a:xfrm>
          <a:prstGeom prst="rect">
            <a:avLst/>
          </a:prstGeom>
          <a:solidFill>
            <a:srgbClr val="AC5454">
              <a:alpha val="75000"/>
            </a:srgbClr>
          </a:solidFill>
        </p:spPr>
        <p:txBody>
          <a:bodyPr wrap="square" rtlCol="0" anchor="t">
            <a:spAutoFit/>
          </a:bodyPr>
          <a:lstStyle/>
          <a:p>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挡土墙型适用于坡度为1：0.5或更小的陡坡</a:t>
            </a:r>
          </a:p>
        </p:txBody>
      </p:sp>
      <p:grpSp>
        <p:nvGrpSpPr>
          <p:cNvPr id="42" name="组合 41"/>
          <p:cNvGrpSpPr/>
          <p:nvPr/>
        </p:nvGrpSpPr>
        <p:grpSpPr>
          <a:xfrm>
            <a:off x="10207975" y="2674215"/>
            <a:ext cx="4582160" cy="4801235"/>
            <a:chOff x="15744" y="3943"/>
            <a:chExt cx="7647" cy="8012"/>
          </a:xfrm>
        </p:grpSpPr>
        <p:pic>
          <p:nvPicPr>
            <p:cNvPr id="38" name="图片 37"/>
            <p:cNvPicPr>
              <a:picLocks noChangeAspect="1"/>
            </p:cNvPicPr>
            <p:nvPr/>
          </p:nvPicPr>
          <p:blipFill>
            <a:blip r:embed="rId4" cstate="print"/>
            <a:stretch>
              <a:fillRect/>
            </a:stretch>
          </p:blipFill>
          <p:spPr>
            <a:xfrm>
              <a:off x="15744" y="3943"/>
              <a:ext cx="7476" cy="8012"/>
            </a:xfrm>
            <a:prstGeom prst="rect">
              <a:avLst/>
            </a:prstGeom>
          </p:spPr>
        </p:pic>
        <p:sp>
          <p:nvSpPr>
            <p:cNvPr id="39" name="矩形 38"/>
            <p:cNvSpPr/>
            <p:nvPr/>
          </p:nvSpPr>
          <p:spPr>
            <a:xfrm>
              <a:off x="15744" y="4274"/>
              <a:ext cx="2104" cy="3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1287" y="11424"/>
              <a:ext cx="2104" cy="5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329565" y="2879725"/>
            <a:ext cx="4671695" cy="458216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218605" y="2882150"/>
            <a:ext cx="4671695" cy="458216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100660" y="2868525"/>
            <a:ext cx="4671695" cy="458216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0100310" y="7461885"/>
            <a:ext cx="4690110" cy="337185"/>
          </a:xfrm>
          <a:prstGeom prst="rect">
            <a:avLst/>
          </a:prstGeom>
          <a:solidFill>
            <a:srgbClr val="AC5454">
              <a:alpha val="75000"/>
            </a:srgbClr>
          </a:solidFill>
        </p:spPr>
        <p:txBody>
          <a:bodyPr wrap="square" rtlCol="0" anchor="t">
            <a:spAutoFit/>
          </a:bodyPr>
          <a:lstStyle/>
          <a:p>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坡面稳定型是使用锚固时专用的锚固压板的类型</a:t>
            </a:r>
          </a:p>
        </p:txBody>
      </p:sp>
      <p:pic>
        <p:nvPicPr>
          <p:cNvPr id="48" name="图片 47"/>
          <p:cNvPicPr>
            <a:picLocks noChangeAspect="1"/>
          </p:cNvPicPr>
          <p:nvPr/>
        </p:nvPicPr>
        <p:blipFill>
          <a:blip r:embed="rId5" cstate="print"/>
          <a:srcRect t="16931" b="-9729"/>
          <a:stretch>
            <a:fillRect/>
          </a:stretch>
        </p:blipFill>
        <p:spPr>
          <a:xfrm>
            <a:off x="328930" y="7805420"/>
            <a:ext cx="4671695" cy="2937510"/>
          </a:xfrm>
          <a:prstGeom prst="rect">
            <a:avLst/>
          </a:prstGeom>
        </p:spPr>
      </p:pic>
      <p:pic>
        <p:nvPicPr>
          <p:cNvPr id="49" name="图片 48"/>
          <p:cNvPicPr>
            <a:picLocks noChangeAspect="1"/>
          </p:cNvPicPr>
          <p:nvPr/>
        </p:nvPicPr>
        <p:blipFill>
          <a:blip r:embed="rId6" cstate="print">
            <a:lum bright="12000"/>
          </a:blip>
          <a:srcRect t="23367"/>
          <a:stretch>
            <a:fillRect/>
          </a:stretch>
        </p:blipFill>
        <p:spPr>
          <a:xfrm>
            <a:off x="10100660" y="7771995"/>
            <a:ext cx="4683125" cy="2636520"/>
          </a:xfrm>
          <a:prstGeom prst="rect">
            <a:avLst/>
          </a:prstGeom>
        </p:spPr>
      </p:pic>
      <p:pic>
        <p:nvPicPr>
          <p:cNvPr id="52" name="图片 51"/>
          <p:cNvPicPr>
            <a:picLocks noChangeAspect="1"/>
          </p:cNvPicPr>
          <p:nvPr/>
        </p:nvPicPr>
        <p:blipFill>
          <a:blip r:embed="rId7" cstate="print"/>
          <a:srcRect l="844" t="25336"/>
          <a:stretch>
            <a:fillRect/>
          </a:stretch>
        </p:blipFill>
        <p:spPr>
          <a:xfrm>
            <a:off x="5217970" y="7819275"/>
            <a:ext cx="4665980" cy="2606675"/>
          </a:xfrm>
          <a:prstGeom prst="rect">
            <a:avLst/>
          </a:prstGeom>
        </p:spPr>
      </p:pic>
      <p:sp>
        <p:nvSpPr>
          <p:cNvPr id="26" name="TextBox 2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25" name="矩形 24"/>
          <p:cNvSpPr/>
          <p:nvPr/>
        </p:nvSpPr>
        <p:spPr>
          <a:xfrm>
            <a:off x="351310" y="1543327"/>
            <a:ext cx="14416733" cy="398779"/>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11965578" y="2259874"/>
            <a:ext cx="2978332"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）：《建筑学名词》第二版</a:t>
            </a:r>
          </a:p>
        </p:txBody>
      </p:sp>
      <p:sp>
        <p:nvSpPr>
          <p:cNvPr id="2" name="文本框 1"/>
          <p:cNvSpPr txBox="1"/>
          <p:nvPr/>
        </p:nvSpPr>
        <p:spPr>
          <a:xfrm>
            <a:off x="351307" y="1510842"/>
            <a:ext cx="7613072" cy="460375"/>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mn-ea"/>
              </a:rPr>
              <a:t>坡坎崖立体绿化展示区</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城市提升成果展示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print"/>
          <a:srcRect b="15602"/>
          <a:stretch>
            <a:fillRect/>
          </a:stretch>
        </p:blipFill>
        <p:spPr>
          <a:xfrm>
            <a:off x="5220970" y="7185660"/>
            <a:ext cx="5008880" cy="3170555"/>
          </a:xfrm>
          <a:prstGeom prst="rect">
            <a:avLst/>
          </a:prstGeom>
        </p:spPr>
      </p:pic>
      <p:pic>
        <p:nvPicPr>
          <p:cNvPr id="23" name="图片 22"/>
          <p:cNvPicPr>
            <a:picLocks noChangeAspect="1"/>
          </p:cNvPicPr>
          <p:nvPr/>
        </p:nvPicPr>
        <p:blipFill>
          <a:blip r:embed="rId3" cstate="print"/>
          <a:srcRect l="14916" r="2365"/>
          <a:stretch>
            <a:fillRect/>
          </a:stretch>
        </p:blipFill>
        <p:spPr>
          <a:xfrm>
            <a:off x="459740" y="2340610"/>
            <a:ext cx="4860290" cy="3643630"/>
          </a:xfrm>
          <a:prstGeom prst="rect">
            <a:avLst/>
          </a:prstGeom>
        </p:spPr>
      </p:pic>
      <p:pic>
        <p:nvPicPr>
          <p:cNvPr id="9" name="图片 8"/>
          <p:cNvPicPr>
            <a:picLocks noChangeAspect="1"/>
          </p:cNvPicPr>
          <p:nvPr/>
        </p:nvPicPr>
        <p:blipFill>
          <a:blip r:embed="rId4" cstate="print"/>
          <a:srcRect t="7869" b="1708"/>
          <a:stretch>
            <a:fillRect/>
          </a:stretch>
        </p:blipFill>
        <p:spPr>
          <a:xfrm>
            <a:off x="5260975" y="2438400"/>
            <a:ext cx="4751705" cy="4445635"/>
          </a:xfrm>
          <a:prstGeom prst="rect">
            <a:avLst/>
          </a:prstGeom>
        </p:spPr>
      </p:pic>
      <p:pic>
        <p:nvPicPr>
          <p:cNvPr id="10" name="图片 9"/>
          <p:cNvPicPr>
            <a:picLocks noChangeAspect="1"/>
          </p:cNvPicPr>
          <p:nvPr/>
        </p:nvPicPr>
        <p:blipFill>
          <a:blip r:embed="rId5" cstate="print"/>
          <a:stretch>
            <a:fillRect/>
          </a:stretch>
        </p:blipFill>
        <p:spPr>
          <a:xfrm>
            <a:off x="10012045" y="2484755"/>
            <a:ext cx="4888865" cy="4013835"/>
          </a:xfrm>
          <a:prstGeom prst="rect">
            <a:avLst/>
          </a:prstGeom>
        </p:spPr>
      </p:pic>
      <p:pic>
        <p:nvPicPr>
          <p:cNvPr id="51" name="图片 50"/>
          <p:cNvPicPr>
            <a:picLocks noChangeAspect="1"/>
          </p:cNvPicPr>
          <p:nvPr/>
        </p:nvPicPr>
        <p:blipFill>
          <a:blip r:embed="rId6" cstate="print"/>
          <a:srcRect b="15837"/>
          <a:stretch>
            <a:fillRect/>
          </a:stretch>
        </p:blipFill>
        <p:spPr>
          <a:xfrm>
            <a:off x="10361295" y="7185025"/>
            <a:ext cx="4409440" cy="3164205"/>
          </a:xfrm>
          <a:prstGeom prst="rect">
            <a:avLst/>
          </a:prstGeom>
        </p:spPr>
      </p:pic>
      <p:sp>
        <p:nvSpPr>
          <p:cNvPr id="24" name="文本框 23"/>
          <p:cNvSpPr txBox="1"/>
          <p:nvPr/>
        </p:nvSpPr>
        <p:spPr>
          <a:xfrm>
            <a:off x="8641080" y="6731000"/>
            <a:ext cx="2273935" cy="337185"/>
          </a:xfrm>
          <a:prstGeom prst="rect">
            <a:avLst/>
          </a:prstGeom>
          <a:noFill/>
        </p:spPr>
        <p:txBody>
          <a:bodyPr wrap="square" rtlCol="0" anchor="t">
            <a:spAutoFit/>
          </a:bodyPr>
          <a:lstStyle/>
          <a:p>
            <a:r>
              <a:rPr lang="zh-CN" altLang="en-US" sz="1600" b="1">
                <a:latin typeface="微软雅黑" panose="020B0503020204020204" pitchFamily="34" charset="-122"/>
                <a:ea typeface="微软雅黑" panose="020B0503020204020204" pitchFamily="34" charset="-122"/>
              </a:rPr>
              <a:t>攀岩植物一体化绿化法</a:t>
            </a:r>
          </a:p>
        </p:txBody>
      </p:sp>
      <p:sp>
        <p:nvSpPr>
          <p:cNvPr id="37" name="文本框 36"/>
          <p:cNvSpPr txBox="1"/>
          <p:nvPr/>
        </p:nvSpPr>
        <p:spPr>
          <a:xfrm>
            <a:off x="5220335" y="7194550"/>
            <a:ext cx="5009515" cy="337185"/>
          </a:xfrm>
          <a:prstGeom prst="rect">
            <a:avLst/>
          </a:prstGeom>
          <a:solidFill>
            <a:srgbClr val="AC5454">
              <a:alpha val="75000"/>
            </a:srgbClr>
          </a:solidFill>
        </p:spPr>
        <p:txBody>
          <a:bodyPr wrap="square" rtlCol="0" anchor="t">
            <a:spAutoFit/>
          </a:bodyPr>
          <a:lstStyle/>
          <a:p>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垂直金属框架（底部向上</a:t>
            </a:r>
            <a:r>
              <a:rPr lang="en-US" alt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7" name="文本框 16"/>
          <p:cNvSpPr txBox="1"/>
          <p:nvPr/>
        </p:nvSpPr>
        <p:spPr>
          <a:xfrm>
            <a:off x="10361930" y="7207885"/>
            <a:ext cx="4408805" cy="337185"/>
          </a:xfrm>
          <a:prstGeom prst="rect">
            <a:avLst/>
          </a:prstGeom>
          <a:solidFill>
            <a:srgbClr val="AC5454">
              <a:alpha val="75000"/>
            </a:srgbClr>
          </a:solidFill>
        </p:spPr>
        <p:txBody>
          <a:bodyPr wrap="square" rtlCol="0" anchor="t">
            <a:spAutoFit/>
          </a:bodyPr>
          <a:lstStyle/>
          <a:p>
            <a:r>
              <a:rPr lang="zh-CN" altLang="en-US"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带植物的花盆箱（自上而下）</a:t>
            </a:r>
          </a:p>
        </p:txBody>
      </p:sp>
      <p:sp>
        <p:nvSpPr>
          <p:cNvPr id="18" name="文本框 17"/>
          <p:cNvSpPr txBox="1"/>
          <p:nvPr/>
        </p:nvSpPr>
        <p:spPr>
          <a:xfrm>
            <a:off x="438150" y="6731000"/>
            <a:ext cx="4385310" cy="337185"/>
          </a:xfrm>
          <a:prstGeom prst="rect">
            <a:avLst/>
          </a:prstGeom>
          <a:noFill/>
        </p:spPr>
        <p:txBody>
          <a:bodyPr wrap="square" rtlCol="0" anchor="t">
            <a:spAutoFit/>
          </a:bodyPr>
          <a:lstStyle/>
          <a:p>
            <a:r>
              <a:rPr lang="zh-CN" altLang="en-US" sz="1600" b="1">
                <a:latin typeface="微软雅黑" panose="020B0503020204020204" pitchFamily="34" charset="-122"/>
                <a:ea typeface="微软雅黑" panose="020B0503020204020204" pitchFamily="34" charset="-122"/>
              </a:rPr>
              <a:t>绿化型重力式挡土墙结构示意</a:t>
            </a:r>
          </a:p>
        </p:txBody>
      </p:sp>
      <p:pic>
        <p:nvPicPr>
          <p:cNvPr id="20" name="图片 19"/>
          <p:cNvPicPr>
            <a:picLocks noChangeAspect="1"/>
          </p:cNvPicPr>
          <p:nvPr/>
        </p:nvPicPr>
        <p:blipFill>
          <a:blip r:embed="rId7" cstate="print"/>
          <a:stretch>
            <a:fillRect/>
          </a:stretch>
        </p:blipFill>
        <p:spPr>
          <a:xfrm>
            <a:off x="346075" y="7185660"/>
            <a:ext cx="4754880" cy="3163570"/>
          </a:xfrm>
          <a:prstGeom prst="rect">
            <a:avLst/>
          </a:prstGeom>
        </p:spPr>
      </p:pic>
      <p:sp>
        <p:nvSpPr>
          <p:cNvPr id="25" name="文本框 24"/>
          <p:cNvSpPr txBox="1"/>
          <p:nvPr/>
        </p:nvSpPr>
        <p:spPr>
          <a:xfrm>
            <a:off x="382270" y="5981065"/>
            <a:ext cx="4878705" cy="737235"/>
          </a:xfrm>
          <a:prstGeom prst="rect">
            <a:avLst/>
          </a:prstGeom>
          <a:noFill/>
        </p:spPr>
        <p:txBody>
          <a:bodyPr wrap="square" rtlCol="0" anchor="t">
            <a:spAutoFit/>
          </a:bodyPr>
          <a:lstStyle/>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1、墙体；2、绿化池；3、人行道；4、车行道；5、排水管；6、泄水孔；7、黏土上封层；8、回填透水性土；9、反滤层；10、反滤布；11、黏土下封层；12、攀爬类植物</a:t>
            </a:r>
          </a:p>
        </p:txBody>
      </p:sp>
      <p:sp>
        <p:nvSpPr>
          <p:cNvPr id="26" name="文本框 25"/>
          <p:cNvSpPr txBox="1"/>
          <p:nvPr/>
        </p:nvSpPr>
        <p:spPr>
          <a:xfrm>
            <a:off x="346075" y="7185660"/>
            <a:ext cx="4755515" cy="583565"/>
          </a:xfrm>
          <a:prstGeom prst="rect">
            <a:avLst/>
          </a:prstGeom>
          <a:solidFill>
            <a:srgbClr val="AC5454">
              <a:alpha val="75000"/>
            </a:srgbClr>
          </a:solidFill>
        </p:spPr>
        <p:txBody>
          <a:bodyPr wrap="square" rtlCol="0" anchor="t">
            <a:spAutoFit/>
          </a:bodyPr>
          <a:lstStyle/>
          <a:p>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解决路侧挡土墙泄水孔对路面的污染问题，</a:t>
            </a:r>
            <a:r>
              <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同时促进</a:t>
            </a:r>
            <a:r>
              <a:rPr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植物生长</a:t>
            </a:r>
            <a:r>
              <a:rPr lang="zh-CN" sz="16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1" name="TextBox 20"/>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19" name="矩形 18"/>
          <p:cNvSpPr/>
          <p:nvPr/>
        </p:nvSpPr>
        <p:spPr>
          <a:xfrm>
            <a:off x="351310" y="1543327"/>
            <a:ext cx="14416733" cy="398779"/>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328930" y="1983237"/>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2</a:t>
            </a:r>
            <a:r>
              <a:rPr lang="zh-CN" altLang="en-US" sz="2000" b="1" dirty="0">
                <a:solidFill>
                  <a:srgbClr val="6E3636"/>
                </a:solidFill>
                <a:latin typeface="微软雅黑" panose="020B0503020204020204" pitchFamily="34" charset="-122"/>
                <a:ea typeface="微软雅黑" panose="020B0503020204020204" pitchFamily="34" charset="-122"/>
              </a:rPr>
              <a:t>）堡坎绿化美化处理技术</a:t>
            </a:r>
          </a:p>
        </p:txBody>
      </p:sp>
      <p:sp>
        <p:nvSpPr>
          <p:cNvPr id="29" name="文本框 28"/>
          <p:cNvSpPr txBox="1"/>
          <p:nvPr/>
        </p:nvSpPr>
        <p:spPr>
          <a:xfrm>
            <a:off x="3907505" y="2005281"/>
            <a:ext cx="8528685" cy="368300"/>
          </a:xfrm>
          <a:prstGeom prst="rect">
            <a:avLst/>
          </a:prstGeom>
          <a:noFill/>
        </p:spPr>
        <p:txBody>
          <a:bodyPr wrap="square" rtlCol="0" anchor="t">
            <a:spAutoFit/>
          </a:bodyPr>
          <a:lstStyle/>
          <a:p>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堡坎：即挡土墙，承受土体</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侧压力的墙式构筑物</a:t>
            </a:r>
            <a:r>
              <a:rPr lang="zh-CN" altLang="en-US" sz="1800" baseline="30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800" baseline="300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800" baseline="30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30" name="文本框 29"/>
          <p:cNvSpPr txBox="1"/>
          <p:nvPr/>
        </p:nvSpPr>
        <p:spPr>
          <a:xfrm>
            <a:off x="11680812" y="2050869"/>
            <a:ext cx="287683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）：《建筑学名词》第二版</a:t>
            </a:r>
          </a:p>
        </p:txBody>
      </p:sp>
      <p:sp>
        <p:nvSpPr>
          <p:cNvPr id="2" name="文本框 1"/>
          <p:cNvSpPr txBox="1"/>
          <p:nvPr/>
        </p:nvSpPr>
        <p:spPr>
          <a:xfrm>
            <a:off x="351307" y="1510842"/>
            <a:ext cx="7613072" cy="460375"/>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mn-ea"/>
              </a:rPr>
              <a:t>坡坎崖立体绿化展示区</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城市提升成果展示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176212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往届回顾</a:t>
            </a:r>
          </a:p>
        </p:txBody>
      </p:sp>
      <p:sp>
        <p:nvSpPr>
          <p:cNvPr id="25" name="矩形 24"/>
          <p:cNvSpPr/>
          <p:nvPr/>
        </p:nvSpPr>
        <p:spPr>
          <a:xfrm>
            <a:off x="526415" y="3079115"/>
            <a:ext cx="6817360" cy="2168525"/>
          </a:xfrm>
          <a:prstGeom prst="rect">
            <a:avLst/>
          </a:prstGeom>
        </p:spPr>
        <p:txBody>
          <a:bodyPr wrap="square">
            <a:spAutoFit/>
          </a:bodyPr>
          <a:lstStyle/>
          <a:p>
            <a:pPr marL="285750" indent="-285750" fontAlgn="auto">
              <a:lnSpc>
                <a:spcPct val="150000"/>
              </a:lnSpc>
              <a:buFont typeface="Wingdings" panose="05000000000000000000" charset="0"/>
              <a:buChar char="l"/>
            </a:pPr>
            <a:r>
              <a:rPr lang="zh-CN" altLang="en-US" sz="1800" b="1" dirty="0">
                <a:solidFill>
                  <a:schemeClr val="tx1"/>
                </a:solidFill>
                <a:latin typeface="微软雅黑" panose="020B0503020204020204" pitchFamily="34" charset="-122"/>
                <a:ea typeface="微软雅黑" panose="020B0503020204020204" pitchFamily="34" charset="-122"/>
              </a:rPr>
              <a:t>“概念展园”</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未来花园展园、城市客厅展园、诗意家苑展园</a:t>
            </a:r>
          </a:p>
          <a:p>
            <a:pPr marL="285750" indent="-285750" fontAlgn="auto">
              <a:lnSpc>
                <a:spcPct val="150000"/>
              </a:lnSpc>
              <a:buFont typeface="Wingdings" panose="05000000000000000000" charset="0"/>
              <a:buChar char="l"/>
            </a:pPr>
            <a:r>
              <a:rPr lang="zh-CN" altLang="en-US" sz="1800" b="1" dirty="0">
                <a:solidFill>
                  <a:schemeClr val="tx1"/>
                </a:solidFill>
                <a:latin typeface="微软雅黑" panose="020B0503020204020204" pitchFamily="34" charset="-122"/>
                <a:ea typeface="微软雅黑" panose="020B0503020204020204" pitchFamily="34" charset="-122"/>
              </a:rPr>
              <a:t>“生态城市”</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兄弟省市展区、山水重庆展区、花漾江北展区</a:t>
            </a:r>
          </a:p>
          <a:p>
            <a:pPr marL="285750" indent="-285750" fontAlgn="auto">
              <a:lnSpc>
                <a:spcPct val="150000"/>
              </a:lnSpc>
              <a:buFont typeface="Wingdings" panose="05000000000000000000" charset="0"/>
              <a:buChar char="l"/>
            </a:pPr>
            <a:r>
              <a:rPr lang="zh-CN" altLang="en-US" sz="1800" b="1" dirty="0">
                <a:solidFill>
                  <a:schemeClr val="tx1"/>
                </a:solidFill>
                <a:latin typeface="微软雅黑" panose="020B0503020204020204" pitchFamily="34" charset="-122"/>
                <a:ea typeface="微软雅黑" panose="020B0503020204020204" pitchFamily="34" charset="-122"/>
              </a:rPr>
              <a:t>“最美阳台、最美庭院”</a:t>
            </a:r>
            <a:r>
              <a:rPr lang="zh-CN" altLang="en-US" sz="1800" dirty="0">
                <a:solidFill>
                  <a:schemeClr val="tx1"/>
                </a:solidFill>
                <a:latin typeface="微软雅黑" panose="020B0503020204020204" pitchFamily="34" charset="-122"/>
                <a:ea typeface="微软雅黑" panose="020B0503020204020204" pitchFamily="34" charset="-122"/>
              </a:rPr>
              <a:t>设计体验区</a:t>
            </a:r>
          </a:p>
          <a:p>
            <a:pPr marL="285750" indent="-285750" fontAlgn="auto">
              <a:lnSpc>
                <a:spcPct val="150000"/>
              </a:lnSpc>
              <a:buFont typeface="Wingdings" panose="05000000000000000000" charset="0"/>
              <a:buChar char="l"/>
            </a:pPr>
            <a:r>
              <a:rPr lang="en-US" altLang="zh-CN" sz="1800" b="1" dirty="0">
                <a:solidFill>
                  <a:schemeClr val="tx1"/>
                </a:solidFill>
                <a:latin typeface="微软雅黑" panose="020B0503020204020204" pitchFamily="34" charset="-122"/>
                <a:ea typeface="微软雅黑" panose="020B0503020204020204" pitchFamily="34" charset="-122"/>
              </a:rPr>
              <a:t>“</a:t>
            </a:r>
            <a:r>
              <a:rPr lang="zh-CN" altLang="en-US" sz="1800" b="1" dirty="0">
                <a:solidFill>
                  <a:schemeClr val="tx1"/>
                </a:solidFill>
                <a:latin typeface="微软雅黑" panose="020B0503020204020204" pitchFamily="34" charset="-122"/>
                <a:ea typeface="微软雅黑" panose="020B0503020204020204" pitchFamily="34" charset="-122"/>
              </a:rPr>
              <a:t>盆景花艺</a:t>
            </a:r>
            <a:r>
              <a:rPr lang="en-US" altLang="zh-CN" sz="1800" b="1"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作品展区</a:t>
            </a:r>
          </a:p>
          <a:p>
            <a:pPr marL="285750" indent="-285750" fontAlgn="auto">
              <a:lnSpc>
                <a:spcPct val="150000"/>
              </a:lnSpc>
              <a:buFont typeface="Wingdings" panose="05000000000000000000" charset="0"/>
              <a:buChar char="l"/>
            </a:pPr>
            <a:r>
              <a:rPr lang="en-US" altLang="zh-CN" sz="1800" b="1" dirty="0">
                <a:solidFill>
                  <a:schemeClr val="tx1"/>
                </a:solidFill>
                <a:latin typeface="微软雅黑" panose="020B0503020204020204" pitchFamily="34" charset="-122"/>
                <a:ea typeface="微软雅黑" panose="020B0503020204020204" pitchFamily="34" charset="-122"/>
              </a:rPr>
              <a:t>“</a:t>
            </a:r>
            <a:r>
              <a:rPr lang="zh-CN" altLang="en-US" sz="1800" b="1" dirty="0">
                <a:solidFill>
                  <a:schemeClr val="tx1"/>
                </a:solidFill>
                <a:latin typeface="微软雅黑" panose="020B0503020204020204" pitchFamily="34" charset="-122"/>
                <a:ea typeface="微软雅黑" panose="020B0503020204020204" pitchFamily="34" charset="-122"/>
              </a:rPr>
              <a:t>花漾世界</a:t>
            </a:r>
            <a:r>
              <a:rPr lang="en-US" altLang="zh-CN" sz="1800" b="1"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展区</a:t>
            </a:r>
          </a:p>
        </p:txBody>
      </p:sp>
      <p:sp>
        <p:nvSpPr>
          <p:cNvPr id="30" name="矩形 29"/>
          <p:cNvSpPr/>
          <p:nvPr/>
        </p:nvSpPr>
        <p:spPr>
          <a:xfrm>
            <a:off x="393065" y="5492750"/>
            <a:ext cx="4857115" cy="460375"/>
          </a:xfrm>
          <a:prstGeom prst="rect">
            <a:avLst/>
          </a:prstGeom>
          <a:solidFill>
            <a:schemeClr val="bg1">
              <a:lumMod val="85000"/>
            </a:schemeClr>
          </a:solidFill>
          <a:ln>
            <a:noFill/>
          </a:ln>
        </p:spPr>
        <p:txBody>
          <a:bodyPr wrap="square">
            <a:spAutoFit/>
          </a:bodyPr>
          <a:lstStyle/>
          <a:p>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赏、游、学、购</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四位一体的活动组织</a:t>
            </a:r>
          </a:p>
        </p:txBody>
      </p:sp>
      <p:grpSp>
        <p:nvGrpSpPr>
          <p:cNvPr id="4" name="组合 3"/>
          <p:cNvGrpSpPr/>
          <p:nvPr/>
        </p:nvGrpSpPr>
        <p:grpSpPr>
          <a:xfrm>
            <a:off x="526415" y="6245218"/>
            <a:ext cx="5701030" cy="2984040"/>
            <a:chOff x="1389548" y="13696595"/>
            <a:chExt cx="8351573" cy="2984173"/>
          </a:xfrm>
        </p:grpSpPr>
        <p:sp>
          <p:nvSpPr>
            <p:cNvPr id="13" name="文本框 12"/>
            <p:cNvSpPr txBox="1"/>
            <p:nvPr/>
          </p:nvSpPr>
          <p:spPr>
            <a:xfrm>
              <a:off x="1389548" y="13696595"/>
              <a:ext cx="589280" cy="583591"/>
            </a:xfrm>
            <a:prstGeom prst="rect">
              <a:avLst/>
            </a:prstGeom>
            <a:noFill/>
          </p:spPr>
          <p:txBody>
            <a:bodyPr wrap="square" rtlCol="0">
              <a:spAutoFit/>
            </a:bodyPr>
            <a:lstStyle/>
            <a:p>
              <a:r>
                <a:rPr lang="zh-CN" altLang="en-US" sz="3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赏</a:t>
              </a:r>
            </a:p>
          </p:txBody>
        </p:sp>
        <p:sp>
          <p:nvSpPr>
            <p:cNvPr id="15" name="文本框 14"/>
            <p:cNvSpPr txBox="1"/>
            <p:nvPr/>
          </p:nvSpPr>
          <p:spPr>
            <a:xfrm>
              <a:off x="2273263" y="13819789"/>
              <a:ext cx="7466928"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以各类形式展区为主体的展园观赏活动</a:t>
              </a:r>
            </a:p>
          </p:txBody>
        </p:sp>
        <p:sp>
          <p:nvSpPr>
            <p:cNvPr id="16" name="文本框 15"/>
            <p:cNvSpPr txBox="1"/>
            <p:nvPr/>
          </p:nvSpPr>
          <p:spPr>
            <a:xfrm>
              <a:off x="1389548" y="14521071"/>
              <a:ext cx="589280" cy="583591"/>
            </a:xfrm>
            <a:prstGeom prst="rect">
              <a:avLst/>
            </a:prstGeom>
            <a:noFill/>
          </p:spPr>
          <p:txBody>
            <a:bodyPr wrap="square" rtlCol="0">
              <a:spAutoFit/>
            </a:bodyPr>
            <a:lstStyle/>
            <a:p>
              <a:r>
                <a:rPr lang="zh-CN" altLang="en-US" sz="3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游</a:t>
              </a:r>
            </a:p>
          </p:txBody>
        </p:sp>
        <p:sp>
          <p:nvSpPr>
            <p:cNvPr id="17" name="文本框 16"/>
            <p:cNvSpPr txBox="1"/>
            <p:nvPr/>
          </p:nvSpPr>
          <p:spPr>
            <a:xfrm>
              <a:off x="2273263" y="14640880"/>
              <a:ext cx="7467858"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依托中央公园和大剧院展开的游园项目</a:t>
              </a:r>
            </a:p>
          </p:txBody>
        </p:sp>
        <p:sp>
          <p:nvSpPr>
            <p:cNvPr id="18" name="文本框 17"/>
            <p:cNvSpPr txBox="1"/>
            <p:nvPr/>
          </p:nvSpPr>
          <p:spPr>
            <a:xfrm>
              <a:off x="1389548" y="15336025"/>
              <a:ext cx="589280" cy="583591"/>
            </a:xfrm>
            <a:prstGeom prst="rect">
              <a:avLst/>
            </a:prstGeom>
            <a:noFill/>
          </p:spPr>
          <p:txBody>
            <a:bodyPr wrap="square" rtlCol="0">
              <a:spAutoFit/>
            </a:bodyPr>
            <a:lstStyle/>
            <a:p>
              <a:r>
                <a:rPr lang="zh-CN" altLang="en-US" sz="3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a:t>
              </a:r>
            </a:p>
          </p:txBody>
        </p:sp>
        <p:sp>
          <p:nvSpPr>
            <p:cNvPr id="19" name="文本框 18"/>
            <p:cNvSpPr txBox="1"/>
            <p:nvPr/>
          </p:nvSpPr>
          <p:spPr>
            <a:xfrm>
              <a:off x="2273263" y="15437206"/>
              <a:ext cx="7466928"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结合展园与公共景观区的植物科普知识推广活动</a:t>
              </a:r>
            </a:p>
          </p:txBody>
        </p:sp>
        <p:sp>
          <p:nvSpPr>
            <p:cNvPr id="20" name="文本框 19"/>
            <p:cNvSpPr txBox="1"/>
            <p:nvPr/>
          </p:nvSpPr>
          <p:spPr>
            <a:xfrm>
              <a:off x="1389548" y="16097177"/>
              <a:ext cx="589280" cy="583591"/>
            </a:xfrm>
            <a:prstGeom prst="rect">
              <a:avLst/>
            </a:prstGeom>
            <a:noFill/>
          </p:spPr>
          <p:txBody>
            <a:bodyPr wrap="square" rtlCol="0">
              <a:spAutoFit/>
            </a:bodyPr>
            <a:lstStyle/>
            <a:p>
              <a:r>
                <a:rPr lang="zh-CN" altLang="en-US" sz="3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购</a:t>
              </a:r>
            </a:p>
          </p:txBody>
        </p:sp>
        <p:sp>
          <p:nvSpPr>
            <p:cNvPr id="21" name="文本框 20"/>
            <p:cNvSpPr txBox="1"/>
            <p:nvPr/>
          </p:nvSpPr>
          <p:spPr>
            <a:xfrm>
              <a:off x="2274193" y="16236705"/>
              <a:ext cx="7466928"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以“花博会”为主题的周边产品推广售卖</a:t>
              </a:r>
            </a:p>
          </p:txBody>
        </p:sp>
      </p:grpSp>
      <p:grpSp>
        <p:nvGrpSpPr>
          <p:cNvPr id="24" name="组合 23"/>
          <p:cNvGrpSpPr/>
          <p:nvPr/>
        </p:nvGrpSpPr>
        <p:grpSpPr>
          <a:xfrm>
            <a:off x="6838315" y="2437130"/>
            <a:ext cx="7990205" cy="6728460"/>
            <a:chOff x="14048508" y="7151544"/>
            <a:chExt cx="15576068" cy="13114878"/>
          </a:xfrm>
        </p:grpSpPr>
        <p:pic>
          <p:nvPicPr>
            <p:cNvPr id="1026" name="Picture 2" descr="https://timgsa.baidu.com/timg?image&amp;quality=80&amp;size=b9999_10000&amp;sec=1564576410767&amp;di=50cc518c1dea0f1b5c3d0928b71881ab&amp;imgtype=0&amp;src=http%3A%2F%2Fwww.cq.chinanews.com%2Fcr%2F2018%2F1107%2F248963349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786762" y="7258297"/>
              <a:ext cx="10837813" cy="5994541"/>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048508" y="13460276"/>
              <a:ext cx="10837813" cy="6806146"/>
            </a:xfrm>
            <a:prstGeom prst="rect">
              <a:avLst/>
            </a:prstGeom>
          </p:spPr>
        </p:pic>
        <p:pic>
          <p:nvPicPr>
            <p:cNvPr id="26" name="图片 25"/>
            <p:cNvPicPr>
              <a:picLocks noChangeAspect="1"/>
            </p:cNvPicPr>
            <p:nvPr/>
          </p:nvPicPr>
          <p:blipFill>
            <a:blip r:embed="rId4" cstate="print"/>
            <a:stretch>
              <a:fillRect/>
            </a:stretch>
          </p:blipFill>
          <p:spPr>
            <a:xfrm>
              <a:off x="14561651" y="7151544"/>
              <a:ext cx="3971962" cy="6037555"/>
            </a:xfrm>
            <a:prstGeom prst="rect">
              <a:avLst/>
            </a:prstGeom>
          </p:spPr>
        </p:pic>
        <p:pic>
          <p:nvPicPr>
            <p:cNvPr id="27" name="图片 26"/>
            <p:cNvPicPr>
              <a:picLocks noChangeAspect="1"/>
            </p:cNvPicPr>
            <p:nvPr/>
          </p:nvPicPr>
          <p:blipFill>
            <a:blip r:embed="rId5" cstate="print"/>
            <a:stretch>
              <a:fillRect/>
            </a:stretch>
          </p:blipFill>
          <p:spPr>
            <a:xfrm>
              <a:off x="25108712" y="13389861"/>
              <a:ext cx="4515864" cy="6806146"/>
            </a:xfrm>
            <a:prstGeom prst="rect">
              <a:avLst/>
            </a:prstGeom>
          </p:spPr>
        </p:pic>
      </p:grpSp>
      <p:sp>
        <p:nvSpPr>
          <p:cNvPr id="29" name="TextBox 28"/>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01 </a:t>
            </a:r>
            <a:r>
              <a:rPr lang="zh-CN" altLang="en-US" sz="2000" b="1" dirty="0">
                <a:latin typeface="微软雅黑" panose="020B0503020204020204" pitchFamily="34" charset="-122"/>
                <a:ea typeface="微软雅黑" panose="020B0503020204020204" pitchFamily="34" charset="-122"/>
              </a:rPr>
              <a:t>规划背景</a:t>
            </a:r>
          </a:p>
        </p:txBody>
      </p:sp>
      <p:sp>
        <p:nvSpPr>
          <p:cNvPr id="2" name="文本框 1"/>
          <p:cNvSpPr txBox="1"/>
          <p:nvPr/>
        </p:nvSpPr>
        <p:spPr>
          <a:xfrm>
            <a:off x="393065" y="2472055"/>
            <a:ext cx="4763770" cy="460375"/>
          </a:xfrm>
          <a:prstGeom prst="rect">
            <a:avLst/>
          </a:prstGeom>
          <a:solidFill>
            <a:schemeClr val="bg1">
              <a:lumMod val="85000"/>
            </a:schemeClr>
          </a:solidFill>
          <a:ln>
            <a:noFill/>
          </a:ln>
        </p:spPr>
        <p:txBody>
          <a:bodyPr wrap="square" rtlCol="0" anchor="t">
            <a:spAutoFit/>
          </a:bodyPr>
          <a:lstStyle/>
          <a:p>
            <a:r>
              <a:rPr lang="zh-CN" altLang="en-US" sz="2400" b="1" dirty="0">
                <a:latin typeface="微软雅黑" panose="020B0503020204020204" pitchFamily="34" charset="-122"/>
                <a:ea typeface="微软雅黑" panose="020B0503020204020204" pitchFamily="34" charset="-122"/>
                <a:sym typeface="+mn-ea"/>
              </a:rPr>
              <a:t>五大主题、九大展区</a:t>
            </a:r>
            <a:endParaRPr lang="zh-CN" altLang="en-US" sz="2400"/>
          </a:p>
        </p:txBody>
      </p:sp>
      <p:sp>
        <p:nvSpPr>
          <p:cNvPr id="5" name="矩形 4"/>
          <p:cNvSpPr/>
          <p:nvPr/>
        </p:nvSpPr>
        <p:spPr>
          <a:xfrm>
            <a:off x="5157470" y="1672590"/>
            <a:ext cx="4295775" cy="460375"/>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chemeClr val="tx1"/>
                </a:solidFill>
                <a:latin typeface="微软雅黑" panose="020B0503020204020204" pitchFamily="34" charset="-122"/>
                <a:ea typeface="微软雅黑" panose="020B0503020204020204" pitchFamily="34" charset="-122"/>
                <a:sym typeface="方正兰亭黑_GBK" pitchFamily="2" charset="-122"/>
              </a:rPr>
              <a:t>首届长江城市花卉艺术博览会</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51307" y="1942600"/>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3</a:t>
            </a:r>
            <a:r>
              <a:rPr lang="zh-CN" altLang="en-US" sz="2000" b="1" dirty="0">
                <a:solidFill>
                  <a:srgbClr val="6E3636"/>
                </a:solidFill>
                <a:latin typeface="微软雅黑" panose="020B0503020204020204" pitchFamily="34" charset="-122"/>
                <a:ea typeface="微软雅黑" panose="020B0503020204020204" pitchFamily="34" charset="-122"/>
              </a:rPr>
              <a:t>）崖绿化美化处理技术</a:t>
            </a:r>
          </a:p>
        </p:txBody>
      </p:sp>
      <p:sp>
        <p:nvSpPr>
          <p:cNvPr id="14" name="文本框 13"/>
          <p:cNvSpPr txBox="1"/>
          <p:nvPr/>
        </p:nvSpPr>
        <p:spPr>
          <a:xfrm>
            <a:off x="727422" y="2330722"/>
            <a:ext cx="8528685" cy="368300"/>
          </a:xfrm>
          <a:prstGeom prst="rect">
            <a:avLst/>
          </a:prstGeom>
          <a:noFill/>
        </p:spPr>
        <p:txBody>
          <a:bodyPr wrap="square" rtlCol="0" anchor="t">
            <a:spAutoFit/>
          </a:bodyPr>
          <a:lstStyle/>
          <a:p>
            <a:r>
              <a:rPr lang="zh-CN" altLang="en-US" sz="1800" b="1" dirty="0">
                <a:latin typeface="微软雅黑" panose="020B0503020204020204" pitchFamily="34" charset="-122"/>
                <a:ea typeface="微软雅黑" panose="020B0503020204020204" pitchFamily="34" charset="-122"/>
                <a:sym typeface="+mn-ea"/>
              </a:rPr>
              <a:t>崖</a:t>
            </a:r>
            <a:r>
              <a:rPr lang="zh-CN" altLang="en-US" sz="1800" dirty="0">
                <a:latin typeface="微软雅黑" panose="020B0503020204020204" pitchFamily="34" charset="-122"/>
                <a:ea typeface="微软雅黑" panose="020B0503020204020204" pitchFamily="34" charset="-122"/>
              </a:rPr>
              <a:t>：高而陡(几乎垂直)的岩壁，内陆和海边均常见</a:t>
            </a:r>
            <a:r>
              <a:rPr lang="zh-CN" altLang="en-US" sz="1800" baseline="30000" dirty="0">
                <a:latin typeface="微软雅黑" panose="020B0503020204020204" pitchFamily="34" charset="-122"/>
                <a:ea typeface="微软雅黑" panose="020B0503020204020204" pitchFamily="34" charset="-122"/>
              </a:rPr>
              <a:t>（</a:t>
            </a:r>
            <a:r>
              <a:rPr lang="en-US" altLang="zh-CN" sz="1800" baseline="30000" dirty="0">
                <a:latin typeface="微软雅黑" panose="020B0503020204020204" pitchFamily="34" charset="-122"/>
                <a:ea typeface="微软雅黑" panose="020B0503020204020204" pitchFamily="34" charset="-122"/>
              </a:rPr>
              <a:t>1</a:t>
            </a:r>
            <a:r>
              <a:rPr lang="zh-CN" altLang="en-US" sz="1800" baseline="300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rotWithShape="1">
          <a:blip r:embed="rId2" cstate="print"/>
          <a:srcRect l="27902" t="979" b="1305"/>
          <a:stretch>
            <a:fillRect/>
          </a:stretch>
        </p:blipFill>
        <p:spPr>
          <a:xfrm>
            <a:off x="4364541" y="2988774"/>
            <a:ext cx="3854188" cy="4231006"/>
          </a:xfrm>
          <a:prstGeom prst="rect">
            <a:avLst/>
          </a:prstGeom>
        </p:spPr>
      </p:pic>
      <p:pic>
        <p:nvPicPr>
          <p:cNvPr id="9" name="图片 8"/>
          <p:cNvPicPr>
            <a:picLocks noChangeAspect="1"/>
          </p:cNvPicPr>
          <p:nvPr/>
        </p:nvPicPr>
        <p:blipFill>
          <a:blip r:embed="rId3" cstate="print"/>
          <a:stretch>
            <a:fillRect/>
          </a:stretch>
        </p:blipFill>
        <p:spPr>
          <a:xfrm>
            <a:off x="396241" y="2988774"/>
            <a:ext cx="3654156" cy="7360211"/>
          </a:xfrm>
          <a:prstGeom prst="rect">
            <a:avLst/>
          </a:prstGeom>
        </p:spPr>
      </p:pic>
      <p:pic>
        <p:nvPicPr>
          <p:cNvPr id="10" name="图片 9"/>
          <p:cNvPicPr>
            <a:picLocks noChangeAspect="1"/>
          </p:cNvPicPr>
          <p:nvPr/>
        </p:nvPicPr>
        <p:blipFill rotWithShape="1">
          <a:blip r:embed="rId4" cstate="print"/>
          <a:srcRect t="1861"/>
          <a:stretch>
            <a:fillRect/>
          </a:stretch>
        </p:blipFill>
        <p:spPr>
          <a:xfrm>
            <a:off x="4357929" y="7301639"/>
            <a:ext cx="3860800" cy="3047345"/>
          </a:xfrm>
          <a:prstGeom prst="rect">
            <a:avLst/>
          </a:prstGeom>
        </p:spPr>
      </p:pic>
      <p:sp>
        <p:nvSpPr>
          <p:cNvPr id="37" name="文本框 36"/>
          <p:cNvSpPr txBox="1"/>
          <p:nvPr/>
        </p:nvSpPr>
        <p:spPr>
          <a:xfrm>
            <a:off x="4364541" y="2988774"/>
            <a:ext cx="3854188" cy="337185"/>
          </a:xfrm>
          <a:prstGeom prst="rect">
            <a:avLst/>
          </a:prstGeom>
          <a:solidFill>
            <a:srgbClr val="AC5454">
              <a:alpha val="75000"/>
            </a:srgbClr>
          </a:solidFill>
        </p:spPr>
        <p:txBody>
          <a:bodyPr wrap="square" rtlCol="0" anchor="t">
            <a:spAutoFit/>
          </a:bodyPr>
          <a:lstStyle/>
          <a:p>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用于坡度高度都较大的陡坡悬崖</a:t>
            </a:r>
          </a:p>
        </p:txBody>
      </p:sp>
      <p:sp>
        <p:nvSpPr>
          <p:cNvPr id="11" name="文本框 10"/>
          <p:cNvSpPr txBox="1"/>
          <p:nvPr/>
        </p:nvSpPr>
        <p:spPr>
          <a:xfrm>
            <a:off x="8616401" y="2354545"/>
            <a:ext cx="6391362" cy="645160"/>
          </a:xfrm>
          <a:prstGeom prst="rect">
            <a:avLst/>
          </a:prstGeom>
          <a:noFill/>
        </p:spPr>
        <p:txBody>
          <a:bodyPr wrap="square" rtlCol="0" anchor="t">
            <a:spAutoFit/>
          </a:body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绿墙系统各不相同，下图为两个一般类型。 模块化可以是水培的或基于基材的，以及毛毡覆盖水培面板。 </a:t>
            </a:r>
          </a:p>
        </p:txBody>
      </p:sp>
      <p:sp>
        <p:nvSpPr>
          <p:cNvPr id="12" name="文本框 11"/>
          <p:cNvSpPr txBox="1"/>
          <p:nvPr/>
        </p:nvSpPr>
        <p:spPr>
          <a:xfrm>
            <a:off x="8413115" y="1974591"/>
            <a:ext cx="4287520" cy="398780"/>
          </a:xfrm>
          <a:prstGeom prst="rect">
            <a:avLst/>
          </a:prstGeom>
          <a:noFill/>
        </p:spPr>
        <p:txBody>
          <a:bodyPr wrap="square" rtlCol="0">
            <a:spAutoFit/>
          </a:bodyPr>
          <a:lstStyle/>
          <a:p>
            <a:r>
              <a:rPr lang="zh-CN" sz="2000" b="1" dirty="0">
                <a:solidFill>
                  <a:srgbClr val="6E3636"/>
                </a:solidFill>
                <a:latin typeface="微软雅黑" panose="020B0503020204020204" pitchFamily="34" charset="-122"/>
                <a:ea typeface="微软雅黑" panose="020B0503020204020204" pitchFamily="34" charset="-122"/>
              </a:rPr>
              <a:t>（</a:t>
            </a:r>
            <a:r>
              <a:rPr lang="en-US" altLang="zh-CN" sz="2000" b="1" dirty="0">
                <a:solidFill>
                  <a:srgbClr val="6E3636"/>
                </a:solidFill>
                <a:latin typeface="微软雅黑" panose="020B0503020204020204" pitchFamily="34" charset="-122"/>
                <a:ea typeface="微软雅黑" panose="020B0503020204020204" pitchFamily="34" charset="-122"/>
              </a:rPr>
              <a:t>4</a:t>
            </a:r>
            <a:r>
              <a:rPr lang="zh-CN" altLang="en-US" sz="2000" b="1" dirty="0">
                <a:solidFill>
                  <a:srgbClr val="6E3636"/>
                </a:solidFill>
                <a:latin typeface="微软雅黑" panose="020B0503020204020204" pitchFamily="34" charset="-122"/>
                <a:ea typeface="微软雅黑" panose="020B0503020204020204" pitchFamily="34" charset="-122"/>
              </a:rPr>
              <a:t>）立体墙面绿化处理技术</a:t>
            </a:r>
          </a:p>
        </p:txBody>
      </p:sp>
      <p:pic>
        <p:nvPicPr>
          <p:cNvPr id="13" name="图片 12"/>
          <p:cNvPicPr>
            <a:picLocks noChangeAspect="1"/>
          </p:cNvPicPr>
          <p:nvPr/>
        </p:nvPicPr>
        <p:blipFill rotWithShape="1">
          <a:blip r:embed="rId5" cstate="print"/>
          <a:srcRect t="1705" b="1996"/>
          <a:stretch>
            <a:fillRect/>
          </a:stretch>
        </p:blipFill>
        <p:spPr>
          <a:xfrm>
            <a:off x="8484870" y="2988775"/>
            <a:ext cx="6315075" cy="4231005"/>
          </a:xfrm>
          <a:prstGeom prst="rect">
            <a:avLst/>
          </a:prstGeom>
        </p:spPr>
      </p:pic>
      <p:sp>
        <p:nvSpPr>
          <p:cNvPr id="16" name="文本框 15"/>
          <p:cNvSpPr txBox="1"/>
          <p:nvPr/>
        </p:nvSpPr>
        <p:spPr>
          <a:xfrm>
            <a:off x="727422" y="10011800"/>
            <a:ext cx="2540000" cy="337185"/>
          </a:xfrm>
          <a:prstGeom prst="rect">
            <a:avLst/>
          </a:prstGeom>
          <a:noFill/>
        </p:spPr>
        <p:txBody>
          <a:bodyPr wrap="square" rtlCol="0" anchor="t">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喷射混凝土绿化结构示意</a:t>
            </a:r>
          </a:p>
        </p:txBody>
      </p:sp>
      <p:pic>
        <p:nvPicPr>
          <p:cNvPr id="17" name="图片 16" descr="4472a2de631d1f344b671ba80310bc39"/>
          <p:cNvPicPr>
            <a:picLocks noChangeAspect="1"/>
          </p:cNvPicPr>
          <p:nvPr/>
        </p:nvPicPr>
        <p:blipFill rotWithShape="1">
          <a:blip r:embed="rId6" cstate="print"/>
          <a:srcRect t="10213" b="13638"/>
          <a:stretch>
            <a:fillRect/>
          </a:stretch>
        </p:blipFill>
        <p:spPr>
          <a:xfrm>
            <a:off x="8484870" y="7303737"/>
            <a:ext cx="2667635" cy="3047344"/>
          </a:xfrm>
          <a:prstGeom prst="rect">
            <a:avLst/>
          </a:prstGeom>
        </p:spPr>
      </p:pic>
      <p:pic>
        <p:nvPicPr>
          <p:cNvPr id="18" name="图片 17" descr="5df690eba110cc24d2c9694a8336beb6"/>
          <p:cNvPicPr>
            <a:picLocks noChangeAspect="1"/>
          </p:cNvPicPr>
          <p:nvPr/>
        </p:nvPicPr>
        <p:blipFill rotWithShape="1">
          <a:blip r:embed="rId7" cstate="print"/>
          <a:srcRect l="23575" t="1841"/>
          <a:stretch>
            <a:fillRect/>
          </a:stretch>
        </p:blipFill>
        <p:spPr>
          <a:xfrm>
            <a:off x="11240814" y="7303736"/>
            <a:ext cx="3559131" cy="3047344"/>
          </a:xfrm>
          <a:prstGeom prst="rect">
            <a:avLst/>
          </a:prstGeom>
        </p:spPr>
      </p:pic>
      <p:sp>
        <p:nvSpPr>
          <p:cNvPr id="19" name="TextBox 18"/>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山城家园展区</a:t>
            </a:r>
            <a:endParaRPr lang="zh-CN" altLang="en-US" sz="2000" b="1" dirty="0">
              <a:latin typeface="微软雅黑" panose="020B0503020204020204" pitchFamily="34" charset="-122"/>
              <a:ea typeface="微软雅黑" panose="020B0503020204020204" pitchFamily="34" charset="-122"/>
            </a:endParaRPr>
          </a:p>
        </p:txBody>
      </p:sp>
      <p:sp>
        <p:nvSpPr>
          <p:cNvPr id="20" name="矩形 19"/>
          <p:cNvSpPr/>
          <p:nvPr/>
        </p:nvSpPr>
        <p:spPr>
          <a:xfrm>
            <a:off x="351310" y="1543327"/>
            <a:ext cx="14416733" cy="398779"/>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12242515" y="2011680"/>
            <a:ext cx="2876835"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）：《建筑学名词》第二版</a:t>
            </a:r>
          </a:p>
        </p:txBody>
      </p:sp>
      <p:sp>
        <p:nvSpPr>
          <p:cNvPr id="3" name="文本框 2"/>
          <p:cNvSpPr txBox="1"/>
          <p:nvPr/>
        </p:nvSpPr>
        <p:spPr>
          <a:xfrm>
            <a:off x="351307" y="1510842"/>
            <a:ext cx="7613072" cy="460375"/>
          </a:xfrm>
          <a:prstGeom prst="rect">
            <a:avLst/>
          </a:prstGeom>
          <a:noFill/>
        </p:spPr>
        <p:txBody>
          <a:bodyPr wrap="square">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sym typeface="+mn-ea"/>
              </a:rPr>
              <a:t>坡坎崖立体绿化展示区</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城市提升成果展示</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山城家园主题分区意向图</a:t>
            </a:r>
            <a:endParaRPr 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0"/>
          <p:cNvSpPr txBox="1"/>
          <p:nvPr/>
        </p:nvSpPr>
        <p:spPr>
          <a:xfrm>
            <a:off x="186690" y="1419860"/>
            <a:ext cx="14464030" cy="491490"/>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双城和鸣展区重在体现川渝地区特色，旨在展示川渝地区独特、复杂的风貌特色，突出文化内涵。</a:t>
            </a:r>
          </a:p>
        </p:txBody>
      </p:sp>
      <p:pic>
        <p:nvPicPr>
          <p:cNvPr id="34" name="图片 33"/>
          <p:cNvPicPr>
            <a:picLocks noChangeAspect="1"/>
          </p:cNvPicPr>
          <p:nvPr/>
        </p:nvPicPr>
        <p:blipFill rotWithShape="1">
          <a:blip r:embed="rId2" cstate="print">
            <a:extLst>
              <a:ext uri="{28A0092B-C50C-407E-A947-70E740481C1C}">
                <a14:useLocalDpi xmlns:a14="http://schemas.microsoft.com/office/drawing/2010/main" xmlns="" val="0"/>
              </a:ext>
            </a:extLst>
          </a:blip>
          <a:srcRect l="5892" t="1308" r="83" b="16521"/>
          <a:stretch>
            <a:fillRect/>
          </a:stretch>
        </p:blipFill>
        <p:spPr>
          <a:xfrm>
            <a:off x="186690" y="1950937"/>
            <a:ext cx="11187768" cy="8494496"/>
          </a:xfrm>
          <a:prstGeom prst="rect">
            <a:avLst/>
          </a:prstGeom>
        </p:spPr>
      </p:pic>
      <p:grpSp>
        <p:nvGrpSpPr>
          <p:cNvPr id="60" name="组合 59"/>
          <p:cNvGrpSpPr/>
          <p:nvPr/>
        </p:nvGrpSpPr>
        <p:grpSpPr>
          <a:xfrm>
            <a:off x="11733743" y="4611017"/>
            <a:ext cx="2980533" cy="2626715"/>
            <a:chOff x="7706517" y="3195172"/>
            <a:chExt cx="2980533" cy="2626715"/>
          </a:xfrm>
        </p:grpSpPr>
        <p:sp>
          <p:nvSpPr>
            <p:cNvPr id="38" name="等腰三角形 37"/>
            <p:cNvSpPr/>
            <p:nvPr/>
          </p:nvSpPr>
          <p:spPr>
            <a:xfrm>
              <a:off x="7746483" y="3321555"/>
              <a:ext cx="382286" cy="164595"/>
            </a:xfrm>
            <a:prstGeom prst="triangle">
              <a:avLst/>
            </a:prstGeom>
            <a:solidFill>
              <a:srgbClr val="9D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20"/>
            <p:cNvSpPr txBox="1"/>
            <p:nvPr/>
          </p:nvSpPr>
          <p:spPr>
            <a:xfrm>
              <a:off x="8315578" y="3195172"/>
              <a:ext cx="2096783" cy="417358"/>
            </a:xfrm>
            <a:prstGeom prst="rect">
              <a:avLst/>
            </a:prstGeom>
            <a:noFill/>
          </p:spPr>
          <p:txBody>
            <a:bodyPr wrap="square" rtlCol="0">
              <a:spAutoFit/>
            </a:bodyPr>
            <a:lstStyle/>
            <a:p>
              <a:pPr>
                <a:lnSpc>
                  <a:spcPct val="13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主要人流入口</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9" name="文本框 20"/>
            <p:cNvSpPr txBox="1"/>
            <p:nvPr/>
          </p:nvSpPr>
          <p:spPr>
            <a:xfrm>
              <a:off x="8315578" y="3674144"/>
              <a:ext cx="2096783" cy="417358"/>
            </a:xfrm>
            <a:prstGeom prst="rect">
              <a:avLst/>
            </a:prstGeom>
            <a:noFill/>
          </p:spPr>
          <p:txBody>
            <a:bodyPr wrap="square" rtlCol="0">
              <a:spAutoFit/>
            </a:bodyPr>
            <a:lstStyle/>
            <a:p>
              <a:pPr>
                <a:lnSpc>
                  <a:spcPct val="13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花展植物区域</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0" name="任意多边形: 形状 49"/>
            <p:cNvSpPr/>
            <p:nvPr/>
          </p:nvSpPr>
          <p:spPr>
            <a:xfrm rot="21245442">
              <a:off x="7712851" y="3808503"/>
              <a:ext cx="495989" cy="148641"/>
            </a:xfrm>
            <a:custGeom>
              <a:avLst/>
              <a:gdLst>
                <a:gd name="connsiteX0" fmla="*/ 43 w 742653"/>
                <a:gd name="connsiteY0" fmla="*/ 102045 h 222563"/>
                <a:gd name="connsiteX1" fmla="*/ 203243 w 742653"/>
                <a:gd name="connsiteY1" fmla="*/ 445 h 222563"/>
                <a:gd name="connsiteX2" fmla="*/ 355643 w 742653"/>
                <a:gd name="connsiteY2" fmla="*/ 63945 h 222563"/>
                <a:gd name="connsiteX3" fmla="*/ 596943 w 742653"/>
                <a:gd name="connsiteY3" fmla="*/ 38545 h 222563"/>
                <a:gd name="connsiteX4" fmla="*/ 723943 w 742653"/>
                <a:gd name="connsiteY4" fmla="*/ 216345 h 222563"/>
                <a:gd name="connsiteX5" fmla="*/ 190543 w 742653"/>
                <a:gd name="connsiteY5" fmla="*/ 178245 h 222563"/>
                <a:gd name="connsiteX6" fmla="*/ 43 w 742653"/>
                <a:gd name="connsiteY6" fmla="*/ 102045 h 22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653" h="222563">
                  <a:moveTo>
                    <a:pt x="43" y="102045"/>
                  </a:moveTo>
                  <a:cubicBezTo>
                    <a:pt x="2160" y="72412"/>
                    <a:pt x="143976" y="6795"/>
                    <a:pt x="203243" y="445"/>
                  </a:cubicBezTo>
                  <a:cubicBezTo>
                    <a:pt x="262510" y="-5905"/>
                    <a:pt x="290026" y="57595"/>
                    <a:pt x="355643" y="63945"/>
                  </a:cubicBezTo>
                  <a:cubicBezTo>
                    <a:pt x="421260" y="70295"/>
                    <a:pt x="535560" y="13145"/>
                    <a:pt x="596943" y="38545"/>
                  </a:cubicBezTo>
                  <a:cubicBezTo>
                    <a:pt x="658326" y="63945"/>
                    <a:pt x="791676" y="193062"/>
                    <a:pt x="723943" y="216345"/>
                  </a:cubicBezTo>
                  <a:cubicBezTo>
                    <a:pt x="656210" y="239628"/>
                    <a:pt x="306960" y="190945"/>
                    <a:pt x="190543" y="178245"/>
                  </a:cubicBezTo>
                  <a:cubicBezTo>
                    <a:pt x="74126" y="165545"/>
                    <a:pt x="-2074" y="131678"/>
                    <a:pt x="43" y="102045"/>
                  </a:cubicBezTo>
                  <a:close/>
                </a:path>
              </a:pathLst>
            </a:custGeom>
            <a:solidFill>
              <a:srgbClr val="F8E4E6"/>
            </a:solidFill>
            <a:ln>
              <a:solidFill>
                <a:srgbClr val="B5A9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799514" y="4191001"/>
              <a:ext cx="276224" cy="276224"/>
            </a:xfrm>
            <a:prstGeom prst="rect">
              <a:avLst/>
            </a:prstGeom>
            <a:solidFill>
              <a:srgbClr val="FFEFD6"/>
            </a:solidFill>
            <a:ln w="6350">
              <a:solidFill>
                <a:srgbClr val="903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20"/>
            <p:cNvSpPr txBox="1"/>
            <p:nvPr/>
          </p:nvSpPr>
          <p:spPr>
            <a:xfrm>
              <a:off x="8315578" y="4131344"/>
              <a:ext cx="2371472" cy="777457"/>
            </a:xfrm>
            <a:prstGeom prst="rect">
              <a:avLst/>
            </a:prstGeom>
            <a:noFill/>
          </p:spPr>
          <p:txBody>
            <a:bodyPr wrap="square" rtlCol="0">
              <a:spAutoFit/>
            </a:bodyPr>
            <a:lstStyle/>
            <a:p>
              <a:pPr>
                <a:lnSpc>
                  <a:spcPct val="13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双城特展建造节成果展示</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展示区域</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cxnSp>
          <p:nvCxnSpPr>
            <p:cNvPr id="54" name="直接连接符 53"/>
            <p:cNvCxnSpPr/>
            <p:nvPr/>
          </p:nvCxnSpPr>
          <p:spPr>
            <a:xfrm>
              <a:off x="7706517" y="5666591"/>
              <a:ext cx="508657" cy="0"/>
            </a:xfrm>
            <a:prstGeom prst="line">
              <a:avLst/>
            </a:prstGeom>
            <a:ln w="25400">
              <a:solidFill>
                <a:srgbClr val="1D3356"/>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706517" y="5201114"/>
              <a:ext cx="508657" cy="0"/>
            </a:xfrm>
            <a:prstGeom prst="line">
              <a:avLst/>
            </a:prstGeom>
            <a:ln w="38100">
              <a:solidFill>
                <a:srgbClr val="1D3356"/>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20"/>
            <p:cNvSpPr txBox="1"/>
            <p:nvPr/>
          </p:nvSpPr>
          <p:spPr>
            <a:xfrm>
              <a:off x="8315578" y="4937804"/>
              <a:ext cx="2371472" cy="417358"/>
            </a:xfrm>
            <a:prstGeom prst="rect">
              <a:avLst/>
            </a:prstGeom>
            <a:noFill/>
          </p:spPr>
          <p:txBody>
            <a:bodyPr wrap="square" rtlCol="0">
              <a:spAutoFit/>
            </a:bodyPr>
            <a:lstStyle/>
            <a:p>
              <a:pPr>
                <a:lnSpc>
                  <a:spcPct val="13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主要人行流线</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9" name="文本框 20"/>
            <p:cNvSpPr txBox="1"/>
            <p:nvPr/>
          </p:nvSpPr>
          <p:spPr>
            <a:xfrm>
              <a:off x="8315578" y="5404529"/>
              <a:ext cx="2371472" cy="417358"/>
            </a:xfrm>
            <a:prstGeom prst="rect">
              <a:avLst/>
            </a:prstGeom>
            <a:noFill/>
          </p:spPr>
          <p:txBody>
            <a:bodyPr wrap="square" rtlCol="0">
              <a:spAutoFit/>
            </a:bodyPr>
            <a:lstStyle/>
            <a:p>
              <a:pPr>
                <a:lnSpc>
                  <a:spcPct val="13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sym typeface="+mn-ea"/>
                </a:rPr>
                <a:t>次要人行流线</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sp>
        <p:nvSpPr>
          <p:cNvPr id="61" name="矩形 60"/>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双城</a:t>
            </a:r>
            <a:r>
              <a:rPr lang="zh-CN" altLang="en-US" sz="2400" b="1">
                <a:solidFill>
                  <a:srgbClr val="AC5454"/>
                </a:solidFill>
                <a:latin typeface="微软雅黑" panose="020B0503020204020204" pitchFamily="34" charset="-122"/>
                <a:ea typeface="微软雅黑" panose="020B0503020204020204" pitchFamily="34" charset="-122"/>
              </a:rPr>
              <a:t>和鸣展区平面图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b="31956"/>
          <a:stretch>
            <a:fillRect/>
          </a:stretch>
        </p:blipFill>
        <p:spPr>
          <a:xfrm>
            <a:off x="9075420" y="8611870"/>
            <a:ext cx="2235835" cy="1339215"/>
          </a:xfrm>
          <a:prstGeom prst="rect">
            <a:avLst/>
          </a:prstGeom>
          <a:effectLst>
            <a:outerShdw blurRad="50800" dist="50800" dir="5400000" algn="ctr" rotWithShape="0">
              <a:srgbClr val="000000">
                <a:alpha val="0"/>
              </a:srgbClr>
            </a:outerShdw>
          </a:effectLst>
        </p:spPr>
      </p:pic>
      <p:grpSp>
        <p:nvGrpSpPr>
          <p:cNvPr id="3" name="组合 2"/>
          <p:cNvGrpSpPr/>
          <p:nvPr/>
        </p:nvGrpSpPr>
        <p:grpSpPr>
          <a:xfrm>
            <a:off x="7693660" y="9951085"/>
            <a:ext cx="5735955" cy="384175"/>
            <a:chOff x="3615" y="14869"/>
            <a:chExt cx="3818" cy="605"/>
          </a:xfrm>
        </p:grpSpPr>
        <p:grpSp>
          <p:nvGrpSpPr>
            <p:cNvPr id="12" name="组合 11"/>
            <p:cNvGrpSpPr/>
            <p:nvPr/>
          </p:nvGrpSpPr>
          <p:grpSpPr>
            <a:xfrm>
              <a:off x="3755" y="15234"/>
              <a:ext cx="2267" cy="240"/>
              <a:chOff x="3755" y="15234"/>
              <a:chExt cx="2267" cy="240"/>
            </a:xfrm>
          </p:grpSpPr>
          <p:sp>
            <p:nvSpPr>
              <p:cNvPr id="4" name="矩形 3"/>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3615" y="14869"/>
              <a:ext cx="3818"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0m                    10m          20m                                  40m</a:t>
              </a: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2" cstate="print">
            <a:extLst>
              <a:ext uri="{28A0092B-C50C-407E-A947-70E740481C1C}">
                <a14:useLocalDpi xmlns:a14="http://schemas.microsoft.com/office/drawing/2010/main" xmlns="" val="0"/>
              </a:ext>
            </a:extLst>
          </a:blip>
          <a:srcRect l="30504"/>
          <a:stretch>
            <a:fillRect/>
          </a:stretch>
        </p:blipFill>
        <p:spPr>
          <a:xfrm rot="16200000">
            <a:off x="8646697" y="362548"/>
            <a:ext cx="4103697" cy="9048883"/>
          </a:xfrm>
          <a:prstGeom prst="rect">
            <a:avLst/>
          </a:prstGeom>
        </p:spPr>
      </p:pic>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l="44105" t="41561" r="9836" b="18902"/>
          <a:stretch>
            <a:fillRect/>
          </a:stretch>
        </p:blipFill>
        <p:spPr>
          <a:xfrm>
            <a:off x="11529835" y="7016268"/>
            <a:ext cx="3611286" cy="2063784"/>
          </a:xfrm>
          <a:prstGeom prst="rect">
            <a:avLst/>
          </a:prstGeom>
        </p:spPr>
      </p:pic>
      <p:pic>
        <p:nvPicPr>
          <p:cNvPr id="30" name="图片 29"/>
          <p:cNvPicPr>
            <a:picLocks noChangeAspect="1"/>
          </p:cNvPicPr>
          <p:nvPr/>
        </p:nvPicPr>
        <p:blipFill rotWithShape="1">
          <a:blip r:embed="rId4" cstate="print">
            <a:extLst>
              <a:ext uri="{28A0092B-C50C-407E-A947-70E740481C1C}">
                <a14:useLocalDpi xmlns:a14="http://schemas.microsoft.com/office/drawing/2010/main" xmlns="" val="0"/>
              </a:ext>
            </a:extLst>
          </a:blip>
          <a:srcRect l="50337" t="31756" r="19040" b="16477"/>
          <a:stretch>
            <a:fillRect/>
          </a:stretch>
        </p:blipFill>
        <p:spPr>
          <a:xfrm rot="16200000">
            <a:off x="7785209" y="5410531"/>
            <a:ext cx="2058415" cy="5280622"/>
          </a:xfrm>
          <a:prstGeom prst="rect">
            <a:avLst/>
          </a:prstGeom>
        </p:spPr>
      </p:pic>
      <p:pic>
        <p:nvPicPr>
          <p:cNvPr id="34" name="图片 33"/>
          <p:cNvPicPr>
            <a:picLocks noChangeAspect="1"/>
          </p:cNvPicPr>
          <p:nvPr/>
        </p:nvPicPr>
        <p:blipFill rotWithShape="1">
          <a:blip r:embed="rId5" cstate="print">
            <a:extLst>
              <a:ext uri="{28A0092B-C50C-407E-A947-70E740481C1C}">
                <a14:useLocalDpi xmlns:a14="http://schemas.microsoft.com/office/drawing/2010/main" xmlns="" val="0"/>
              </a:ext>
            </a:extLst>
          </a:blip>
          <a:srcRect l="25004" t="1308" r="7321" b="19391"/>
          <a:stretch>
            <a:fillRect/>
          </a:stretch>
        </p:blipFill>
        <p:spPr>
          <a:xfrm>
            <a:off x="0" y="2835143"/>
            <a:ext cx="6051632" cy="6244908"/>
          </a:xfrm>
          <a:prstGeom prst="rect">
            <a:avLst/>
          </a:prstGeom>
        </p:spPr>
      </p:pic>
      <p:cxnSp>
        <p:nvCxnSpPr>
          <p:cNvPr id="36" name="直接箭头连接符 35"/>
          <p:cNvCxnSpPr/>
          <p:nvPr/>
        </p:nvCxnSpPr>
        <p:spPr>
          <a:xfrm>
            <a:off x="3635829" y="7228114"/>
            <a:ext cx="2538276" cy="0"/>
          </a:xfrm>
          <a:prstGeom prst="straightConnector1">
            <a:avLst/>
          </a:prstGeom>
          <a:ln w="44450">
            <a:solidFill>
              <a:srgbClr val="AC5454"/>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a:off x="186690" y="1419860"/>
            <a:ext cx="14464030" cy="891540"/>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提取山体轮廓，旨在展示川渝地区独特、复杂的风貌特色，突出川渝地区文化内涵。</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利用特有的坡地特点，融合花卉与山体轮廓，最终呈现出川渝风貌。</a:t>
            </a:r>
            <a:endParaRPr 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7" name="矩形 16"/>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双城花园意向图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4996815" y="8270875"/>
            <a:ext cx="1177290" cy="705485"/>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25004" t="1309" r="7321" b="3347"/>
          <a:stretch>
            <a:fillRect/>
          </a:stretch>
        </p:blipFill>
        <p:spPr>
          <a:xfrm>
            <a:off x="0" y="2835142"/>
            <a:ext cx="6037118" cy="7508345"/>
          </a:xfrm>
          <a:prstGeom prst="rect">
            <a:avLst/>
          </a:prstGeom>
        </p:spPr>
      </p:pic>
      <p:sp>
        <p:nvSpPr>
          <p:cNvPr id="22" name="文本框 20"/>
          <p:cNvSpPr txBox="1"/>
          <p:nvPr/>
        </p:nvSpPr>
        <p:spPr>
          <a:xfrm>
            <a:off x="186690" y="1419860"/>
            <a:ext cx="14464030" cy="891540"/>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川渝地区特色要素</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川剧艺术展示。</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利用川渝地区特有的物质文化遗产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川剧，通过其特色脸谱打造的脸谱构筑物并与花展结合，打造具有川渝风格的展示通道。</a:t>
            </a:r>
            <a:endParaRPr lang="zh-CN" sz="2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rot="18590302">
            <a:off x="1971884" y="5883521"/>
            <a:ext cx="1583840" cy="392145"/>
          </a:xfrm>
          <a:prstGeom prst="rect">
            <a:avLst/>
          </a:prstGeom>
          <a:solidFill>
            <a:srgbClr val="F8E4E6">
              <a:alpha val="32000"/>
            </a:srgbClr>
          </a:solidFill>
          <a:ln>
            <a:solidFill>
              <a:srgbClr val="9D010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18590302">
            <a:off x="2951817" y="6349819"/>
            <a:ext cx="1294798" cy="319670"/>
          </a:xfrm>
          <a:prstGeom prst="rect">
            <a:avLst/>
          </a:prstGeom>
          <a:solidFill>
            <a:srgbClr val="F8E4E6">
              <a:alpha val="27000"/>
            </a:srgbClr>
          </a:solidFill>
          <a:ln>
            <a:solidFill>
              <a:srgbClr val="9D010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p:cNvCxnSpPr/>
          <p:nvPr/>
        </p:nvCxnSpPr>
        <p:spPr>
          <a:xfrm>
            <a:off x="3245920" y="5608592"/>
            <a:ext cx="3145355" cy="0"/>
          </a:xfrm>
          <a:prstGeom prst="straightConnector1">
            <a:avLst/>
          </a:prstGeom>
          <a:ln w="44450">
            <a:solidFill>
              <a:srgbClr val="AC5454"/>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3" cstate="print">
            <a:extLst>
              <a:ext uri="{28A0092B-C50C-407E-A947-70E740481C1C}">
                <a14:useLocalDpi xmlns:a14="http://schemas.microsoft.com/office/drawing/2010/main" xmlns="" val="0"/>
              </a:ext>
            </a:extLst>
          </a:blip>
          <a:srcRect l="18951" t="6233" r="28255" b="41784"/>
          <a:stretch>
            <a:fillRect/>
          </a:stretch>
        </p:blipFill>
        <p:spPr>
          <a:xfrm>
            <a:off x="10861928" y="7544956"/>
            <a:ext cx="4257422" cy="2798531"/>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xmlns="" val="0"/>
              </a:ext>
            </a:extLst>
          </a:blip>
          <a:srcRect t="5323" r="10518" b="24968"/>
          <a:stretch>
            <a:fillRect/>
          </a:stretch>
        </p:blipFill>
        <p:spPr>
          <a:xfrm>
            <a:off x="6280898" y="2835143"/>
            <a:ext cx="8838451" cy="4590198"/>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xmlns="" val="0"/>
              </a:ext>
            </a:extLst>
          </a:blip>
          <a:srcRect t="8735" r="5580" b="2949"/>
          <a:stretch>
            <a:fillRect/>
          </a:stretch>
        </p:blipFill>
        <p:spPr>
          <a:xfrm>
            <a:off x="6280899" y="7544956"/>
            <a:ext cx="4510202" cy="2812386"/>
          </a:xfrm>
          <a:prstGeom prst="rect">
            <a:avLst/>
          </a:prstGeom>
        </p:spPr>
      </p:pic>
      <p:sp>
        <p:nvSpPr>
          <p:cNvPr id="32" name="矩形 31"/>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川剧艺术展示意向图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5103495" y="9638030"/>
            <a:ext cx="1177290" cy="705485"/>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高校建造节成果展示</a:t>
            </a:r>
            <a:r>
              <a:rPr lang="zh-CN" sz="2400" b="1" dirty="0">
                <a:solidFill>
                  <a:srgbClr val="AC5454"/>
                </a:solidFill>
                <a:latin typeface="微软雅黑" panose="020B0503020204020204" pitchFamily="34" charset="-122"/>
                <a:ea typeface="微软雅黑" panose="020B0503020204020204" pitchFamily="34" charset="-122"/>
              </a:rPr>
              <a:t>意向图</a:t>
            </a:r>
          </a:p>
        </p:txBody>
      </p:sp>
      <p:sp>
        <p:nvSpPr>
          <p:cNvPr id="47" name="文本框 20"/>
          <p:cNvSpPr txBox="1"/>
          <p:nvPr/>
        </p:nvSpPr>
        <p:spPr>
          <a:xfrm>
            <a:off x="231893" y="1418405"/>
            <a:ext cx="14745734" cy="891540"/>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组团</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特点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采用纸板材料，该材料来源广泛，便于建造处理，可变废为宝，符合可持续利用与循环发展的观念。</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xmlns="" val="0"/>
              </a:ext>
            </a:extLst>
          </a:blip>
          <a:srcRect l="25004" t="1309" r="7321" b="3347"/>
          <a:stretch>
            <a:fillRect/>
          </a:stretch>
        </p:blipFill>
        <p:spPr>
          <a:xfrm>
            <a:off x="56824" y="2835142"/>
            <a:ext cx="6134100" cy="7508345"/>
          </a:xfrm>
          <a:prstGeom prst="rect">
            <a:avLst/>
          </a:prstGeom>
        </p:spPr>
      </p:pic>
      <p:sp>
        <p:nvSpPr>
          <p:cNvPr id="5" name="椭圆 4"/>
          <p:cNvSpPr/>
          <p:nvPr/>
        </p:nvSpPr>
        <p:spPr>
          <a:xfrm rot="1988455">
            <a:off x="2763203" y="4123706"/>
            <a:ext cx="1048696" cy="682500"/>
          </a:xfrm>
          <a:prstGeom prst="ellipse">
            <a:avLst/>
          </a:prstGeom>
          <a:solidFill>
            <a:srgbClr val="AC5454">
              <a:alpha val="37000"/>
            </a:srgbClr>
          </a:solidFill>
          <a:ln w="22225">
            <a:solidFill>
              <a:srgbClr val="903D3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箭头连接符 20"/>
          <p:cNvCxnSpPr/>
          <p:nvPr/>
        </p:nvCxnSpPr>
        <p:spPr>
          <a:xfrm>
            <a:off x="3366584" y="4376057"/>
            <a:ext cx="2928552" cy="0"/>
          </a:xfrm>
          <a:prstGeom prst="straightConnector1">
            <a:avLst/>
          </a:prstGeom>
          <a:ln w="44450">
            <a:solidFill>
              <a:srgbClr val="AC5454"/>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sp>
        <p:nvSpPr>
          <p:cNvPr id="2" name="AutoShape 2" descr="http://image96.360doc.com/DownloadImg/2016/04/1818/70038044_4.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027" name="Picture 3" descr="C:\Users\admin\Desktop\70038044_14.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48" r="47609" b="43725"/>
          <a:stretch>
            <a:fillRect/>
          </a:stretch>
        </p:blipFill>
        <p:spPr bwMode="auto">
          <a:xfrm>
            <a:off x="6295136" y="2835141"/>
            <a:ext cx="4159207" cy="3095011"/>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Users\admin\Desktop\70038044_21.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51223" t="50472"/>
          <a:stretch>
            <a:fillRect/>
          </a:stretch>
        </p:blipFill>
        <p:spPr bwMode="auto">
          <a:xfrm>
            <a:off x="9291917" y="6051177"/>
            <a:ext cx="5827433" cy="4292310"/>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C:\Users\admin\Desktop\70038044_4.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70644" t="52142"/>
          <a:stretch>
            <a:fillRect/>
          </a:stretch>
        </p:blipFill>
        <p:spPr bwMode="auto">
          <a:xfrm>
            <a:off x="6295136" y="6051176"/>
            <a:ext cx="2848864" cy="4294547"/>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C:\Users\admin\Desktop\70038044_15.jp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50000" t="51138"/>
          <a:stretch>
            <a:fillRect/>
          </a:stretch>
        </p:blipFill>
        <p:spPr bwMode="auto">
          <a:xfrm>
            <a:off x="10613481" y="2835142"/>
            <a:ext cx="4505869" cy="3095010"/>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7" cstate="print">
            <a:extLst>
              <a:ext uri="{28A0092B-C50C-407E-A947-70E740481C1C}">
                <a14:useLocalDpi xmlns:a14="http://schemas.microsoft.com/office/drawing/2010/main" xmlns="" val="0"/>
              </a:ext>
            </a:extLst>
          </a:blip>
          <a:srcRect b="31956"/>
          <a:stretch>
            <a:fillRect/>
          </a:stretch>
        </p:blipFill>
        <p:spPr>
          <a:xfrm>
            <a:off x="5118100" y="9638030"/>
            <a:ext cx="1177290" cy="705485"/>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高校建造节成果展示</a:t>
            </a:r>
            <a:r>
              <a:rPr lang="zh-CN" sz="2400" b="1" dirty="0">
                <a:solidFill>
                  <a:srgbClr val="AC5454"/>
                </a:solidFill>
                <a:latin typeface="微软雅黑" panose="020B0503020204020204" pitchFamily="34" charset="-122"/>
                <a:ea typeface="微软雅黑" panose="020B0503020204020204" pitchFamily="34" charset="-122"/>
                <a:sym typeface="+mn-ea"/>
              </a:rPr>
              <a:t>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xmlns="" val="0"/>
              </a:ext>
            </a:extLst>
          </a:blip>
          <a:srcRect l="25004" t="1309" r="7321" b="3347"/>
          <a:stretch>
            <a:fillRect/>
          </a:stretch>
        </p:blipFill>
        <p:spPr>
          <a:xfrm>
            <a:off x="43761" y="2835142"/>
            <a:ext cx="6134100" cy="7508345"/>
          </a:xfrm>
          <a:prstGeom prst="rect">
            <a:avLst/>
          </a:prstGeom>
        </p:spPr>
      </p:pic>
      <p:sp>
        <p:nvSpPr>
          <p:cNvPr id="18" name="椭圆 17"/>
          <p:cNvSpPr/>
          <p:nvPr/>
        </p:nvSpPr>
        <p:spPr>
          <a:xfrm rot="1988455">
            <a:off x="1574054" y="4843168"/>
            <a:ext cx="1341681" cy="1278174"/>
          </a:xfrm>
          <a:prstGeom prst="ellipse">
            <a:avLst/>
          </a:prstGeom>
          <a:solidFill>
            <a:srgbClr val="AC5454">
              <a:alpha val="37000"/>
            </a:srgbClr>
          </a:solidFill>
          <a:ln w="22225">
            <a:solidFill>
              <a:srgbClr val="903D3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p:cNvCxnSpPr/>
          <p:nvPr/>
        </p:nvCxnSpPr>
        <p:spPr>
          <a:xfrm>
            <a:off x="2691670" y="5345906"/>
            <a:ext cx="3709130" cy="0"/>
          </a:xfrm>
          <a:prstGeom prst="straightConnector1">
            <a:avLst/>
          </a:prstGeom>
          <a:ln w="44450">
            <a:solidFill>
              <a:srgbClr val="AC5454"/>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86807" y="1419675"/>
            <a:ext cx="14846818" cy="492443"/>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组团</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特点：采用竹材料，竹材具有易弯曲，搭接方式多样等特点，可形成复杂的造型，造型上可体现川渝竹、木建筑特色。</a:t>
            </a:r>
          </a:p>
        </p:txBody>
      </p:sp>
      <p:pic>
        <p:nvPicPr>
          <p:cNvPr id="14" name="Picture 2" descr="C:\Users\admin\Desktop\建造节\d91573c8814095ed1f59215d8f60c60c_153810392361854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47412" y="2834732"/>
            <a:ext cx="5615480" cy="381232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3" descr="C:\Users\admin\Desktop\建造节\e904f16c0ec1af13a3452e674f7dee70_812136c0fc714be9b99f3d8b1a5d5c07.jpe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5556" r="7222" b="8168"/>
          <a:stretch>
            <a:fillRect/>
          </a:stretch>
        </p:blipFill>
        <p:spPr bwMode="auto">
          <a:xfrm>
            <a:off x="11650719" y="6707126"/>
            <a:ext cx="3469878" cy="363636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4" descr="C:\Users\admin\Desktop\建造节\c1bd1281a633b79898ebdac0b60496ee_t014b3a6d3c2c81d25c.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381" b="3724"/>
          <a:stretch>
            <a:fillRect/>
          </a:stretch>
        </p:blipFill>
        <p:spPr bwMode="auto">
          <a:xfrm>
            <a:off x="6400800" y="2834733"/>
            <a:ext cx="2981149" cy="381232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6" descr="C:\Users\admin\Desktop\建造节\8e17a81c944770225a9ab47ca69b8ce2_fb846989396f47b3b319d06ffe48b7c8.jpe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9548" r="4556" b="8728"/>
          <a:stretch>
            <a:fillRect/>
          </a:stretch>
        </p:blipFill>
        <p:spPr bwMode="auto">
          <a:xfrm>
            <a:off x="6400800" y="6700882"/>
            <a:ext cx="5142159" cy="3642605"/>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7" cstate="print">
            <a:extLst>
              <a:ext uri="{28A0092B-C50C-407E-A947-70E740481C1C}">
                <a14:useLocalDpi xmlns:a14="http://schemas.microsoft.com/office/drawing/2010/main" xmlns="" val="0"/>
              </a:ext>
            </a:extLst>
          </a:blip>
          <a:srcRect b="31956"/>
          <a:stretch>
            <a:fillRect/>
          </a:stretch>
        </p:blipFill>
        <p:spPr>
          <a:xfrm>
            <a:off x="5223510" y="9638030"/>
            <a:ext cx="1177290" cy="705485"/>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建造节\4e2afdcfd668ac0365ff245988c9edc2_46437dafd152460fb3875d8b5361ac44.jpe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8345" b="13273"/>
          <a:stretch>
            <a:fillRect/>
          </a:stretch>
        </p:blipFill>
        <p:spPr bwMode="auto">
          <a:xfrm>
            <a:off x="6304992" y="2835141"/>
            <a:ext cx="8814357" cy="4520613"/>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admin\Desktop\建造节\6c71ac39b932624b222cde1b31102cce_1242cc38dad9436a80bb9d56936113e9.jpe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742"/>
          <a:stretch>
            <a:fillRect/>
          </a:stretch>
        </p:blipFill>
        <p:spPr bwMode="auto">
          <a:xfrm>
            <a:off x="6329317" y="7392293"/>
            <a:ext cx="4599940" cy="2951194"/>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C:\Users\admin\Desktop\建造节\e030702efef85f0eb5b4e7961e12b517_7f6dafc3218442f0aa9709bb2276208e.jpe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3675" t="17649" b="8876"/>
          <a:stretch>
            <a:fillRect/>
          </a:stretch>
        </p:blipFill>
        <p:spPr bwMode="auto">
          <a:xfrm>
            <a:off x="11031793" y="7392293"/>
            <a:ext cx="4087555" cy="2951194"/>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高校建造节成果展示</a:t>
            </a:r>
            <a:r>
              <a:rPr lang="zh-CN" sz="2400" b="1" dirty="0">
                <a:solidFill>
                  <a:srgbClr val="AC5454"/>
                </a:solidFill>
                <a:latin typeface="微软雅黑" panose="020B0503020204020204" pitchFamily="34" charset="-122"/>
                <a:ea typeface="微软雅黑" panose="020B0503020204020204" pitchFamily="34" charset="-122"/>
                <a:sym typeface="+mn-ea"/>
              </a:rPr>
              <a:t>意向图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xmlns="" val="0"/>
              </a:ext>
            </a:extLst>
          </a:blip>
          <a:srcRect l="25004" t="1309" r="7321" b="3347"/>
          <a:stretch>
            <a:fillRect/>
          </a:stretch>
        </p:blipFill>
        <p:spPr>
          <a:xfrm>
            <a:off x="30698" y="2835142"/>
            <a:ext cx="6134100" cy="7508345"/>
          </a:xfrm>
          <a:prstGeom prst="rect">
            <a:avLst/>
          </a:prstGeom>
        </p:spPr>
      </p:pic>
      <p:sp>
        <p:nvSpPr>
          <p:cNvPr id="18" name="椭圆 17"/>
          <p:cNvSpPr/>
          <p:nvPr/>
        </p:nvSpPr>
        <p:spPr>
          <a:xfrm rot="1988455">
            <a:off x="559745" y="5689201"/>
            <a:ext cx="1151761" cy="1097244"/>
          </a:xfrm>
          <a:prstGeom prst="ellipse">
            <a:avLst/>
          </a:prstGeom>
          <a:solidFill>
            <a:srgbClr val="AC5454">
              <a:alpha val="37000"/>
            </a:srgbClr>
          </a:solidFill>
          <a:ln w="22225">
            <a:solidFill>
              <a:srgbClr val="903D3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箭头连接符 18"/>
          <p:cNvCxnSpPr/>
          <p:nvPr/>
        </p:nvCxnSpPr>
        <p:spPr>
          <a:xfrm>
            <a:off x="1632857" y="6347392"/>
            <a:ext cx="4767943" cy="0"/>
          </a:xfrm>
          <a:prstGeom prst="straightConnector1">
            <a:avLst/>
          </a:prstGeom>
          <a:ln w="44450">
            <a:solidFill>
              <a:srgbClr val="AC5454"/>
            </a:solidFill>
            <a:prstDash val="sysDash"/>
            <a:headEnd type="oval"/>
            <a:tailEnd type="arrow"/>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86807" y="1419675"/>
            <a:ext cx="14029936" cy="891540"/>
          </a:xfrm>
          <a:prstGeom prst="rect">
            <a:avLst/>
          </a:prstGeom>
          <a:noFill/>
        </p:spPr>
        <p:txBody>
          <a:bodyPr wrap="square" rtlCol="0">
            <a:spAutoFit/>
          </a:bodyPr>
          <a:lstStyle/>
          <a:p>
            <a:pPr>
              <a:lnSpc>
                <a:spcPct val="13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组团</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特点：采用</a:t>
            </a:r>
            <a:r>
              <a:rPr lang="en-US" altLang="zh-CN" sz="2000" dirty="0" err="1">
                <a:solidFill>
                  <a:schemeClr val="tx1">
                    <a:lumMod val="75000"/>
                    <a:lumOff val="25000"/>
                  </a:schemeClr>
                </a:solidFill>
                <a:latin typeface="微软雅黑" panose="020B0503020204020204" pitchFamily="34" charset="-122"/>
                <a:ea typeface="微软雅黑" panose="020B0503020204020204" pitchFamily="34" charset="-122"/>
              </a:rPr>
              <a:t>pvc</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塑料板材料，该材料常用于建筑，性能佳，用途广，并较为轻盈，也可形成多变造型</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6" cstate="print">
            <a:extLst>
              <a:ext uri="{28A0092B-C50C-407E-A947-70E740481C1C}">
                <a14:useLocalDpi xmlns:a14="http://schemas.microsoft.com/office/drawing/2010/main" xmlns="" val="0"/>
              </a:ext>
            </a:extLst>
          </a:blip>
          <a:srcRect b="31956"/>
          <a:stretch>
            <a:fillRect/>
          </a:stretch>
        </p:blipFill>
        <p:spPr>
          <a:xfrm>
            <a:off x="5223510" y="9638030"/>
            <a:ext cx="1177290" cy="705485"/>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Desktop\图片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4" y="2835137"/>
            <a:ext cx="13760638" cy="7504257"/>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圆缘园展区平面图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45457" y="1418385"/>
            <a:ext cx="15191855" cy="1015663"/>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川渝发展成果展</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穹顶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下</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核心展区，各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平方米；</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周边</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展区，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8</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平方米</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150</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平方米。</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进一步展示双城经济圈在政治、经济、文化、社会与生态文明方面的突出成果以及对未来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发展展望。</a:t>
            </a:r>
          </a:p>
        </p:txBody>
      </p:sp>
      <p:sp>
        <p:nvSpPr>
          <p:cNvPr id="10" name="TextBox 9"/>
          <p:cNvSpPr txBox="1"/>
          <p:nvPr/>
        </p:nvSpPr>
        <p:spPr>
          <a:xfrm>
            <a:off x="231701" y="389965"/>
            <a:ext cx="4261560" cy="706755"/>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双城和鸣展区</a:t>
            </a:r>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b="31956"/>
          <a:stretch>
            <a:fillRect/>
          </a:stretch>
        </p:blipFill>
        <p:spPr>
          <a:xfrm>
            <a:off x="7761223" y="8729156"/>
            <a:ext cx="1689100" cy="1012190"/>
          </a:xfrm>
          <a:prstGeom prst="rect">
            <a:avLst/>
          </a:prstGeom>
          <a:effectLst>
            <a:outerShdw blurRad="50800" dist="50800" dir="5400000" algn="ctr" rotWithShape="0">
              <a:srgbClr val="000000">
                <a:alpha val="0"/>
              </a:srgbClr>
            </a:outerShdw>
          </a:effectLst>
        </p:spPr>
      </p:pic>
      <p:grpSp>
        <p:nvGrpSpPr>
          <p:cNvPr id="4" name="组合 3"/>
          <p:cNvGrpSpPr/>
          <p:nvPr/>
        </p:nvGrpSpPr>
        <p:grpSpPr>
          <a:xfrm>
            <a:off x="4997450" y="9844405"/>
            <a:ext cx="6484620" cy="384175"/>
            <a:chOff x="3615" y="14869"/>
            <a:chExt cx="3818" cy="605"/>
          </a:xfrm>
        </p:grpSpPr>
        <p:grpSp>
          <p:nvGrpSpPr>
            <p:cNvPr id="12" name="组合 11"/>
            <p:cNvGrpSpPr/>
            <p:nvPr/>
          </p:nvGrpSpPr>
          <p:grpSpPr>
            <a:xfrm>
              <a:off x="3755" y="15234"/>
              <a:ext cx="2267" cy="240"/>
              <a:chOff x="3755" y="15234"/>
              <a:chExt cx="2267" cy="240"/>
            </a:xfrm>
          </p:grpSpPr>
          <p:sp>
            <p:nvSpPr>
              <p:cNvPr id="5" name="矩形 4"/>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3615" y="14869"/>
              <a:ext cx="3818"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 0m                        10m            20m                                         40m</a:t>
              </a:r>
            </a:p>
          </p:txBody>
        </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t="16454"/>
          <a:stretch>
            <a:fillRect/>
          </a:stretch>
        </p:blipFill>
        <p:spPr>
          <a:xfrm>
            <a:off x="649633" y="2361412"/>
            <a:ext cx="13731847" cy="7995930"/>
          </a:xfrm>
          <a:prstGeom prst="rect">
            <a:avLst/>
          </a:prstGeom>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创意展场平面图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07—1 </a:t>
            </a:r>
            <a:r>
              <a:rPr lang="zh-CN" altLang="en-US" sz="2000" b="1" dirty="0">
                <a:latin typeface="微软雅黑" panose="020B0503020204020204" pitchFamily="34" charset="-122"/>
                <a:ea typeface="微软雅黑" panose="020B0503020204020204" pitchFamily="34" charset="-122"/>
              </a:rPr>
              <a:t>展区规划</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创意展场</a:t>
            </a:r>
          </a:p>
        </p:txBody>
      </p:sp>
      <p:sp>
        <p:nvSpPr>
          <p:cNvPr id="11" name="文本框 20"/>
          <p:cNvSpPr txBox="1"/>
          <p:nvPr/>
        </p:nvSpPr>
        <p:spPr>
          <a:xfrm>
            <a:off x="627063" y="1419970"/>
            <a:ext cx="13865224" cy="961289"/>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目标：</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集结各类创意展品，丰富园区展示内容。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在风雨廊桥上有秩序地间隔组织</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28</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个展位，每个展位尺寸为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2m×3.5m</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，方便游人双面观展，主展示面向廊桥中心。</a:t>
            </a:r>
          </a:p>
        </p:txBody>
      </p:sp>
      <p:sp>
        <p:nvSpPr>
          <p:cNvPr id="8" name="矩形 7"/>
          <p:cNvSpPr/>
          <p:nvPr/>
        </p:nvSpPr>
        <p:spPr>
          <a:xfrm>
            <a:off x="12827635" y="8788400"/>
            <a:ext cx="1553845" cy="1553845"/>
          </a:xfrm>
          <a:prstGeom prst="rect">
            <a:avLst/>
          </a:prstGeom>
          <a:solidFill>
            <a:srgbClr val="96BC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1236325" y="9777730"/>
            <a:ext cx="3621405" cy="384175"/>
            <a:chOff x="13598" y="15545"/>
            <a:chExt cx="5703" cy="605"/>
          </a:xfrm>
        </p:grpSpPr>
        <p:grpSp>
          <p:nvGrpSpPr>
            <p:cNvPr id="12" name="组合 11"/>
            <p:cNvGrpSpPr/>
            <p:nvPr/>
          </p:nvGrpSpPr>
          <p:grpSpPr>
            <a:xfrm>
              <a:off x="13972" y="15910"/>
              <a:ext cx="4018" cy="240"/>
              <a:chOff x="3755" y="15234"/>
              <a:chExt cx="2267" cy="240"/>
            </a:xfrm>
          </p:grpSpPr>
          <p:sp>
            <p:nvSpPr>
              <p:cNvPr id="5" name="矩形 4"/>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13598" y="15545"/>
              <a:ext cx="5703"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 0m             10m       20m                            40m</a:t>
              </a:r>
            </a:p>
          </p:txBody>
        </p:sp>
      </p:grpSp>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b="31956"/>
          <a:stretch>
            <a:fillRect/>
          </a:stretch>
        </p:blipFill>
        <p:spPr>
          <a:xfrm>
            <a:off x="12543682" y="8699149"/>
            <a:ext cx="1689100" cy="1012190"/>
          </a:xfrm>
          <a:prstGeom prst="rect">
            <a:avLst/>
          </a:prstGeom>
          <a:effectLst>
            <a:outerShdw blurRad="50800" dist="50800" dir="5400000" algn="ctr" rotWithShape="0">
              <a:srgbClr val="000000">
                <a:alpha val="0"/>
              </a:srgbClr>
            </a:outerShdw>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各届重庆花博会\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0185" y="6932477"/>
            <a:ext cx="4634787" cy="3774944"/>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E:\各届重庆花博会\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26054" y="6932476"/>
            <a:ext cx="4604443" cy="375023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E:\各届重庆花博会\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225641" y="6914601"/>
            <a:ext cx="4626390" cy="376810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111887" y="1838359"/>
            <a:ext cx="5015452" cy="4243564"/>
          </a:xfrm>
          <a:prstGeom prst="rect">
            <a:avLst/>
          </a:prstGeom>
        </p:spPr>
      </p:pic>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421" y="1335517"/>
            <a:ext cx="5054359" cy="526473"/>
          </a:xfrm>
          <a:prstGeom prst="rect">
            <a:avLst/>
          </a:prstGeom>
          <a:solidFill>
            <a:srgbClr val="90B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游人引导路线</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（推荐方案）</a:t>
            </a:r>
          </a:p>
        </p:txBody>
      </p:sp>
      <p:sp>
        <p:nvSpPr>
          <p:cNvPr id="15" name="矩形 14"/>
          <p:cNvSpPr/>
          <p:nvPr/>
        </p:nvSpPr>
        <p:spPr>
          <a:xfrm>
            <a:off x="5015522" y="1335518"/>
            <a:ext cx="5060033" cy="526473"/>
          </a:xfrm>
          <a:prstGeom prst="rect">
            <a:avLst/>
          </a:prstGeom>
          <a:solidFill>
            <a:srgbClr val="5B8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游人引导路线</a:t>
            </a:r>
            <a:r>
              <a:rPr lang="en-US" altLang="zh-CN" sz="2000" b="1" dirty="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16" name="矩形 15"/>
          <p:cNvSpPr/>
          <p:nvPr/>
        </p:nvSpPr>
        <p:spPr>
          <a:xfrm>
            <a:off x="10067720" y="1335517"/>
            <a:ext cx="5060032" cy="526473"/>
          </a:xfrm>
          <a:prstGeom prst="rect">
            <a:avLst/>
          </a:prstGeom>
          <a:solidFill>
            <a:srgbClr val="3755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游人引导路线</a:t>
            </a:r>
            <a:r>
              <a:rPr lang="en-US" altLang="zh-CN" sz="2000" b="1" dirty="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20" name="文本框 20"/>
          <p:cNvSpPr txBox="1"/>
          <p:nvPr/>
        </p:nvSpPr>
        <p:spPr>
          <a:xfrm>
            <a:off x="210794" y="6042441"/>
            <a:ext cx="5006773" cy="110453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两条路线与主流线产生交叉点，人流冲突较大</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分流以安保路线引入主广场</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从湖边主观览路线进入，景色较好</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0"/>
          <p:cNvSpPr txBox="1"/>
          <p:nvPr/>
        </p:nvSpPr>
        <p:spPr>
          <a:xfrm>
            <a:off x="5226054" y="6086476"/>
            <a:ext cx="5006773" cy="846001"/>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东西两条路线由坡地引入主广场</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山上路线景色较弱，路上较陡</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汇入游人正门入口流线，人流冲突较少</a:t>
            </a:r>
          </a:p>
        </p:txBody>
      </p:sp>
      <p:sp>
        <p:nvSpPr>
          <p:cNvPr id="29" name="矩形 28"/>
          <p:cNvSpPr/>
          <p:nvPr/>
        </p:nvSpPr>
        <p:spPr>
          <a:xfrm>
            <a:off x="5314804" y="5584013"/>
            <a:ext cx="182880" cy="14144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10158651" y="6042441"/>
            <a:ext cx="5117208" cy="867930"/>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东入口只出不进，由外围引入主入口</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西入口路线由湖</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东部（</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）或</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山上</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路线（</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）引入</a:t>
            </a: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主广场</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也存在一定的人流矛盾冲突点</a:t>
            </a:r>
          </a:p>
        </p:txBody>
      </p:sp>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748" y="1860013"/>
            <a:ext cx="5001099" cy="4231421"/>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035395" y="1860013"/>
            <a:ext cx="5001100" cy="4231421"/>
          </a:xfrm>
          <a:prstGeom prst="rect">
            <a:avLst/>
          </a:prstGeom>
        </p:spPr>
      </p:pic>
      <p:sp>
        <p:nvSpPr>
          <p:cNvPr id="47" name="文本框 46"/>
          <p:cNvSpPr txBox="1"/>
          <p:nvPr/>
        </p:nvSpPr>
        <p:spPr>
          <a:xfrm>
            <a:off x="13925008" y="3347406"/>
            <a:ext cx="1377225" cy="338554"/>
          </a:xfrm>
          <a:prstGeom prst="rect">
            <a:avLst/>
          </a:prstGeom>
          <a:noFill/>
        </p:spPr>
        <p:txBody>
          <a:bodyPr wrap="square" rtlCol="0">
            <a:spAutoFit/>
          </a:bodyPr>
          <a:lstStyle/>
          <a:p>
            <a:r>
              <a:rPr lang="zh-CN" altLang="en-US" sz="16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只出不进</a:t>
            </a:r>
          </a:p>
        </p:txBody>
      </p:sp>
      <p:sp>
        <p:nvSpPr>
          <p:cNvPr id="48" name="文本框 47"/>
          <p:cNvSpPr txBox="1"/>
          <p:nvPr/>
        </p:nvSpPr>
        <p:spPr>
          <a:xfrm>
            <a:off x="13381898" y="2355248"/>
            <a:ext cx="1124380" cy="584775"/>
          </a:xfrm>
          <a:prstGeom prst="rect">
            <a:avLst/>
          </a:prstGeom>
          <a:noFill/>
        </p:spPr>
        <p:txBody>
          <a:bodyPr wrap="square" rtlCol="0">
            <a:spAutoFit/>
          </a:bodyPr>
          <a:lstStyle/>
          <a:p>
            <a:r>
              <a:rPr lang="zh-CN" altLang="en-US" sz="16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由外围引进主入口</a:t>
            </a:r>
          </a:p>
        </p:txBody>
      </p:sp>
      <p:sp>
        <p:nvSpPr>
          <p:cNvPr id="49" name="文本框 48"/>
          <p:cNvSpPr txBox="1"/>
          <p:nvPr/>
        </p:nvSpPr>
        <p:spPr>
          <a:xfrm>
            <a:off x="256650" y="2223577"/>
            <a:ext cx="2050720" cy="584775"/>
          </a:xfrm>
          <a:prstGeom prst="rect">
            <a:avLst/>
          </a:prstGeom>
          <a:noFill/>
        </p:spPr>
        <p:txBody>
          <a:bodyPr wrap="square" rtlCol="0">
            <a:spAutoFit/>
          </a:bodyPr>
          <a:lstStyle/>
          <a:p>
            <a:r>
              <a:rPr lang="zh-CN" altLang="en-US" sz="16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与主流线产生交叉点，人流量较大</a:t>
            </a:r>
          </a:p>
        </p:txBody>
      </p:sp>
      <p:sp>
        <p:nvSpPr>
          <p:cNvPr id="50" name="文本框 49"/>
          <p:cNvSpPr txBox="1"/>
          <p:nvPr/>
        </p:nvSpPr>
        <p:spPr>
          <a:xfrm>
            <a:off x="6255543" y="1978308"/>
            <a:ext cx="2050720" cy="338554"/>
          </a:xfrm>
          <a:prstGeom prst="rect">
            <a:avLst/>
          </a:prstGeom>
          <a:noFill/>
        </p:spPr>
        <p:txBody>
          <a:bodyPr wrap="square" rtlCol="0">
            <a:spAutoFit/>
          </a:bodyPr>
          <a:lstStyle/>
          <a:p>
            <a:r>
              <a:rPr lang="zh-CN" altLang="en-US" sz="16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由山上路线引入</a:t>
            </a:r>
          </a:p>
        </p:txBody>
      </p:sp>
      <p:sp>
        <p:nvSpPr>
          <p:cNvPr id="25" name="矩形 24"/>
          <p:cNvSpPr/>
          <p:nvPr/>
        </p:nvSpPr>
        <p:spPr>
          <a:xfrm>
            <a:off x="284970" y="6056078"/>
            <a:ext cx="4716164" cy="855591"/>
          </a:xfrm>
          <a:prstGeom prst="rect">
            <a:avLst/>
          </a:prstGeom>
          <a:noFill/>
          <a:ln w="22225">
            <a:solidFill>
              <a:srgbClr val="90B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28" name="矩形 27"/>
          <p:cNvSpPr/>
          <p:nvPr/>
        </p:nvSpPr>
        <p:spPr>
          <a:xfrm>
            <a:off x="5217567" y="6053725"/>
            <a:ext cx="4716164" cy="855591"/>
          </a:xfrm>
          <a:prstGeom prst="rect">
            <a:avLst/>
          </a:prstGeom>
          <a:noFill/>
          <a:ln w="22225">
            <a:solidFill>
              <a:srgbClr val="5B8D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3" name="矩形 32"/>
          <p:cNvSpPr/>
          <p:nvPr/>
        </p:nvSpPr>
        <p:spPr>
          <a:xfrm>
            <a:off x="10167307" y="6053726"/>
            <a:ext cx="4716164" cy="823432"/>
          </a:xfrm>
          <a:prstGeom prst="rect">
            <a:avLst/>
          </a:prstGeom>
          <a:noFill/>
          <a:ln w="22225">
            <a:solidFill>
              <a:srgbClr val="375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sp>
        <p:nvSpPr>
          <p:cNvPr id="30" name="TextBox 29"/>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
        <p:nvSpPr>
          <p:cNvPr id="31" name="矩形 30"/>
          <p:cNvSpPr/>
          <p:nvPr/>
        </p:nvSpPr>
        <p:spPr>
          <a:xfrm>
            <a:off x="231544" y="835121"/>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园区游线示意图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176212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往届回顾</a:t>
            </a:r>
          </a:p>
        </p:txBody>
      </p:sp>
      <p:sp>
        <p:nvSpPr>
          <p:cNvPr id="10" name="矩形 9"/>
          <p:cNvSpPr/>
          <p:nvPr/>
        </p:nvSpPr>
        <p:spPr>
          <a:xfrm>
            <a:off x="411480" y="8367395"/>
            <a:ext cx="14296390" cy="1337945"/>
          </a:xfrm>
          <a:prstGeom prst="rect">
            <a:avLst/>
          </a:prstGeom>
        </p:spPr>
        <p:txBody>
          <a:bodyPr wrap="square">
            <a:spAutoFit/>
          </a:bodyPr>
          <a:lstStyle/>
          <a:p>
            <a:pPr marL="571500" lvl="0" indent="-571500">
              <a:lnSpc>
                <a:spcPct val="150000"/>
              </a:lnSpc>
              <a:buFont typeface="Arial" panose="020B0604020202020204" pitchFamily="34" charset="0"/>
              <a:buChar char="•"/>
            </a:pPr>
            <a:r>
              <a:rPr lang="zh-CN" altLang="en-US" sz="1800" dirty="0">
                <a:solidFill>
                  <a:schemeClr val="tx1"/>
                </a:solidFill>
                <a:latin typeface="微软雅黑" panose="020B0503020204020204" pitchFamily="34" charset="-122"/>
                <a:ea typeface="微软雅黑" panose="020B0503020204020204" pitchFamily="34" charset="-122"/>
                <a:sym typeface="+mn-ea"/>
              </a:rPr>
              <a:t>以</a:t>
            </a:r>
            <a:r>
              <a:rPr lang="zh-CN" altLang="en-US" sz="1800" b="1" dirty="0">
                <a:solidFill>
                  <a:schemeClr val="tx1"/>
                </a:solidFill>
                <a:latin typeface="微软雅黑" panose="020B0503020204020204" pitchFamily="34" charset="-122"/>
                <a:ea typeface="微软雅黑" panose="020B0503020204020204" pitchFamily="34" charset="-122"/>
                <a:sym typeface="+mn-ea"/>
              </a:rPr>
              <a:t>“城市花园”</a:t>
            </a:r>
            <a:r>
              <a:rPr lang="zh-CN" altLang="en-US" sz="1800" dirty="0">
                <a:solidFill>
                  <a:schemeClr val="tx1"/>
                </a:solidFill>
                <a:latin typeface="微软雅黑" panose="020B0503020204020204" pitchFamily="34" charset="-122"/>
                <a:ea typeface="微软雅黑" panose="020B0503020204020204" pitchFamily="34" charset="-122"/>
                <a:sym typeface="+mn-ea"/>
              </a:rPr>
              <a:t>为总体概念，</a:t>
            </a:r>
            <a:r>
              <a:rPr sz="1800" dirty="0">
                <a:solidFill>
                  <a:schemeClr val="tx1"/>
                </a:solidFill>
                <a:latin typeface="微软雅黑" panose="020B0503020204020204" pitchFamily="34" charset="-122"/>
                <a:ea typeface="微软雅黑" panose="020B0503020204020204" pitchFamily="34" charset="-122"/>
              </a:rPr>
              <a:t>展览总面积突破</a:t>
            </a:r>
            <a:r>
              <a:rPr sz="1800" b="1" dirty="0">
                <a:solidFill>
                  <a:schemeClr val="tx1"/>
                </a:solidFill>
                <a:latin typeface="微软雅黑" panose="020B0503020204020204" pitchFamily="34" charset="-122"/>
                <a:ea typeface="微软雅黑" panose="020B0503020204020204" pitchFamily="34" charset="-122"/>
              </a:rPr>
              <a:t>3万平方米</a:t>
            </a:r>
            <a:r>
              <a:rPr sz="1800" dirty="0">
                <a:solidFill>
                  <a:schemeClr val="tx1"/>
                </a:solidFill>
                <a:latin typeface="微软雅黑" panose="020B0503020204020204" pitchFamily="34" charset="-122"/>
                <a:ea typeface="微软雅黑" panose="020B0503020204020204" pitchFamily="34" charset="-122"/>
              </a:rPr>
              <a:t>，</a:t>
            </a:r>
            <a:r>
              <a:rPr sz="1800" b="1" dirty="0">
                <a:solidFill>
                  <a:schemeClr val="tx1"/>
                </a:solidFill>
                <a:latin typeface="微软雅黑" panose="020B0503020204020204" pitchFamily="34" charset="-122"/>
                <a:ea typeface="微软雅黑" panose="020B0503020204020204" pitchFamily="34" charset="-122"/>
              </a:rPr>
              <a:t>总观赏面积约10</a:t>
            </a:r>
            <a:r>
              <a:rPr lang="zh-CN" sz="1800" b="1" dirty="0">
                <a:solidFill>
                  <a:schemeClr val="tx1"/>
                </a:solidFill>
                <a:latin typeface="微软雅黑" panose="020B0503020204020204" pitchFamily="34" charset="-122"/>
                <a:ea typeface="微软雅黑" panose="020B0503020204020204" pitchFamily="34" charset="-122"/>
              </a:rPr>
              <a:t>万</a:t>
            </a:r>
            <a:r>
              <a:rPr sz="1800" b="1" dirty="0">
                <a:solidFill>
                  <a:schemeClr val="tx1"/>
                </a:solidFill>
                <a:latin typeface="微软雅黑" panose="020B0503020204020204" pitchFamily="34" charset="-122"/>
                <a:ea typeface="微软雅黑" panose="020B0503020204020204" pitchFamily="34" charset="-122"/>
              </a:rPr>
              <a:t>平方米</a:t>
            </a:r>
            <a:r>
              <a:rPr lang="zh-CN" sz="1800" b="1" dirty="0">
                <a:solidFill>
                  <a:schemeClr val="tx1"/>
                </a:solidFill>
                <a:latin typeface="微软雅黑" panose="020B0503020204020204" pitchFamily="34" charset="-122"/>
                <a:ea typeface="微软雅黑" panose="020B0503020204020204" pitchFamily="34" charset="-122"/>
              </a:rPr>
              <a:t>。</a:t>
            </a:r>
          </a:p>
          <a:p>
            <a:pPr marL="571500" lvl="0" indent="-571500">
              <a:lnSpc>
                <a:spcPct val="150000"/>
              </a:lnSpc>
              <a:buFont typeface="Arial" panose="020B0604020202020204" pitchFamily="34" charset="0"/>
              <a:buChar char="•"/>
            </a:pPr>
            <a:r>
              <a:rPr lang="zh-CN" altLang="en-US" sz="1800" dirty="0">
                <a:solidFill>
                  <a:schemeClr val="tx1"/>
                </a:solidFill>
                <a:latin typeface="微软雅黑" panose="020B0503020204020204" pitchFamily="34" charset="-122"/>
                <a:ea typeface="微软雅黑" panose="020B0503020204020204" pitchFamily="34" charset="-122"/>
              </a:rPr>
              <a:t>以</a:t>
            </a:r>
            <a:r>
              <a:rPr lang="zh-CN" altLang="en-US" sz="1800" b="1" dirty="0">
                <a:solidFill>
                  <a:schemeClr val="tx1"/>
                </a:solidFill>
                <a:latin typeface="微软雅黑" panose="020B0503020204020204" pitchFamily="34" charset="-122"/>
                <a:ea typeface="微软雅黑" panose="020B0503020204020204" pitchFamily="34" charset="-122"/>
              </a:rPr>
              <a:t>“关注城市品质提升，输出美好生活样本”</a:t>
            </a:r>
            <a:r>
              <a:rPr lang="zh-CN" altLang="en-US" sz="1800" dirty="0">
                <a:solidFill>
                  <a:schemeClr val="tx1"/>
                </a:solidFill>
                <a:latin typeface="微软雅黑" panose="020B0503020204020204" pitchFamily="34" charset="-122"/>
                <a:ea typeface="微软雅黑" panose="020B0503020204020204" pitchFamily="34" charset="-122"/>
              </a:rPr>
              <a:t>为使命，展示</a:t>
            </a:r>
            <a:r>
              <a:rPr lang="zh-CN" altLang="en-US" sz="1800" b="1" dirty="0">
                <a:solidFill>
                  <a:schemeClr val="tx1"/>
                </a:solidFill>
                <a:latin typeface="微软雅黑" panose="020B0503020204020204" pitchFamily="34" charset="-122"/>
                <a:ea typeface="微软雅黑" panose="020B0503020204020204" pitchFamily="34" charset="-122"/>
              </a:rPr>
              <a:t>园艺、城市、自然与人类的和谐相融</a:t>
            </a:r>
            <a:r>
              <a:rPr lang="zh-CN" altLang="en-US" sz="1800" dirty="0">
                <a:solidFill>
                  <a:schemeClr val="tx1"/>
                </a:solidFill>
                <a:latin typeface="微软雅黑" panose="020B0503020204020204" pitchFamily="34" charset="-122"/>
                <a:ea typeface="微软雅黑" panose="020B0503020204020204" pitchFamily="34" charset="-122"/>
              </a:rPr>
              <a:t>，描绘</a:t>
            </a:r>
            <a:r>
              <a:rPr lang="zh-CN" altLang="en-US" sz="1800" b="1" dirty="0">
                <a:solidFill>
                  <a:schemeClr val="tx1"/>
                </a:solidFill>
                <a:latin typeface="微软雅黑" panose="020B0503020204020204" pitchFamily="34" charset="-122"/>
                <a:ea typeface="微软雅黑" panose="020B0503020204020204" pitchFamily="34" charset="-122"/>
              </a:rPr>
              <a:t>“大山、大江、大城、大美”。</a:t>
            </a:r>
          </a:p>
          <a:p>
            <a:pPr marL="571500" lvl="0" indent="-571500">
              <a:lnSpc>
                <a:spcPct val="150000"/>
              </a:lnSpc>
              <a:buFont typeface="Arial" panose="020B0604020202020204" pitchFamily="34" charset="0"/>
              <a:buChar char="•"/>
            </a:pPr>
            <a:endParaRPr lang="en-US" altLang="zh-CN" sz="1800" b="1" dirty="0">
              <a:solidFill>
                <a:schemeClr val="tx1"/>
              </a:solidFill>
              <a:latin typeface="微软雅黑" panose="020B0503020204020204" pitchFamily="34" charset="-122"/>
              <a:ea typeface="微软雅黑" panose="020B0503020204020204" pitchFamily="34" charset="-122"/>
            </a:endParaRPr>
          </a:p>
        </p:txBody>
      </p:sp>
      <p:pic>
        <p:nvPicPr>
          <p:cNvPr id="9" name="图片 8" descr="第二届"/>
          <p:cNvPicPr>
            <a:picLocks noChangeAspect="1"/>
          </p:cNvPicPr>
          <p:nvPr/>
        </p:nvPicPr>
        <p:blipFill>
          <a:blip r:embed="rId2" cstate="print"/>
          <a:stretch>
            <a:fillRect/>
          </a:stretch>
        </p:blipFill>
        <p:spPr>
          <a:xfrm>
            <a:off x="0" y="4175760"/>
            <a:ext cx="15119350" cy="4034155"/>
          </a:xfrm>
          <a:prstGeom prst="rect">
            <a:avLst/>
          </a:prstGeom>
        </p:spPr>
      </p:pic>
      <p:sp>
        <p:nvSpPr>
          <p:cNvPr id="26" name="TextBox 25"/>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01 </a:t>
            </a:r>
            <a:r>
              <a:rPr lang="zh-CN" altLang="en-US" sz="2000" b="1" dirty="0">
                <a:latin typeface="微软雅黑" panose="020B0503020204020204" pitchFamily="34" charset="-122"/>
                <a:ea typeface="微软雅黑" panose="020B0503020204020204" pitchFamily="34" charset="-122"/>
              </a:rPr>
              <a:t>规划背景</a:t>
            </a:r>
          </a:p>
        </p:txBody>
      </p:sp>
      <p:sp>
        <p:nvSpPr>
          <p:cNvPr id="5" name="矩形 4"/>
          <p:cNvSpPr/>
          <p:nvPr/>
        </p:nvSpPr>
        <p:spPr>
          <a:xfrm>
            <a:off x="5157470" y="2302510"/>
            <a:ext cx="4807585" cy="460375"/>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latin typeface="微软雅黑" panose="020B0503020204020204" pitchFamily="34" charset="-122"/>
                <a:ea typeface="微软雅黑" panose="020B0503020204020204" pitchFamily="34" charset="-122"/>
                <a:sym typeface="方正兰亭黑_GBK" pitchFamily="2" charset="-122"/>
              </a:rPr>
              <a:t>第二届长江城市花卉艺术博览会</a:t>
            </a:r>
            <a:endParaRPr lang="zh-CN" altLang="en-US" sz="2400" b="1" dirty="0">
              <a:solidFill>
                <a:schemeClr val="tx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矩形 10"/>
          <p:cNvSpPr/>
          <p:nvPr/>
        </p:nvSpPr>
        <p:spPr>
          <a:xfrm>
            <a:off x="822325" y="3071495"/>
            <a:ext cx="3960495" cy="829945"/>
          </a:xfrm>
          <a:prstGeom prst="rect">
            <a:avLst/>
          </a:prstGeom>
          <a:noFill/>
        </p:spPr>
        <p:txBody>
          <a:bodyPr wrap="square">
            <a:spAutoFit/>
          </a:bodyPr>
          <a:lstStyle/>
          <a:p>
            <a:pPr marL="571500" indent="-571500">
              <a:buFont typeface="Arial" panose="020B0604020202020204" pitchFamily="34" charset="0"/>
              <a:buChar char="•"/>
            </a:pPr>
            <a:r>
              <a:rPr lang="zh-CN" altLang="en-US" sz="2400" dirty="0">
                <a:solidFill>
                  <a:srgbClr val="AC5454"/>
                </a:solidFill>
                <a:latin typeface="微软雅黑" panose="020B0503020204020204" pitchFamily="34" charset="-122"/>
                <a:ea typeface="微软雅黑" panose="020B0503020204020204" pitchFamily="34" charset="-122"/>
                <a:sym typeface="+mn-ea"/>
              </a:rPr>
              <a:t>7天时间里</a:t>
            </a:r>
            <a:endParaRPr lang="en-US" altLang="zh-CN" sz="2400" dirty="0">
              <a:solidFill>
                <a:srgbClr val="AC5454"/>
              </a:solidFill>
              <a:latin typeface="微软雅黑" panose="020B0503020204020204" pitchFamily="34" charset="-122"/>
              <a:ea typeface="微软雅黑" panose="020B0503020204020204" pitchFamily="34" charset="-122"/>
              <a:sym typeface="+mn-ea"/>
            </a:endParaRPr>
          </a:p>
          <a:p>
            <a:r>
              <a:rPr lang="zh-CN" altLang="en-US" sz="2400" b="1" dirty="0">
                <a:solidFill>
                  <a:srgbClr val="AC5454"/>
                </a:solidFill>
                <a:latin typeface="微软雅黑" panose="020B0503020204020204" pitchFamily="34" charset="-122"/>
                <a:ea typeface="微软雅黑" panose="020B0503020204020204" pitchFamily="34" charset="-122"/>
                <a:sym typeface="+mn-ea"/>
              </a:rPr>
              <a:t>      148万</a:t>
            </a:r>
            <a:r>
              <a:rPr lang="zh-CN" altLang="en-US" sz="2400" dirty="0">
                <a:solidFill>
                  <a:srgbClr val="AC5454"/>
                </a:solidFill>
                <a:latin typeface="微软雅黑" panose="020B0503020204020204" pitchFamily="34" charset="-122"/>
                <a:ea typeface="微软雅黑" panose="020B0503020204020204" pitchFamily="34" charset="-122"/>
                <a:sym typeface="+mn-ea"/>
              </a:rPr>
              <a:t>市民前往打卡</a:t>
            </a:r>
          </a:p>
        </p:txBody>
      </p:sp>
      <p:sp>
        <p:nvSpPr>
          <p:cNvPr id="12" name="矩形 11"/>
          <p:cNvSpPr/>
          <p:nvPr/>
        </p:nvSpPr>
        <p:spPr>
          <a:xfrm>
            <a:off x="6176645" y="3028950"/>
            <a:ext cx="4138930" cy="829945"/>
          </a:xfrm>
          <a:prstGeom prst="rect">
            <a:avLst/>
          </a:prstGeom>
          <a:noFill/>
        </p:spPr>
        <p:txBody>
          <a:bodyPr wrap="square">
            <a:spAutoFit/>
          </a:bodyPr>
          <a:lstStyle/>
          <a:p>
            <a:pPr marL="571500" indent="-571500">
              <a:buFont typeface="Arial" panose="020B0604020202020204" pitchFamily="34" charset="0"/>
              <a:buChar char="•"/>
            </a:pPr>
            <a:r>
              <a:rPr lang="zh-CN" altLang="zh-CN" sz="2400" dirty="0">
                <a:solidFill>
                  <a:srgbClr val="AC5454"/>
                </a:solidFill>
                <a:latin typeface="微软雅黑" panose="020B0503020204020204" pitchFamily="34" charset="-122"/>
                <a:ea typeface="微软雅黑" panose="020B0503020204020204" pitchFamily="34" charset="-122"/>
                <a:sym typeface="+mn-ea"/>
              </a:rPr>
              <a:t>单日</a:t>
            </a:r>
          </a:p>
          <a:p>
            <a:pPr indent="0">
              <a:buFont typeface="Arial" panose="020B0604020202020204" pitchFamily="34" charset="0"/>
              <a:buNone/>
            </a:pPr>
            <a:r>
              <a:rPr lang="en-US" altLang="zh-CN" sz="2400" dirty="0">
                <a:solidFill>
                  <a:srgbClr val="AC5454"/>
                </a:solidFill>
                <a:latin typeface="微软雅黑" panose="020B0503020204020204" pitchFamily="34" charset="-122"/>
                <a:ea typeface="微软雅黑" panose="020B0503020204020204" pitchFamily="34" charset="-122"/>
                <a:sym typeface="+mn-ea"/>
              </a:rPr>
              <a:t>      </a:t>
            </a:r>
            <a:r>
              <a:rPr lang="zh-CN" altLang="zh-CN" sz="2400" dirty="0">
                <a:solidFill>
                  <a:srgbClr val="AC5454"/>
                </a:solidFill>
                <a:latin typeface="微软雅黑" panose="020B0503020204020204" pitchFamily="34" charset="-122"/>
                <a:ea typeface="微软雅黑" panose="020B0503020204020204" pitchFamily="34" charset="-122"/>
                <a:sym typeface="+mn-ea"/>
              </a:rPr>
              <a:t>最高接待人数达</a:t>
            </a:r>
            <a:r>
              <a:rPr lang="zh-CN" altLang="zh-CN" sz="2400" b="1" dirty="0">
                <a:solidFill>
                  <a:srgbClr val="AC5454"/>
                </a:solidFill>
                <a:latin typeface="微软雅黑" panose="020B0503020204020204" pitchFamily="34" charset="-122"/>
                <a:ea typeface="微软雅黑" panose="020B0503020204020204" pitchFamily="34" charset="-122"/>
                <a:sym typeface="+mn-ea"/>
              </a:rPr>
              <a:t>30万</a:t>
            </a:r>
          </a:p>
        </p:txBody>
      </p:sp>
      <p:sp>
        <p:nvSpPr>
          <p:cNvPr id="13" name="矩形 12"/>
          <p:cNvSpPr/>
          <p:nvPr/>
        </p:nvSpPr>
        <p:spPr>
          <a:xfrm>
            <a:off x="10852854" y="3029001"/>
            <a:ext cx="3263900" cy="829945"/>
          </a:xfrm>
          <a:prstGeom prst="rect">
            <a:avLst/>
          </a:prstGeom>
          <a:noFill/>
        </p:spPr>
        <p:txBody>
          <a:bodyPr wrap="none">
            <a:spAutoFit/>
          </a:bodyPr>
          <a:lstStyle/>
          <a:p>
            <a:pPr marL="571500" indent="-571500" algn="l">
              <a:buFont typeface="Arial" panose="020B0604020202020204" pitchFamily="34" charset="0"/>
              <a:buChar char="•"/>
            </a:pPr>
            <a:r>
              <a:rPr lang="zh-CN" altLang="en-US" sz="2400" dirty="0">
                <a:solidFill>
                  <a:srgbClr val="AC5454"/>
                </a:solidFill>
                <a:latin typeface="微软雅黑" panose="020B0503020204020204" pitchFamily="34" charset="-122"/>
                <a:ea typeface="微软雅黑" panose="020B0503020204020204" pitchFamily="34" charset="-122"/>
                <a:sym typeface="Gill Sans" charset="0"/>
              </a:rPr>
              <a:t>近</a:t>
            </a:r>
            <a:r>
              <a:rPr lang="zh-CN" altLang="en-US" sz="2400" b="1" dirty="0">
                <a:solidFill>
                  <a:srgbClr val="AC5454"/>
                </a:solidFill>
                <a:latin typeface="微软雅黑" panose="020B0503020204020204" pitchFamily="34" charset="-122"/>
                <a:ea typeface="微软雅黑" panose="020B0503020204020204" pitchFamily="34" charset="-122"/>
                <a:sym typeface="Gill Sans" charset="0"/>
              </a:rPr>
              <a:t>20个</a:t>
            </a:r>
            <a:r>
              <a:rPr lang="zh-CN" altLang="en-US" sz="2400" dirty="0">
                <a:solidFill>
                  <a:srgbClr val="AC5454"/>
                </a:solidFill>
                <a:latin typeface="微软雅黑" panose="020B0503020204020204" pitchFamily="34" charset="-122"/>
                <a:ea typeface="微软雅黑" panose="020B0503020204020204" pitchFamily="34" charset="-122"/>
                <a:sym typeface="Gill Sans" charset="0"/>
              </a:rPr>
              <a:t>国家和地区</a:t>
            </a:r>
          </a:p>
          <a:p>
            <a:pPr indent="0" algn="l">
              <a:buFont typeface="Arial" panose="020B0604020202020204" pitchFamily="34" charset="0"/>
              <a:buNone/>
            </a:pPr>
            <a:r>
              <a:rPr lang="zh-CN" altLang="en-US" sz="2400" dirty="0">
                <a:solidFill>
                  <a:srgbClr val="AC5454"/>
                </a:solidFill>
                <a:latin typeface="微软雅黑" panose="020B0503020204020204" pitchFamily="34" charset="-122"/>
                <a:ea typeface="微软雅黑" panose="020B0503020204020204" pitchFamily="34" charset="-122"/>
                <a:sym typeface="Gill Sans" charset="0"/>
              </a:rPr>
              <a:t>       近</a:t>
            </a:r>
            <a:r>
              <a:rPr lang="zh-CN" altLang="en-US" sz="2400" b="1" dirty="0">
                <a:solidFill>
                  <a:srgbClr val="AC5454"/>
                </a:solidFill>
                <a:latin typeface="微软雅黑" panose="020B0503020204020204" pitchFamily="34" charset="-122"/>
                <a:ea typeface="微软雅黑" panose="020B0503020204020204" pitchFamily="34" charset="-122"/>
                <a:sym typeface="Gill Sans" charset="0"/>
              </a:rPr>
              <a:t>800家</a:t>
            </a:r>
            <a:r>
              <a:rPr lang="zh-CN" altLang="en-US" sz="2400" dirty="0">
                <a:solidFill>
                  <a:srgbClr val="AC5454"/>
                </a:solidFill>
                <a:latin typeface="微软雅黑" panose="020B0503020204020204" pitchFamily="34" charset="-122"/>
                <a:ea typeface="微软雅黑" panose="020B0503020204020204" pitchFamily="34" charset="-122"/>
                <a:sym typeface="Gill Sans" charset="0"/>
              </a:rPr>
              <a:t>企业参展</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各届重庆花博会\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623" y="1642082"/>
            <a:ext cx="10149692" cy="8266727"/>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7656" y="877364"/>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综合主展核布局与游线示意图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47" name="文本框 20"/>
          <p:cNvSpPr txBox="1"/>
          <p:nvPr/>
        </p:nvSpPr>
        <p:spPr>
          <a:xfrm>
            <a:off x="11226843" y="3065772"/>
            <a:ext cx="3551474" cy="3970318"/>
          </a:xfrm>
          <a:prstGeom prst="rect">
            <a:avLst/>
          </a:prstGeom>
          <a:noFill/>
        </p:spPr>
        <p:txBody>
          <a:bodyPr wrap="square" rtlCol="0">
            <a:spAutoFit/>
          </a:bodyPr>
          <a:lstStyle/>
          <a:p>
            <a:pPr>
              <a:lnSpc>
                <a:spcPct val="20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由停车场下车</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后进入主</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广场，</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分别经过</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匠心楼阁</a:t>
            </a:r>
            <a:r>
              <a:rPr lang="en-US" altLang="zh-CN" sz="1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美丽乡村展园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明日</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花园江北园</a:t>
            </a:r>
            <a:r>
              <a:rPr lang="en-US" altLang="zh-CN" sz="1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花</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之穹顶</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大师园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明日花园两江</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园，</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而后通过花样生活展区进入山城家园各区县展园。</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1226843" y="2797536"/>
            <a:ext cx="2529497" cy="369332"/>
          </a:xfrm>
          <a:prstGeom prst="rect">
            <a:avLst/>
          </a:prstGeom>
          <a:noFill/>
        </p:spPr>
        <p:txBody>
          <a:bodyPr wrap="square" rtlCol="0">
            <a:spAutoFit/>
          </a:body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重要嘉宾游</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线</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各届重庆花博会\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623" y="1642082"/>
            <a:ext cx="10154676" cy="8270787"/>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7656" y="877364"/>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综合主展核布局与游线示意图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47" name="文本框 20"/>
          <p:cNvSpPr txBox="1"/>
          <p:nvPr/>
        </p:nvSpPr>
        <p:spPr>
          <a:xfrm>
            <a:off x="11226843" y="3065772"/>
            <a:ext cx="3551474" cy="4524315"/>
          </a:xfrm>
          <a:prstGeom prst="rect">
            <a:avLst/>
          </a:prstGeom>
          <a:noFill/>
        </p:spPr>
        <p:txBody>
          <a:bodyPr wrap="square" rtlCol="0">
            <a:spAutoFit/>
          </a:bodyPr>
          <a:lstStyle/>
          <a:p>
            <a:pPr>
              <a:lnSpc>
                <a:spcPct val="20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由停车场下车后，沿左侧道路进入主广场，分别沿明日花园江北园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美丽乡村展园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匠心楼阁</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花之</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穹顶</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大师园</a:t>
            </a:r>
            <a:r>
              <a:rPr lang="en-US" altLang="zh-CN" sz="1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明日花园两江</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园，</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而后通过花样生活展区进入山城家园各区县展园。</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1226843" y="2797536"/>
            <a:ext cx="2529497" cy="369332"/>
          </a:xfrm>
          <a:prstGeom prst="rect">
            <a:avLst/>
          </a:prstGeom>
          <a:noFill/>
        </p:spPr>
        <p:txBody>
          <a:bodyPr wrap="square" rtlCol="0">
            <a:spAutoFit/>
          </a:body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重要嘉宾游</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线</a:t>
            </a:r>
            <a:r>
              <a:rPr lang="en-US" altLang="zh-CN" sz="1800" b="1" dirty="0"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各届重庆花博会\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622" y="1604582"/>
            <a:ext cx="10154673" cy="8270783"/>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0"/>
          <p:cNvSpPr txBox="1"/>
          <p:nvPr/>
        </p:nvSpPr>
        <p:spPr>
          <a:xfrm>
            <a:off x="11226844" y="3268081"/>
            <a:ext cx="3551474" cy="3970318"/>
          </a:xfrm>
          <a:prstGeom prst="rect">
            <a:avLst/>
          </a:prstGeom>
          <a:noFill/>
        </p:spPr>
        <p:txBody>
          <a:bodyPr wrap="square" rtlCol="0">
            <a:spAutoFit/>
          </a:bodyPr>
          <a:lstStyle/>
          <a:p>
            <a:pPr>
              <a:lnSpc>
                <a:spcPct val="20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由北大门进入园区，进入园区后，经引导从明日花园江北园开始游览，分别经过明日花园江北园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美丽乡村展园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匠心楼阁</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花之穹顶</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大师园</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明日花园两江</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园，</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而后通过花样生活展区进入山城家园各区县展园。</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1252244" y="3030878"/>
            <a:ext cx="2689412" cy="369332"/>
          </a:xfrm>
          <a:prstGeom prst="rect">
            <a:avLst/>
          </a:prstGeom>
          <a:noFill/>
        </p:spPr>
        <p:txBody>
          <a:bodyPr wrap="square" rtlCol="0">
            <a:spAutoFit/>
          </a:body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主要游客路线</a:t>
            </a:r>
          </a:p>
        </p:txBody>
      </p:sp>
      <p:sp>
        <p:nvSpPr>
          <p:cNvPr id="11" name="TextBox 10"/>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
        <p:nvSpPr>
          <p:cNvPr id="4" name="矩形 3"/>
          <p:cNvSpPr/>
          <p:nvPr/>
        </p:nvSpPr>
        <p:spPr>
          <a:xfrm>
            <a:off x="307656" y="877364"/>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综合主展核布局与游线示意图</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E:\各届重庆花博会\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5623" y="1708361"/>
            <a:ext cx="10100628" cy="8226766"/>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0"/>
          <p:cNvSpPr txBox="1"/>
          <p:nvPr/>
        </p:nvSpPr>
        <p:spPr>
          <a:xfrm>
            <a:off x="10878820" y="3528695"/>
            <a:ext cx="3832262" cy="4247317"/>
          </a:xfrm>
          <a:prstGeom prst="rect">
            <a:avLst/>
          </a:prstGeom>
          <a:noFill/>
        </p:spPr>
        <p:txBody>
          <a:bodyPr wrap="square" rtlCol="0">
            <a:spAutoFit/>
          </a:bodyPr>
          <a:lstStyle/>
          <a:p>
            <a:pPr indent="457200">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广场入口区面积约</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1000</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平方米，花之穹顶与主席台之间约</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700</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平方米。</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主广场上六个展园</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之间之间</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间隔</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米。</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六个主展园与树阵之间</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距离</a:t>
            </a:r>
            <a:r>
              <a:rPr lang="en-US" altLang="zh-CN" sz="1800" dirty="0" smtClean="0">
                <a:solidFill>
                  <a:schemeClr val="tx1">
                    <a:lumMod val="75000"/>
                    <a:lumOff val="25000"/>
                  </a:schemeClr>
                </a:solidFill>
                <a:latin typeface="微软雅黑" panose="020B0503020204020204" pitchFamily="34" charset="-122"/>
                <a:ea typeface="微软雅黑" panose="020B0503020204020204" pitchFamily="34" charset="-122"/>
              </a:rPr>
              <a:t>2.5</a:t>
            </a:r>
            <a:r>
              <a:rPr lang="zh-CN" altLang="en-US" sz="1800" dirty="0" smtClean="0">
                <a:solidFill>
                  <a:schemeClr val="tx1">
                    <a:lumMod val="75000"/>
                    <a:lumOff val="25000"/>
                  </a:schemeClr>
                </a:solidFill>
                <a:latin typeface="微软雅黑" panose="020B0503020204020204" pitchFamily="34" charset="-122"/>
                <a:ea typeface="微软雅黑" panose="020B0503020204020204" pitchFamily="34" charset="-122"/>
              </a:rPr>
              <a:t>米</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花之穹顶与周边展园之间间隔</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7.5</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米。</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50000"/>
              </a:lnSpc>
            </a:pP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
        <p:nvSpPr>
          <p:cNvPr id="3" name="矩形 2"/>
          <p:cNvSpPr/>
          <p:nvPr/>
        </p:nvSpPr>
        <p:spPr>
          <a:xfrm>
            <a:off x="307656" y="877364"/>
            <a:ext cx="7788594" cy="830997"/>
          </a:xfrm>
          <a:prstGeom prst="rect">
            <a:avLst/>
          </a:prstGeom>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综合主展核平台与通道布局</a:t>
            </a:r>
            <a:endParaRPr lang="en-US" altLang="zh-CN" sz="2400" b="1" dirty="0">
              <a:solidFill>
                <a:srgbClr val="AC5454"/>
              </a:solidFill>
              <a:latin typeface="微软雅黑" panose="020B0503020204020204" pitchFamily="34" charset="-122"/>
              <a:ea typeface="微软雅黑" panose="020B0503020204020204" pitchFamily="34" charset="-122"/>
            </a:endParaRPr>
          </a:p>
          <a:p>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765175" y="2886891"/>
            <a:ext cx="8808315" cy="7498080"/>
          </a:xfrm>
          <a:prstGeom prst="rect">
            <a:avLst/>
          </a:prstGeom>
        </p:spPr>
      </p:pic>
      <p:sp>
        <p:nvSpPr>
          <p:cNvPr id="41" name="文本框 40"/>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42" name="矩形 41"/>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6808" y="958010"/>
            <a:ext cx="7559675" cy="460375"/>
          </a:xfrm>
          <a:prstGeom prst="rect">
            <a:avLst/>
          </a:prstGeom>
        </p:spPr>
        <p:txBody>
          <a:bodyPr>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mn-ea"/>
              </a:rPr>
              <a:t>花样生活展区</a:t>
            </a:r>
            <a:r>
              <a:rPr lang="en-US" altLang="zh-CN" sz="2400" b="1" dirty="0">
                <a:solidFill>
                  <a:srgbClr val="AC5454"/>
                </a:solidFill>
                <a:latin typeface="微软雅黑" panose="020B0503020204020204" pitchFamily="34" charset="-122"/>
                <a:ea typeface="微软雅黑" panose="020B0503020204020204" pitchFamily="34" charset="-122"/>
                <a:sym typeface="+mn-ea"/>
              </a:rPr>
              <a:t>2—</a:t>
            </a:r>
            <a:r>
              <a:rPr lang="zh-CN" altLang="en-US" sz="2400" b="1" dirty="0">
                <a:solidFill>
                  <a:srgbClr val="AC5454"/>
                </a:solidFill>
                <a:latin typeface="微软雅黑" panose="020B0503020204020204" pitchFamily="34" charset="-122"/>
                <a:ea typeface="微软雅黑" panose="020B0503020204020204" pitchFamily="34" charset="-122"/>
                <a:sym typeface="+mn-ea"/>
              </a:rPr>
              <a:t>东入口广场</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
        <p:nvSpPr>
          <p:cNvPr id="13" name="文本框 20"/>
          <p:cNvSpPr txBox="1"/>
          <p:nvPr/>
        </p:nvSpPr>
        <p:spPr>
          <a:xfrm>
            <a:off x="765176" y="1415210"/>
            <a:ext cx="13865224" cy="1422954"/>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在东门原有入口轴线的两边增加展位，游人一进入展区就可感受到花博园的氛围并于两边观览，这时雕塑挡住部分向台阶下的视线，游人从展位旁绕过雕塑，视野豁然开朗，台阶下面是集中布置的花样生活展位，花卉繁多，绚丽多彩，气氛热烈。游人接着步下台阶顺着游览线进行观览。</a:t>
            </a:r>
            <a:endParaRPr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AutoShape 2" descr="https://p0.ssl.img.360kuai.com/t01e8f0e96f87d528e7.web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5" name="AutoShape 4" descr="https://p0.ssl.img.360kuai.com/t01e8f0e96f87d528e7.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7" name="AutoShape 6" descr="https://p0.ssl.img.360kuai.com/t01e8f0e96f87d528e7.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2" name="AutoShape 12" descr="https://ss1.bdstatic.com/70cFvXSh_Q1YnxGkpoWK1HF6hhy/it/u=1562795091,1715912038&amp;fm=26&amp;gp=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 name="AutoShape 14" descr="https://ss1.bdstatic.com/70cFvXSh_Q1YnxGkpoWK1HF6hhy/it/u=1562795091,1715912038&amp;fm=26&amp;gp=0.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grpSp>
        <p:nvGrpSpPr>
          <p:cNvPr id="17" name="组合 16"/>
          <p:cNvGrpSpPr/>
          <p:nvPr/>
        </p:nvGrpSpPr>
        <p:grpSpPr>
          <a:xfrm>
            <a:off x="6496836" y="9629140"/>
            <a:ext cx="4349750" cy="384175"/>
            <a:chOff x="3615" y="14869"/>
            <a:chExt cx="3818" cy="605"/>
          </a:xfrm>
        </p:grpSpPr>
        <p:grpSp>
          <p:nvGrpSpPr>
            <p:cNvPr id="14" name="组合 13"/>
            <p:cNvGrpSpPr/>
            <p:nvPr/>
          </p:nvGrpSpPr>
          <p:grpSpPr>
            <a:xfrm>
              <a:off x="3755" y="15234"/>
              <a:ext cx="2267" cy="240"/>
              <a:chOff x="3755" y="15234"/>
              <a:chExt cx="2267" cy="240"/>
            </a:xfrm>
          </p:grpSpPr>
          <p:sp>
            <p:nvSpPr>
              <p:cNvPr id="8" name="矩形 7"/>
              <p:cNvSpPr/>
              <p:nvPr/>
            </p:nvSpPr>
            <p:spPr>
              <a:xfrm flipV="1">
                <a:off x="4322" y="1523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3755"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889"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5456" y="15354"/>
                <a:ext cx="567" cy="1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615" y="14869"/>
              <a:ext cx="3818" cy="386"/>
            </a:xfrm>
            <a:prstGeom prst="rect">
              <a:avLst/>
            </a:prstGeom>
            <a:noFill/>
          </p:spPr>
          <p:txBody>
            <a:bodyPr wrap="square" rtlCol="0">
              <a:spAutoFit/>
            </a:bodyPr>
            <a:lstStyle/>
            <a:p>
              <a:r>
                <a:rPr lang="en-US" altLang="zh-CN" sz="1000" b="1">
                  <a:latin typeface="微软雅黑" panose="020B0503020204020204" pitchFamily="34" charset="-122"/>
                  <a:ea typeface="微软雅黑" panose="020B0503020204020204" pitchFamily="34" charset="-122"/>
                </a:rPr>
                <a:t>0m           10m          20m                      40m</a:t>
              </a:r>
            </a:p>
          </p:txBody>
        </p:sp>
      </p:grpSp>
      <p:pic>
        <p:nvPicPr>
          <p:cNvPr id="164" name="图片 163"/>
          <p:cNvPicPr>
            <a:picLocks noChangeAspect="1"/>
          </p:cNvPicPr>
          <p:nvPr/>
        </p:nvPicPr>
        <p:blipFill rotWithShape="1">
          <a:blip r:embed="rId3" cstate="print">
            <a:extLst>
              <a:ext uri="{28A0092B-C50C-407E-A947-70E740481C1C}">
                <a14:useLocalDpi xmlns:a14="http://schemas.microsoft.com/office/drawing/2010/main" xmlns="" val="0"/>
              </a:ext>
            </a:extLst>
          </a:blip>
          <a:srcRect b="31956"/>
          <a:stretch>
            <a:fillRect/>
          </a:stretch>
        </p:blipFill>
        <p:spPr>
          <a:xfrm>
            <a:off x="7566660" y="8555990"/>
            <a:ext cx="1712595" cy="1026795"/>
          </a:xfrm>
          <a:prstGeom prst="rect">
            <a:avLst/>
          </a:prstGeom>
          <a:effectLst>
            <a:outerShdw blurRad="50800" dist="50800" dir="5400000" algn="ctr" rotWithShape="0">
              <a:srgbClr val="000000">
                <a:alpha val="0"/>
              </a:srgbClr>
            </a:outerShdw>
          </a:effectLst>
        </p:spPr>
      </p:pic>
      <p:sp>
        <p:nvSpPr>
          <p:cNvPr id="28" name="矩形 27"/>
          <p:cNvSpPr/>
          <p:nvPr/>
        </p:nvSpPr>
        <p:spPr>
          <a:xfrm>
            <a:off x="718788" y="9980023"/>
            <a:ext cx="7559675" cy="369332"/>
          </a:xfrm>
          <a:prstGeom prst="rect">
            <a:avLst/>
          </a:prstGeom>
        </p:spPr>
        <p:txBody>
          <a:bodyPr wrap="square">
            <a:spAutoFit/>
          </a:bodyPr>
          <a:lstStyle/>
          <a:p>
            <a:r>
              <a:rPr lang="zh-CN" altLang="en-US" sz="1800" b="1" dirty="0">
                <a:solidFill>
                  <a:srgbClr val="AC5454"/>
                </a:solidFill>
                <a:latin typeface="微软雅黑" panose="020B0503020204020204" pitchFamily="34" charset="-122"/>
                <a:ea typeface="微软雅黑" panose="020B0503020204020204" pitchFamily="34" charset="-122"/>
                <a:sym typeface="+mn-ea"/>
              </a:rPr>
              <a:t>东入口广场</a:t>
            </a:r>
            <a:r>
              <a:rPr lang="en-US" altLang="zh-CN" sz="1800" b="1" dirty="0">
                <a:solidFill>
                  <a:srgbClr val="AC5454"/>
                </a:solidFill>
                <a:latin typeface="微软雅黑" panose="020B0503020204020204" pitchFamily="34" charset="-122"/>
                <a:ea typeface="微软雅黑" panose="020B0503020204020204" pitchFamily="34" charset="-122"/>
                <a:sym typeface="+mn-ea"/>
              </a:rPr>
              <a:t>-</a:t>
            </a:r>
            <a:r>
              <a:rPr lang="zh-CN" altLang="en-US" sz="1800" b="1" dirty="0">
                <a:solidFill>
                  <a:srgbClr val="AC5454"/>
                </a:solidFill>
                <a:latin typeface="微软雅黑" panose="020B0503020204020204" pitchFamily="34" charset="-122"/>
                <a:ea typeface="微软雅黑" panose="020B0503020204020204" pitchFamily="34" charset="-122"/>
                <a:sym typeface="+mn-ea"/>
              </a:rPr>
              <a:t>路径引导</a:t>
            </a:r>
            <a:endParaRPr lang="en-US" altLang="zh-CN" sz="1800" b="1" dirty="0">
              <a:solidFill>
                <a:srgbClr val="AC5454"/>
              </a:solidFill>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6494"/>
                    </a14:imgEffect>
                    <a14:imgEffect>
                      <a14:saturation sat="75000"/>
                    </a14:imgEffect>
                  </a14:imgLayer>
                </a14:imgProps>
              </a:ext>
              <a:ext uri="{28A0092B-C50C-407E-A947-70E740481C1C}">
                <a14:useLocalDpi xmlns:a14="http://schemas.microsoft.com/office/drawing/2010/main" xmlns="" val="0"/>
              </a:ext>
            </a:extLst>
          </a:blip>
          <a:stretch>
            <a:fillRect/>
          </a:stretch>
        </p:blipFill>
        <p:spPr>
          <a:xfrm>
            <a:off x="9660321" y="2891586"/>
            <a:ext cx="4693854" cy="3019938"/>
          </a:xfrm>
          <a:prstGeom prst="rect">
            <a:avLst/>
          </a:prstGeom>
        </p:spPr>
      </p:pic>
      <p:sp>
        <p:nvSpPr>
          <p:cNvPr id="29" name="任意多边形: 形状 28"/>
          <p:cNvSpPr/>
          <p:nvPr/>
        </p:nvSpPr>
        <p:spPr>
          <a:xfrm>
            <a:off x="12581904" y="4684500"/>
            <a:ext cx="1691443" cy="946181"/>
          </a:xfrm>
          <a:custGeom>
            <a:avLst/>
            <a:gdLst>
              <a:gd name="connsiteX0" fmla="*/ 65784 w 1872816"/>
              <a:gd name="connsiteY0" fmla="*/ 38500 h 716777"/>
              <a:gd name="connsiteX1" fmla="*/ 374442 w 1872816"/>
              <a:gd name="connsiteY1" fmla="*/ 354875 h 716777"/>
              <a:gd name="connsiteX2" fmla="*/ 1281125 w 1872816"/>
              <a:gd name="connsiteY2" fmla="*/ 470621 h 716777"/>
              <a:gd name="connsiteX3" fmla="*/ 1844427 w 1872816"/>
              <a:gd name="connsiteY3" fmla="*/ 570935 h 716777"/>
              <a:gd name="connsiteX4" fmla="*/ 393733 w 1872816"/>
              <a:gd name="connsiteY4" fmla="*/ 694399 h 716777"/>
              <a:gd name="connsiteX5" fmla="*/ 27201 w 1872816"/>
              <a:gd name="connsiteY5" fmla="*/ 77082 h 716777"/>
              <a:gd name="connsiteX6" fmla="*/ 65784 w 1872816"/>
              <a:gd name="connsiteY6" fmla="*/ 38500 h 716777"/>
              <a:gd name="connsiteX0-1" fmla="*/ 72165 w 1874987"/>
              <a:gd name="connsiteY0-2" fmla="*/ 36661 h 675986"/>
              <a:gd name="connsiteX1-3" fmla="*/ 380823 w 1874987"/>
              <a:gd name="connsiteY1-4" fmla="*/ 353036 h 675986"/>
              <a:gd name="connsiteX2-5" fmla="*/ 1287506 w 1874987"/>
              <a:gd name="connsiteY2-6" fmla="*/ 468782 h 675986"/>
              <a:gd name="connsiteX3-7" fmla="*/ 1850808 w 1874987"/>
              <a:gd name="connsiteY3-8" fmla="*/ 569096 h 675986"/>
              <a:gd name="connsiteX4-9" fmla="*/ 486378 w 1874987"/>
              <a:gd name="connsiteY4-10" fmla="*/ 649428 h 675986"/>
              <a:gd name="connsiteX5-11" fmla="*/ 33582 w 1874987"/>
              <a:gd name="connsiteY5-12" fmla="*/ 75243 h 675986"/>
              <a:gd name="connsiteX6-13" fmla="*/ 72165 w 1874987"/>
              <a:gd name="connsiteY6-14" fmla="*/ 36661 h 675986"/>
              <a:gd name="connsiteX0-15" fmla="*/ 72165 w 1561828"/>
              <a:gd name="connsiteY0-16" fmla="*/ 36661 h 685349"/>
              <a:gd name="connsiteX1-17" fmla="*/ 380823 w 1561828"/>
              <a:gd name="connsiteY1-18" fmla="*/ 353036 h 685349"/>
              <a:gd name="connsiteX2-19" fmla="*/ 1287506 w 1561828"/>
              <a:gd name="connsiteY2-20" fmla="*/ 468782 h 685349"/>
              <a:gd name="connsiteX3-21" fmla="*/ 1514377 w 1561828"/>
              <a:gd name="connsiteY3-22" fmla="*/ 620855 h 685349"/>
              <a:gd name="connsiteX4-23" fmla="*/ 486378 w 1561828"/>
              <a:gd name="connsiteY4-24" fmla="*/ 649428 h 685349"/>
              <a:gd name="connsiteX5-25" fmla="*/ 33582 w 1561828"/>
              <a:gd name="connsiteY5-26" fmla="*/ 75243 h 685349"/>
              <a:gd name="connsiteX6-27" fmla="*/ 72165 w 1561828"/>
              <a:gd name="connsiteY6-28" fmla="*/ 36661 h 685349"/>
              <a:gd name="connsiteX0-29" fmla="*/ 72165 w 1569118"/>
              <a:gd name="connsiteY0-30" fmla="*/ 36661 h 698563"/>
              <a:gd name="connsiteX1-31" fmla="*/ 380823 w 1569118"/>
              <a:gd name="connsiteY1-32" fmla="*/ 353036 h 698563"/>
              <a:gd name="connsiteX2-33" fmla="*/ 1287506 w 1569118"/>
              <a:gd name="connsiteY2-34" fmla="*/ 468782 h 698563"/>
              <a:gd name="connsiteX3-35" fmla="*/ 1514377 w 1569118"/>
              <a:gd name="connsiteY3-36" fmla="*/ 620855 h 698563"/>
              <a:gd name="connsiteX4-37" fmla="*/ 486378 w 1569118"/>
              <a:gd name="connsiteY4-38" fmla="*/ 649428 h 698563"/>
              <a:gd name="connsiteX5-39" fmla="*/ 33582 w 1569118"/>
              <a:gd name="connsiteY5-40" fmla="*/ 75243 h 698563"/>
              <a:gd name="connsiteX6-41" fmla="*/ 72165 w 1569118"/>
              <a:gd name="connsiteY6-42" fmla="*/ 36661 h 698563"/>
              <a:gd name="connsiteX0-43" fmla="*/ 72165 w 1569118"/>
              <a:gd name="connsiteY0-44" fmla="*/ 39124 h 701026"/>
              <a:gd name="connsiteX1-45" fmla="*/ 380823 w 1569118"/>
              <a:gd name="connsiteY1-46" fmla="*/ 392166 h 701026"/>
              <a:gd name="connsiteX2-47" fmla="*/ 1287506 w 1569118"/>
              <a:gd name="connsiteY2-48" fmla="*/ 471245 h 701026"/>
              <a:gd name="connsiteX3-49" fmla="*/ 1514377 w 1569118"/>
              <a:gd name="connsiteY3-50" fmla="*/ 623318 h 701026"/>
              <a:gd name="connsiteX4-51" fmla="*/ 486378 w 1569118"/>
              <a:gd name="connsiteY4-52" fmla="*/ 651891 h 701026"/>
              <a:gd name="connsiteX5-53" fmla="*/ 33582 w 1569118"/>
              <a:gd name="connsiteY5-54" fmla="*/ 77706 h 701026"/>
              <a:gd name="connsiteX6-55" fmla="*/ 72165 w 1569118"/>
              <a:gd name="connsiteY6-56" fmla="*/ 39124 h 701026"/>
              <a:gd name="connsiteX0-57" fmla="*/ 72165 w 1568403"/>
              <a:gd name="connsiteY0-58" fmla="*/ 39124 h 686725"/>
              <a:gd name="connsiteX1-59" fmla="*/ 380823 w 1568403"/>
              <a:gd name="connsiteY1-60" fmla="*/ 392166 h 686725"/>
              <a:gd name="connsiteX2-61" fmla="*/ 1315007 w 1568403"/>
              <a:gd name="connsiteY2-62" fmla="*/ 503329 h 686725"/>
              <a:gd name="connsiteX3-63" fmla="*/ 1514377 w 1568403"/>
              <a:gd name="connsiteY3-64" fmla="*/ 623318 h 686725"/>
              <a:gd name="connsiteX4-65" fmla="*/ 486378 w 1568403"/>
              <a:gd name="connsiteY4-66" fmla="*/ 651891 h 686725"/>
              <a:gd name="connsiteX5-67" fmla="*/ 33582 w 1568403"/>
              <a:gd name="connsiteY5-68" fmla="*/ 77706 h 686725"/>
              <a:gd name="connsiteX6-69" fmla="*/ 72165 w 1568403"/>
              <a:gd name="connsiteY6-70" fmla="*/ 39124 h 686725"/>
              <a:gd name="connsiteX0-71" fmla="*/ 72165 w 1567303"/>
              <a:gd name="connsiteY0-72" fmla="*/ 39124 h 686725"/>
              <a:gd name="connsiteX1-73" fmla="*/ 380823 w 1567303"/>
              <a:gd name="connsiteY1-74" fmla="*/ 392166 h 686725"/>
              <a:gd name="connsiteX2-75" fmla="*/ 1315007 w 1567303"/>
              <a:gd name="connsiteY2-76" fmla="*/ 503329 h 686725"/>
              <a:gd name="connsiteX3-77" fmla="*/ 1514377 w 1567303"/>
              <a:gd name="connsiteY3-78" fmla="*/ 623318 h 686725"/>
              <a:gd name="connsiteX4-79" fmla="*/ 486378 w 1567303"/>
              <a:gd name="connsiteY4-80" fmla="*/ 651891 h 686725"/>
              <a:gd name="connsiteX5-81" fmla="*/ 33582 w 1567303"/>
              <a:gd name="connsiteY5-82" fmla="*/ 77706 h 686725"/>
              <a:gd name="connsiteX6-83" fmla="*/ 72165 w 1567303"/>
              <a:gd name="connsiteY6-84" fmla="*/ 39124 h 686725"/>
              <a:gd name="connsiteX0-85" fmla="*/ 72165 w 1747612"/>
              <a:gd name="connsiteY0-86" fmla="*/ 39124 h 675278"/>
              <a:gd name="connsiteX1-87" fmla="*/ 380823 w 1747612"/>
              <a:gd name="connsiteY1-88" fmla="*/ 392166 h 675278"/>
              <a:gd name="connsiteX2-89" fmla="*/ 1315007 w 1747612"/>
              <a:gd name="connsiteY2-90" fmla="*/ 503329 h 675278"/>
              <a:gd name="connsiteX3-91" fmla="*/ 1713758 w 1747612"/>
              <a:gd name="connsiteY3-92" fmla="*/ 549982 h 675278"/>
              <a:gd name="connsiteX4-93" fmla="*/ 486378 w 1747612"/>
              <a:gd name="connsiteY4-94" fmla="*/ 651891 h 675278"/>
              <a:gd name="connsiteX5-95" fmla="*/ 33582 w 1747612"/>
              <a:gd name="connsiteY5-96" fmla="*/ 77706 h 675278"/>
              <a:gd name="connsiteX6-97" fmla="*/ 72165 w 1747612"/>
              <a:gd name="connsiteY6-98" fmla="*/ 39124 h 675278"/>
              <a:gd name="connsiteX0-99" fmla="*/ 72165 w 1746694"/>
              <a:gd name="connsiteY0-100" fmla="*/ 39124 h 674946"/>
              <a:gd name="connsiteX1-101" fmla="*/ 380823 w 1746694"/>
              <a:gd name="connsiteY1-102" fmla="*/ 392166 h 674946"/>
              <a:gd name="connsiteX2-103" fmla="*/ 1308132 w 1746694"/>
              <a:gd name="connsiteY2-104" fmla="*/ 523955 h 674946"/>
              <a:gd name="connsiteX3-105" fmla="*/ 1713758 w 1746694"/>
              <a:gd name="connsiteY3-106" fmla="*/ 549982 h 674946"/>
              <a:gd name="connsiteX4-107" fmla="*/ 486378 w 1746694"/>
              <a:gd name="connsiteY4-108" fmla="*/ 651891 h 674946"/>
              <a:gd name="connsiteX5-109" fmla="*/ 33582 w 1746694"/>
              <a:gd name="connsiteY5-110" fmla="*/ 77706 h 674946"/>
              <a:gd name="connsiteX6-111" fmla="*/ 72165 w 1746694"/>
              <a:gd name="connsiteY6-112" fmla="*/ 39124 h 674946"/>
              <a:gd name="connsiteX0-113" fmla="*/ 72165 w 1747015"/>
              <a:gd name="connsiteY0-114" fmla="*/ 39124 h 674946"/>
              <a:gd name="connsiteX1-115" fmla="*/ 380823 w 1747015"/>
              <a:gd name="connsiteY1-116" fmla="*/ 392166 h 674946"/>
              <a:gd name="connsiteX2-117" fmla="*/ 1308132 w 1747015"/>
              <a:gd name="connsiteY2-118" fmla="*/ 523955 h 674946"/>
              <a:gd name="connsiteX3-119" fmla="*/ 1713758 w 1747015"/>
              <a:gd name="connsiteY3-120" fmla="*/ 549982 h 674946"/>
              <a:gd name="connsiteX4-121" fmla="*/ 486378 w 1747015"/>
              <a:gd name="connsiteY4-122" fmla="*/ 651891 h 674946"/>
              <a:gd name="connsiteX5-123" fmla="*/ 33582 w 1747015"/>
              <a:gd name="connsiteY5-124" fmla="*/ 77706 h 674946"/>
              <a:gd name="connsiteX6-125" fmla="*/ 72165 w 1747015"/>
              <a:gd name="connsiteY6-126" fmla="*/ 39124 h 674946"/>
              <a:gd name="connsiteX0-127" fmla="*/ 66378 w 1750395"/>
              <a:gd name="connsiteY0-128" fmla="*/ 39124 h 674946"/>
              <a:gd name="connsiteX1-129" fmla="*/ 384203 w 1750395"/>
              <a:gd name="connsiteY1-130" fmla="*/ 392166 h 674946"/>
              <a:gd name="connsiteX2-131" fmla="*/ 1311512 w 1750395"/>
              <a:gd name="connsiteY2-132" fmla="*/ 523955 h 674946"/>
              <a:gd name="connsiteX3-133" fmla="*/ 1717138 w 1750395"/>
              <a:gd name="connsiteY3-134" fmla="*/ 549982 h 674946"/>
              <a:gd name="connsiteX4-135" fmla="*/ 489758 w 1750395"/>
              <a:gd name="connsiteY4-136" fmla="*/ 651891 h 674946"/>
              <a:gd name="connsiteX5-137" fmla="*/ 36962 w 1750395"/>
              <a:gd name="connsiteY5-138" fmla="*/ 77706 h 674946"/>
              <a:gd name="connsiteX6-139" fmla="*/ 66378 w 1750395"/>
              <a:gd name="connsiteY6-140" fmla="*/ 39124 h 674946"/>
              <a:gd name="connsiteX0-141" fmla="*/ 66378 w 1731749"/>
              <a:gd name="connsiteY0-142" fmla="*/ 39124 h 943262"/>
              <a:gd name="connsiteX1-143" fmla="*/ 384203 w 1731749"/>
              <a:gd name="connsiteY1-144" fmla="*/ 392166 h 943262"/>
              <a:gd name="connsiteX2-145" fmla="*/ 1311512 w 1731749"/>
              <a:gd name="connsiteY2-146" fmla="*/ 523955 h 943262"/>
              <a:gd name="connsiteX3-147" fmla="*/ 1697544 w 1731749"/>
              <a:gd name="connsiteY3-148" fmla="*/ 941868 h 943262"/>
              <a:gd name="connsiteX4-149" fmla="*/ 489758 w 1731749"/>
              <a:gd name="connsiteY4-150" fmla="*/ 651891 h 943262"/>
              <a:gd name="connsiteX5-151" fmla="*/ 36962 w 1731749"/>
              <a:gd name="connsiteY5-152" fmla="*/ 77706 h 943262"/>
              <a:gd name="connsiteX6-153" fmla="*/ 66378 w 1731749"/>
              <a:gd name="connsiteY6-154" fmla="*/ 39124 h 943262"/>
              <a:gd name="connsiteX0-155" fmla="*/ 66378 w 1711244"/>
              <a:gd name="connsiteY0-156" fmla="*/ 39124 h 941877"/>
              <a:gd name="connsiteX1-157" fmla="*/ 384203 w 1711244"/>
              <a:gd name="connsiteY1-158" fmla="*/ 392166 h 941877"/>
              <a:gd name="connsiteX2-159" fmla="*/ 1095975 w 1711244"/>
              <a:gd name="connsiteY2-160" fmla="*/ 661115 h 941877"/>
              <a:gd name="connsiteX3-161" fmla="*/ 1697544 w 1711244"/>
              <a:gd name="connsiteY3-162" fmla="*/ 941868 h 941877"/>
              <a:gd name="connsiteX4-163" fmla="*/ 489758 w 1711244"/>
              <a:gd name="connsiteY4-164" fmla="*/ 651891 h 941877"/>
              <a:gd name="connsiteX5-165" fmla="*/ 36962 w 1711244"/>
              <a:gd name="connsiteY5-166" fmla="*/ 77706 h 941877"/>
              <a:gd name="connsiteX6-167" fmla="*/ 66378 w 1711244"/>
              <a:gd name="connsiteY6-168" fmla="*/ 39124 h 941877"/>
              <a:gd name="connsiteX0-169" fmla="*/ 70927 w 1715421"/>
              <a:gd name="connsiteY0-170" fmla="*/ 38244 h 940997"/>
              <a:gd name="connsiteX1-171" fmla="*/ 486723 w 1715421"/>
              <a:gd name="connsiteY1-172" fmla="*/ 378223 h 940997"/>
              <a:gd name="connsiteX2-173" fmla="*/ 1100524 w 1715421"/>
              <a:gd name="connsiteY2-174" fmla="*/ 660235 h 940997"/>
              <a:gd name="connsiteX3-175" fmla="*/ 1702093 w 1715421"/>
              <a:gd name="connsiteY3-176" fmla="*/ 940988 h 940997"/>
              <a:gd name="connsiteX4-177" fmla="*/ 494307 w 1715421"/>
              <a:gd name="connsiteY4-178" fmla="*/ 651011 h 940997"/>
              <a:gd name="connsiteX5-179" fmla="*/ 41511 w 1715421"/>
              <a:gd name="connsiteY5-180" fmla="*/ 76826 h 940997"/>
              <a:gd name="connsiteX6-181" fmla="*/ 70927 w 1715421"/>
              <a:gd name="connsiteY6-182" fmla="*/ 38244 h 940997"/>
              <a:gd name="connsiteX0-183" fmla="*/ 52004 w 1696498"/>
              <a:gd name="connsiteY0-184" fmla="*/ 27261 h 930014"/>
              <a:gd name="connsiteX1-185" fmla="*/ 467800 w 1696498"/>
              <a:gd name="connsiteY1-186" fmla="*/ 367240 h 930014"/>
              <a:gd name="connsiteX2-187" fmla="*/ 1081601 w 1696498"/>
              <a:gd name="connsiteY2-188" fmla="*/ 649252 h 930014"/>
              <a:gd name="connsiteX3-189" fmla="*/ 1683170 w 1696498"/>
              <a:gd name="connsiteY3-190" fmla="*/ 930005 h 930014"/>
              <a:gd name="connsiteX4-191" fmla="*/ 475384 w 1696498"/>
              <a:gd name="connsiteY4-192" fmla="*/ 640028 h 930014"/>
              <a:gd name="connsiteX5-193" fmla="*/ 202092 w 1696498"/>
              <a:gd name="connsiteY5-194" fmla="*/ 423004 h 930014"/>
              <a:gd name="connsiteX6-195" fmla="*/ 22588 w 1696498"/>
              <a:gd name="connsiteY6-196" fmla="*/ 65843 h 930014"/>
              <a:gd name="connsiteX7" fmla="*/ 52004 w 1696498"/>
              <a:gd name="connsiteY7" fmla="*/ 27261 h 930014"/>
              <a:gd name="connsiteX0-197" fmla="*/ 52004 w 1687020"/>
              <a:gd name="connsiteY0-198" fmla="*/ 27261 h 940992"/>
              <a:gd name="connsiteX1-199" fmla="*/ 467800 w 1687020"/>
              <a:gd name="connsiteY1-200" fmla="*/ 367240 h 940992"/>
              <a:gd name="connsiteX2-201" fmla="*/ 1081601 w 1687020"/>
              <a:gd name="connsiteY2-202" fmla="*/ 649252 h 940992"/>
              <a:gd name="connsiteX3-203" fmla="*/ 1683170 w 1687020"/>
              <a:gd name="connsiteY3-204" fmla="*/ 930005 h 940992"/>
              <a:gd name="connsiteX4-205" fmla="*/ 781887 w 1687020"/>
              <a:gd name="connsiteY4-206" fmla="*/ 859688 h 940992"/>
              <a:gd name="connsiteX5-207" fmla="*/ 202092 w 1687020"/>
              <a:gd name="connsiteY5-208" fmla="*/ 423004 h 940992"/>
              <a:gd name="connsiteX6-209" fmla="*/ 22588 w 1687020"/>
              <a:gd name="connsiteY6-210" fmla="*/ 65843 h 940992"/>
              <a:gd name="connsiteX7-211" fmla="*/ 52004 w 1687020"/>
              <a:gd name="connsiteY7-212" fmla="*/ 27261 h 940992"/>
              <a:gd name="connsiteX0-213" fmla="*/ 53688 w 1688704"/>
              <a:gd name="connsiteY0-214" fmla="*/ 26712 h 940443"/>
              <a:gd name="connsiteX1-215" fmla="*/ 469484 w 1688704"/>
              <a:gd name="connsiteY1-216" fmla="*/ 366691 h 940443"/>
              <a:gd name="connsiteX2-217" fmla="*/ 1083285 w 1688704"/>
              <a:gd name="connsiteY2-218" fmla="*/ 648703 h 940443"/>
              <a:gd name="connsiteX3-219" fmla="*/ 1684854 w 1688704"/>
              <a:gd name="connsiteY3-220" fmla="*/ 929456 h 940443"/>
              <a:gd name="connsiteX4-221" fmla="*/ 783571 w 1688704"/>
              <a:gd name="connsiteY4-222" fmla="*/ 859139 h 940443"/>
              <a:gd name="connsiteX5-223" fmla="*/ 229318 w 1688704"/>
              <a:gd name="connsiteY5-224" fmla="*/ 409684 h 940443"/>
              <a:gd name="connsiteX6-225" fmla="*/ 24272 w 1688704"/>
              <a:gd name="connsiteY6-226" fmla="*/ 65294 h 940443"/>
              <a:gd name="connsiteX7-227" fmla="*/ 53688 w 1688704"/>
              <a:gd name="connsiteY7-228" fmla="*/ 26712 h 940443"/>
              <a:gd name="connsiteX0-229" fmla="*/ 53688 w 1691242"/>
              <a:gd name="connsiteY0-230" fmla="*/ 26712 h 949530"/>
              <a:gd name="connsiteX1-231" fmla="*/ 469484 w 1691242"/>
              <a:gd name="connsiteY1-232" fmla="*/ 366691 h 949530"/>
              <a:gd name="connsiteX2-233" fmla="*/ 1083285 w 1691242"/>
              <a:gd name="connsiteY2-234" fmla="*/ 648703 h 949530"/>
              <a:gd name="connsiteX3-235" fmla="*/ 1687409 w 1691242"/>
              <a:gd name="connsiteY3-236" fmla="*/ 939673 h 949530"/>
              <a:gd name="connsiteX4-237" fmla="*/ 783571 w 1691242"/>
              <a:gd name="connsiteY4-238" fmla="*/ 859139 h 949530"/>
              <a:gd name="connsiteX5-239" fmla="*/ 229318 w 1691242"/>
              <a:gd name="connsiteY5-240" fmla="*/ 409684 h 949530"/>
              <a:gd name="connsiteX6-241" fmla="*/ 24272 w 1691242"/>
              <a:gd name="connsiteY6-242" fmla="*/ 65294 h 949530"/>
              <a:gd name="connsiteX7-243" fmla="*/ 53688 w 1691242"/>
              <a:gd name="connsiteY7-244" fmla="*/ 26712 h 949530"/>
              <a:gd name="connsiteX0-245" fmla="*/ 53688 w 1690502"/>
              <a:gd name="connsiteY0-246" fmla="*/ 26712 h 946844"/>
              <a:gd name="connsiteX1-247" fmla="*/ 469484 w 1690502"/>
              <a:gd name="connsiteY1-248" fmla="*/ 366691 h 946844"/>
              <a:gd name="connsiteX2-249" fmla="*/ 1057743 w 1690502"/>
              <a:gd name="connsiteY2-250" fmla="*/ 692125 h 946844"/>
              <a:gd name="connsiteX3-251" fmla="*/ 1687409 w 1690502"/>
              <a:gd name="connsiteY3-252" fmla="*/ 939673 h 946844"/>
              <a:gd name="connsiteX4-253" fmla="*/ 783571 w 1690502"/>
              <a:gd name="connsiteY4-254" fmla="*/ 859139 h 946844"/>
              <a:gd name="connsiteX5-255" fmla="*/ 229318 w 1690502"/>
              <a:gd name="connsiteY5-256" fmla="*/ 409684 h 946844"/>
              <a:gd name="connsiteX6-257" fmla="*/ 24272 w 1690502"/>
              <a:gd name="connsiteY6-258" fmla="*/ 65294 h 946844"/>
              <a:gd name="connsiteX7-259" fmla="*/ 53688 w 1690502"/>
              <a:gd name="connsiteY7-260" fmla="*/ 26712 h 946844"/>
              <a:gd name="connsiteX0-261" fmla="*/ 54284 w 1691088"/>
              <a:gd name="connsiteY0-262" fmla="*/ 25585 h 945717"/>
              <a:gd name="connsiteX1-263" fmla="*/ 480297 w 1691088"/>
              <a:gd name="connsiteY1-264" fmla="*/ 350238 h 945717"/>
              <a:gd name="connsiteX2-265" fmla="*/ 1058339 w 1691088"/>
              <a:gd name="connsiteY2-266" fmla="*/ 690998 h 945717"/>
              <a:gd name="connsiteX3-267" fmla="*/ 1688005 w 1691088"/>
              <a:gd name="connsiteY3-268" fmla="*/ 938546 h 945717"/>
              <a:gd name="connsiteX4-269" fmla="*/ 784167 w 1691088"/>
              <a:gd name="connsiteY4-270" fmla="*/ 858012 h 945717"/>
              <a:gd name="connsiteX5-271" fmla="*/ 229914 w 1691088"/>
              <a:gd name="connsiteY5-272" fmla="*/ 408557 h 945717"/>
              <a:gd name="connsiteX6-273" fmla="*/ 24868 w 1691088"/>
              <a:gd name="connsiteY6-274" fmla="*/ 64167 h 945717"/>
              <a:gd name="connsiteX7-275" fmla="*/ 54284 w 1691088"/>
              <a:gd name="connsiteY7-276" fmla="*/ 25585 h 945717"/>
              <a:gd name="connsiteX0-277" fmla="*/ 54284 w 1691443"/>
              <a:gd name="connsiteY0-278" fmla="*/ 25585 h 946181"/>
              <a:gd name="connsiteX1-279" fmla="*/ 480297 w 1691443"/>
              <a:gd name="connsiteY1-280" fmla="*/ 350238 h 946181"/>
              <a:gd name="connsiteX2-281" fmla="*/ 1071110 w 1691443"/>
              <a:gd name="connsiteY2-282" fmla="*/ 683335 h 946181"/>
              <a:gd name="connsiteX3-283" fmla="*/ 1688005 w 1691443"/>
              <a:gd name="connsiteY3-284" fmla="*/ 938546 h 946181"/>
              <a:gd name="connsiteX4-285" fmla="*/ 784167 w 1691443"/>
              <a:gd name="connsiteY4-286" fmla="*/ 858012 h 946181"/>
              <a:gd name="connsiteX5-287" fmla="*/ 229914 w 1691443"/>
              <a:gd name="connsiteY5-288" fmla="*/ 408557 h 946181"/>
              <a:gd name="connsiteX6-289" fmla="*/ 24868 w 1691443"/>
              <a:gd name="connsiteY6-290" fmla="*/ 64167 h 946181"/>
              <a:gd name="connsiteX7-291" fmla="*/ 54284 w 1691443"/>
              <a:gd name="connsiteY7-292" fmla="*/ 25585 h 9461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11" y="connsiteY7-212"/>
              </a:cxn>
            </a:cxnLst>
            <a:rect l="l" t="t" r="r" b="b"/>
            <a:pathLst>
              <a:path w="1691443" h="946181">
                <a:moveTo>
                  <a:pt x="54284" y="25585"/>
                </a:moveTo>
                <a:cubicBezTo>
                  <a:pt x="130189" y="73264"/>
                  <a:pt x="310826" y="240613"/>
                  <a:pt x="480297" y="350238"/>
                </a:cubicBezTo>
                <a:cubicBezTo>
                  <a:pt x="649768" y="459863"/>
                  <a:pt x="869825" y="585284"/>
                  <a:pt x="1071110" y="683335"/>
                </a:cubicBezTo>
                <a:cubicBezTo>
                  <a:pt x="1272395" y="781386"/>
                  <a:pt x="1735829" y="909433"/>
                  <a:pt x="1688005" y="938546"/>
                </a:cubicBezTo>
                <a:cubicBezTo>
                  <a:pt x="1640181" y="967659"/>
                  <a:pt x="988869" y="907605"/>
                  <a:pt x="784167" y="858012"/>
                </a:cubicBezTo>
                <a:cubicBezTo>
                  <a:pt x="579465" y="808419"/>
                  <a:pt x="305380" y="504254"/>
                  <a:pt x="229914" y="408557"/>
                </a:cubicBezTo>
                <a:cubicBezTo>
                  <a:pt x="154448" y="312860"/>
                  <a:pt x="54140" y="127996"/>
                  <a:pt x="24868" y="64167"/>
                </a:cubicBezTo>
                <a:cubicBezTo>
                  <a:pt x="-4404" y="338"/>
                  <a:pt x="-21621" y="-22094"/>
                  <a:pt x="54284" y="25585"/>
                </a:cubicBezTo>
                <a:close/>
              </a:path>
            </a:pathLst>
          </a:custGeom>
          <a:gradFill>
            <a:gsLst>
              <a:gs pos="19000">
                <a:srgbClr val="ACC9DC"/>
              </a:gs>
              <a:gs pos="90000">
                <a:srgbClr val="4A557E"/>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p:cNvSpPr/>
          <p:nvPr/>
        </p:nvSpPr>
        <p:spPr>
          <a:xfrm flipH="1">
            <a:off x="9810608" y="4684500"/>
            <a:ext cx="1478912" cy="946181"/>
          </a:xfrm>
          <a:custGeom>
            <a:avLst/>
            <a:gdLst>
              <a:gd name="connsiteX0" fmla="*/ 65784 w 1872816"/>
              <a:gd name="connsiteY0" fmla="*/ 38500 h 716777"/>
              <a:gd name="connsiteX1" fmla="*/ 374442 w 1872816"/>
              <a:gd name="connsiteY1" fmla="*/ 354875 h 716777"/>
              <a:gd name="connsiteX2" fmla="*/ 1281125 w 1872816"/>
              <a:gd name="connsiteY2" fmla="*/ 470621 h 716777"/>
              <a:gd name="connsiteX3" fmla="*/ 1844427 w 1872816"/>
              <a:gd name="connsiteY3" fmla="*/ 570935 h 716777"/>
              <a:gd name="connsiteX4" fmla="*/ 393733 w 1872816"/>
              <a:gd name="connsiteY4" fmla="*/ 694399 h 716777"/>
              <a:gd name="connsiteX5" fmla="*/ 27201 w 1872816"/>
              <a:gd name="connsiteY5" fmla="*/ 77082 h 716777"/>
              <a:gd name="connsiteX6" fmla="*/ 65784 w 1872816"/>
              <a:gd name="connsiteY6" fmla="*/ 38500 h 716777"/>
              <a:gd name="connsiteX0-1" fmla="*/ 72165 w 1874987"/>
              <a:gd name="connsiteY0-2" fmla="*/ 36661 h 675986"/>
              <a:gd name="connsiteX1-3" fmla="*/ 380823 w 1874987"/>
              <a:gd name="connsiteY1-4" fmla="*/ 353036 h 675986"/>
              <a:gd name="connsiteX2-5" fmla="*/ 1287506 w 1874987"/>
              <a:gd name="connsiteY2-6" fmla="*/ 468782 h 675986"/>
              <a:gd name="connsiteX3-7" fmla="*/ 1850808 w 1874987"/>
              <a:gd name="connsiteY3-8" fmla="*/ 569096 h 675986"/>
              <a:gd name="connsiteX4-9" fmla="*/ 486378 w 1874987"/>
              <a:gd name="connsiteY4-10" fmla="*/ 649428 h 675986"/>
              <a:gd name="connsiteX5-11" fmla="*/ 33582 w 1874987"/>
              <a:gd name="connsiteY5-12" fmla="*/ 75243 h 675986"/>
              <a:gd name="connsiteX6-13" fmla="*/ 72165 w 1874987"/>
              <a:gd name="connsiteY6-14" fmla="*/ 36661 h 675986"/>
              <a:gd name="connsiteX0-15" fmla="*/ 72165 w 1561828"/>
              <a:gd name="connsiteY0-16" fmla="*/ 36661 h 685349"/>
              <a:gd name="connsiteX1-17" fmla="*/ 380823 w 1561828"/>
              <a:gd name="connsiteY1-18" fmla="*/ 353036 h 685349"/>
              <a:gd name="connsiteX2-19" fmla="*/ 1287506 w 1561828"/>
              <a:gd name="connsiteY2-20" fmla="*/ 468782 h 685349"/>
              <a:gd name="connsiteX3-21" fmla="*/ 1514377 w 1561828"/>
              <a:gd name="connsiteY3-22" fmla="*/ 620855 h 685349"/>
              <a:gd name="connsiteX4-23" fmla="*/ 486378 w 1561828"/>
              <a:gd name="connsiteY4-24" fmla="*/ 649428 h 685349"/>
              <a:gd name="connsiteX5-25" fmla="*/ 33582 w 1561828"/>
              <a:gd name="connsiteY5-26" fmla="*/ 75243 h 685349"/>
              <a:gd name="connsiteX6-27" fmla="*/ 72165 w 1561828"/>
              <a:gd name="connsiteY6-28" fmla="*/ 36661 h 685349"/>
              <a:gd name="connsiteX0-29" fmla="*/ 72165 w 1569118"/>
              <a:gd name="connsiteY0-30" fmla="*/ 36661 h 698563"/>
              <a:gd name="connsiteX1-31" fmla="*/ 380823 w 1569118"/>
              <a:gd name="connsiteY1-32" fmla="*/ 353036 h 698563"/>
              <a:gd name="connsiteX2-33" fmla="*/ 1287506 w 1569118"/>
              <a:gd name="connsiteY2-34" fmla="*/ 468782 h 698563"/>
              <a:gd name="connsiteX3-35" fmla="*/ 1514377 w 1569118"/>
              <a:gd name="connsiteY3-36" fmla="*/ 620855 h 698563"/>
              <a:gd name="connsiteX4-37" fmla="*/ 486378 w 1569118"/>
              <a:gd name="connsiteY4-38" fmla="*/ 649428 h 698563"/>
              <a:gd name="connsiteX5-39" fmla="*/ 33582 w 1569118"/>
              <a:gd name="connsiteY5-40" fmla="*/ 75243 h 698563"/>
              <a:gd name="connsiteX6-41" fmla="*/ 72165 w 1569118"/>
              <a:gd name="connsiteY6-42" fmla="*/ 36661 h 698563"/>
              <a:gd name="connsiteX0-43" fmla="*/ 72165 w 1569118"/>
              <a:gd name="connsiteY0-44" fmla="*/ 39124 h 701026"/>
              <a:gd name="connsiteX1-45" fmla="*/ 380823 w 1569118"/>
              <a:gd name="connsiteY1-46" fmla="*/ 392166 h 701026"/>
              <a:gd name="connsiteX2-47" fmla="*/ 1287506 w 1569118"/>
              <a:gd name="connsiteY2-48" fmla="*/ 471245 h 701026"/>
              <a:gd name="connsiteX3-49" fmla="*/ 1514377 w 1569118"/>
              <a:gd name="connsiteY3-50" fmla="*/ 623318 h 701026"/>
              <a:gd name="connsiteX4-51" fmla="*/ 486378 w 1569118"/>
              <a:gd name="connsiteY4-52" fmla="*/ 651891 h 701026"/>
              <a:gd name="connsiteX5-53" fmla="*/ 33582 w 1569118"/>
              <a:gd name="connsiteY5-54" fmla="*/ 77706 h 701026"/>
              <a:gd name="connsiteX6-55" fmla="*/ 72165 w 1569118"/>
              <a:gd name="connsiteY6-56" fmla="*/ 39124 h 701026"/>
              <a:gd name="connsiteX0-57" fmla="*/ 72165 w 1568403"/>
              <a:gd name="connsiteY0-58" fmla="*/ 39124 h 686725"/>
              <a:gd name="connsiteX1-59" fmla="*/ 380823 w 1568403"/>
              <a:gd name="connsiteY1-60" fmla="*/ 392166 h 686725"/>
              <a:gd name="connsiteX2-61" fmla="*/ 1315007 w 1568403"/>
              <a:gd name="connsiteY2-62" fmla="*/ 503329 h 686725"/>
              <a:gd name="connsiteX3-63" fmla="*/ 1514377 w 1568403"/>
              <a:gd name="connsiteY3-64" fmla="*/ 623318 h 686725"/>
              <a:gd name="connsiteX4-65" fmla="*/ 486378 w 1568403"/>
              <a:gd name="connsiteY4-66" fmla="*/ 651891 h 686725"/>
              <a:gd name="connsiteX5-67" fmla="*/ 33582 w 1568403"/>
              <a:gd name="connsiteY5-68" fmla="*/ 77706 h 686725"/>
              <a:gd name="connsiteX6-69" fmla="*/ 72165 w 1568403"/>
              <a:gd name="connsiteY6-70" fmla="*/ 39124 h 686725"/>
              <a:gd name="connsiteX0-71" fmla="*/ 72165 w 1567303"/>
              <a:gd name="connsiteY0-72" fmla="*/ 39124 h 686725"/>
              <a:gd name="connsiteX1-73" fmla="*/ 380823 w 1567303"/>
              <a:gd name="connsiteY1-74" fmla="*/ 392166 h 686725"/>
              <a:gd name="connsiteX2-75" fmla="*/ 1315007 w 1567303"/>
              <a:gd name="connsiteY2-76" fmla="*/ 503329 h 686725"/>
              <a:gd name="connsiteX3-77" fmla="*/ 1514377 w 1567303"/>
              <a:gd name="connsiteY3-78" fmla="*/ 623318 h 686725"/>
              <a:gd name="connsiteX4-79" fmla="*/ 486378 w 1567303"/>
              <a:gd name="connsiteY4-80" fmla="*/ 651891 h 686725"/>
              <a:gd name="connsiteX5-81" fmla="*/ 33582 w 1567303"/>
              <a:gd name="connsiteY5-82" fmla="*/ 77706 h 686725"/>
              <a:gd name="connsiteX6-83" fmla="*/ 72165 w 1567303"/>
              <a:gd name="connsiteY6-84" fmla="*/ 39124 h 686725"/>
              <a:gd name="connsiteX0-85" fmla="*/ 72165 w 1747612"/>
              <a:gd name="connsiteY0-86" fmla="*/ 39124 h 675278"/>
              <a:gd name="connsiteX1-87" fmla="*/ 380823 w 1747612"/>
              <a:gd name="connsiteY1-88" fmla="*/ 392166 h 675278"/>
              <a:gd name="connsiteX2-89" fmla="*/ 1315007 w 1747612"/>
              <a:gd name="connsiteY2-90" fmla="*/ 503329 h 675278"/>
              <a:gd name="connsiteX3-91" fmla="*/ 1713758 w 1747612"/>
              <a:gd name="connsiteY3-92" fmla="*/ 549982 h 675278"/>
              <a:gd name="connsiteX4-93" fmla="*/ 486378 w 1747612"/>
              <a:gd name="connsiteY4-94" fmla="*/ 651891 h 675278"/>
              <a:gd name="connsiteX5-95" fmla="*/ 33582 w 1747612"/>
              <a:gd name="connsiteY5-96" fmla="*/ 77706 h 675278"/>
              <a:gd name="connsiteX6-97" fmla="*/ 72165 w 1747612"/>
              <a:gd name="connsiteY6-98" fmla="*/ 39124 h 675278"/>
              <a:gd name="connsiteX0-99" fmla="*/ 72165 w 1746694"/>
              <a:gd name="connsiteY0-100" fmla="*/ 39124 h 674946"/>
              <a:gd name="connsiteX1-101" fmla="*/ 380823 w 1746694"/>
              <a:gd name="connsiteY1-102" fmla="*/ 392166 h 674946"/>
              <a:gd name="connsiteX2-103" fmla="*/ 1308132 w 1746694"/>
              <a:gd name="connsiteY2-104" fmla="*/ 523955 h 674946"/>
              <a:gd name="connsiteX3-105" fmla="*/ 1713758 w 1746694"/>
              <a:gd name="connsiteY3-106" fmla="*/ 549982 h 674946"/>
              <a:gd name="connsiteX4-107" fmla="*/ 486378 w 1746694"/>
              <a:gd name="connsiteY4-108" fmla="*/ 651891 h 674946"/>
              <a:gd name="connsiteX5-109" fmla="*/ 33582 w 1746694"/>
              <a:gd name="connsiteY5-110" fmla="*/ 77706 h 674946"/>
              <a:gd name="connsiteX6-111" fmla="*/ 72165 w 1746694"/>
              <a:gd name="connsiteY6-112" fmla="*/ 39124 h 674946"/>
              <a:gd name="connsiteX0-113" fmla="*/ 72165 w 1747015"/>
              <a:gd name="connsiteY0-114" fmla="*/ 39124 h 674946"/>
              <a:gd name="connsiteX1-115" fmla="*/ 380823 w 1747015"/>
              <a:gd name="connsiteY1-116" fmla="*/ 392166 h 674946"/>
              <a:gd name="connsiteX2-117" fmla="*/ 1308132 w 1747015"/>
              <a:gd name="connsiteY2-118" fmla="*/ 523955 h 674946"/>
              <a:gd name="connsiteX3-119" fmla="*/ 1713758 w 1747015"/>
              <a:gd name="connsiteY3-120" fmla="*/ 549982 h 674946"/>
              <a:gd name="connsiteX4-121" fmla="*/ 486378 w 1747015"/>
              <a:gd name="connsiteY4-122" fmla="*/ 651891 h 674946"/>
              <a:gd name="connsiteX5-123" fmla="*/ 33582 w 1747015"/>
              <a:gd name="connsiteY5-124" fmla="*/ 77706 h 674946"/>
              <a:gd name="connsiteX6-125" fmla="*/ 72165 w 1747015"/>
              <a:gd name="connsiteY6-126" fmla="*/ 39124 h 674946"/>
              <a:gd name="connsiteX0-127" fmla="*/ 66378 w 1750395"/>
              <a:gd name="connsiteY0-128" fmla="*/ 39124 h 674946"/>
              <a:gd name="connsiteX1-129" fmla="*/ 384203 w 1750395"/>
              <a:gd name="connsiteY1-130" fmla="*/ 392166 h 674946"/>
              <a:gd name="connsiteX2-131" fmla="*/ 1311512 w 1750395"/>
              <a:gd name="connsiteY2-132" fmla="*/ 523955 h 674946"/>
              <a:gd name="connsiteX3-133" fmla="*/ 1717138 w 1750395"/>
              <a:gd name="connsiteY3-134" fmla="*/ 549982 h 674946"/>
              <a:gd name="connsiteX4-135" fmla="*/ 489758 w 1750395"/>
              <a:gd name="connsiteY4-136" fmla="*/ 651891 h 674946"/>
              <a:gd name="connsiteX5-137" fmla="*/ 36962 w 1750395"/>
              <a:gd name="connsiteY5-138" fmla="*/ 77706 h 674946"/>
              <a:gd name="connsiteX6-139" fmla="*/ 66378 w 1750395"/>
              <a:gd name="connsiteY6-140" fmla="*/ 39124 h 674946"/>
              <a:gd name="connsiteX0-141" fmla="*/ 66378 w 1731749"/>
              <a:gd name="connsiteY0-142" fmla="*/ 39124 h 943262"/>
              <a:gd name="connsiteX1-143" fmla="*/ 384203 w 1731749"/>
              <a:gd name="connsiteY1-144" fmla="*/ 392166 h 943262"/>
              <a:gd name="connsiteX2-145" fmla="*/ 1311512 w 1731749"/>
              <a:gd name="connsiteY2-146" fmla="*/ 523955 h 943262"/>
              <a:gd name="connsiteX3-147" fmla="*/ 1697544 w 1731749"/>
              <a:gd name="connsiteY3-148" fmla="*/ 941868 h 943262"/>
              <a:gd name="connsiteX4-149" fmla="*/ 489758 w 1731749"/>
              <a:gd name="connsiteY4-150" fmla="*/ 651891 h 943262"/>
              <a:gd name="connsiteX5-151" fmla="*/ 36962 w 1731749"/>
              <a:gd name="connsiteY5-152" fmla="*/ 77706 h 943262"/>
              <a:gd name="connsiteX6-153" fmla="*/ 66378 w 1731749"/>
              <a:gd name="connsiteY6-154" fmla="*/ 39124 h 943262"/>
              <a:gd name="connsiteX0-155" fmla="*/ 66378 w 1711244"/>
              <a:gd name="connsiteY0-156" fmla="*/ 39124 h 941877"/>
              <a:gd name="connsiteX1-157" fmla="*/ 384203 w 1711244"/>
              <a:gd name="connsiteY1-158" fmla="*/ 392166 h 941877"/>
              <a:gd name="connsiteX2-159" fmla="*/ 1095975 w 1711244"/>
              <a:gd name="connsiteY2-160" fmla="*/ 661115 h 941877"/>
              <a:gd name="connsiteX3-161" fmla="*/ 1697544 w 1711244"/>
              <a:gd name="connsiteY3-162" fmla="*/ 941868 h 941877"/>
              <a:gd name="connsiteX4-163" fmla="*/ 489758 w 1711244"/>
              <a:gd name="connsiteY4-164" fmla="*/ 651891 h 941877"/>
              <a:gd name="connsiteX5-165" fmla="*/ 36962 w 1711244"/>
              <a:gd name="connsiteY5-166" fmla="*/ 77706 h 941877"/>
              <a:gd name="connsiteX6-167" fmla="*/ 66378 w 1711244"/>
              <a:gd name="connsiteY6-168" fmla="*/ 39124 h 941877"/>
              <a:gd name="connsiteX0-169" fmla="*/ 70927 w 1715421"/>
              <a:gd name="connsiteY0-170" fmla="*/ 38244 h 940997"/>
              <a:gd name="connsiteX1-171" fmla="*/ 486723 w 1715421"/>
              <a:gd name="connsiteY1-172" fmla="*/ 378223 h 940997"/>
              <a:gd name="connsiteX2-173" fmla="*/ 1100524 w 1715421"/>
              <a:gd name="connsiteY2-174" fmla="*/ 660235 h 940997"/>
              <a:gd name="connsiteX3-175" fmla="*/ 1702093 w 1715421"/>
              <a:gd name="connsiteY3-176" fmla="*/ 940988 h 940997"/>
              <a:gd name="connsiteX4-177" fmla="*/ 494307 w 1715421"/>
              <a:gd name="connsiteY4-178" fmla="*/ 651011 h 940997"/>
              <a:gd name="connsiteX5-179" fmla="*/ 41511 w 1715421"/>
              <a:gd name="connsiteY5-180" fmla="*/ 76826 h 940997"/>
              <a:gd name="connsiteX6-181" fmla="*/ 70927 w 1715421"/>
              <a:gd name="connsiteY6-182" fmla="*/ 38244 h 940997"/>
              <a:gd name="connsiteX0-183" fmla="*/ 52004 w 1696498"/>
              <a:gd name="connsiteY0-184" fmla="*/ 27261 h 930014"/>
              <a:gd name="connsiteX1-185" fmla="*/ 467800 w 1696498"/>
              <a:gd name="connsiteY1-186" fmla="*/ 367240 h 930014"/>
              <a:gd name="connsiteX2-187" fmla="*/ 1081601 w 1696498"/>
              <a:gd name="connsiteY2-188" fmla="*/ 649252 h 930014"/>
              <a:gd name="connsiteX3-189" fmla="*/ 1683170 w 1696498"/>
              <a:gd name="connsiteY3-190" fmla="*/ 930005 h 930014"/>
              <a:gd name="connsiteX4-191" fmla="*/ 475384 w 1696498"/>
              <a:gd name="connsiteY4-192" fmla="*/ 640028 h 930014"/>
              <a:gd name="connsiteX5-193" fmla="*/ 202092 w 1696498"/>
              <a:gd name="connsiteY5-194" fmla="*/ 423004 h 930014"/>
              <a:gd name="connsiteX6-195" fmla="*/ 22588 w 1696498"/>
              <a:gd name="connsiteY6-196" fmla="*/ 65843 h 930014"/>
              <a:gd name="connsiteX7" fmla="*/ 52004 w 1696498"/>
              <a:gd name="connsiteY7" fmla="*/ 27261 h 930014"/>
              <a:gd name="connsiteX0-197" fmla="*/ 52004 w 1687020"/>
              <a:gd name="connsiteY0-198" fmla="*/ 27261 h 940992"/>
              <a:gd name="connsiteX1-199" fmla="*/ 467800 w 1687020"/>
              <a:gd name="connsiteY1-200" fmla="*/ 367240 h 940992"/>
              <a:gd name="connsiteX2-201" fmla="*/ 1081601 w 1687020"/>
              <a:gd name="connsiteY2-202" fmla="*/ 649252 h 940992"/>
              <a:gd name="connsiteX3-203" fmla="*/ 1683170 w 1687020"/>
              <a:gd name="connsiteY3-204" fmla="*/ 930005 h 940992"/>
              <a:gd name="connsiteX4-205" fmla="*/ 781887 w 1687020"/>
              <a:gd name="connsiteY4-206" fmla="*/ 859688 h 940992"/>
              <a:gd name="connsiteX5-207" fmla="*/ 202092 w 1687020"/>
              <a:gd name="connsiteY5-208" fmla="*/ 423004 h 940992"/>
              <a:gd name="connsiteX6-209" fmla="*/ 22588 w 1687020"/>
              <a:gd name="connsiteY6-210" fmla="*/ 65843 h 940992"/>
              <a:gd name="connsiteX7-211" fmla="*/ 52004 w 1687020"/>
              <a:gd name="connsiteY7-212" fmla="*/ 27261 h 940992"/>
              <a:gd name="connsiteX0-213" fmla="*/ 53688 w 1688704"/>
              <a:gd name="connsiteY0-214" fmla="*/ 26712 h 940443"/>
              <a:gd name="connsiteX1-215" fmla="*/ 469484 w 1688704"/>
              <a:gd name="connsiteY1-216" fmla="*/ 366691 h 940443"/>
              <a:gd name="connsiteX2-217" fmla="*/ 1083285 w 1688704"/>
              <a:gd name="connsiteY2-218" fmla="*/ 648703 h 940443"/>
              <a:gd name="connsiteX3-219" fmla="*/ 1684854 w 1688704"/>
              <a:gd name="connsiteY3-220" fmla="*/ 929456 h 940443"/>
              <a:gd name="connsiteX4-221" fmla="*/ 783571 w 1688704"/>
              <a:gd name="connsiteY4-222" fmla="*/ 859139 h 940443"/>
              <a:gd name="connsiteX5-223" fmla="*/ 229318 w 1688704"/>
              <a:gd name="connsiteY5-224" fmla="*/ 409684 h 940443"/>
              <a:gd name="connsiteX6-225" fmla="*/ 24272 w 1688704"/>
              <a:gd name="connsiteY6-226" fmla="*/ 65294 h 940443"/>
              <a:gd name="connsiteX7-227" fmla="*/ 53688 w 1688704"/>
              <a:gd name="connsiteY7-228" fmla="*/ 26712 h 940443"/>
              <a:gd name="connsiteX0-229" fmla="*/ 53688 w 1691242"/>
              <a:gd name="connsiteY0-230" fmla="*/ 26712 h 949530"/>
              <a:gd name="connsiteX1-231" fmla="*/ 469484 w 1691242"/>
              <a:gd name="connsiteY1-232" fmla="*/ 366691 h 949530"/>
              <a:gd name="connsiteX2-233" fmla="*/ 1083285 w 1691242"/>
              <a:gd name="connsiteY2-234" fmla="*/ 648703 h 949530"/>
              <a:gd name="connsiteX3-235" fmla="*/ 1687409 w 1691242"/>
              <a:gd name="connsiteY3-236" fmla="*/ 939673 h 949530"/>
              <a:gd name="connsiteX4-237" fmla="*/ 783571 w 1691242"/>
              <a:gd name="connsiteY4-238" fmla="*/ 859139 h 949530"/>
              <a:gd name="connsiteX5-239" fmla="*/ 229318 w 1691242"/>
              <a:gd name="connsiteY5-240" fmla="*/ 409684 h 949530"/>
              <a:gd name="connsiteX6-241" fmla="*/ 24272 w 1691242"/>
              <a:gd name="connsiteY6-242" fmla="*/ 65294 h 949530"/>
              <a:gd name="connsiteX7-243" fmla="*/ 53688 w 1691242"/>
              <a:gd name="connsiteY7-244" fmla="*/ 26712 h 949530"/>
              <a:gd name="connsiteX0-245" fmla="*/ 53688 w 1690502"/>
              <a:gd name="connsiteY0-246" fmla="*/ 26712 h 946844"/>
              <a:gd name="connsiteX1-247" fmla="*/ 469484 w 1690502"/>
              <a:gd name="connsiteY1-248" fmla="*/ 366691 h 946844"/>
              <a:gd name="connsiteX2-249" fmla="*/ 1057743 w 1690502"/>
              <a:gd name="connsiteY2-250" fmla="*/ 692125 h 946844"/>
              <a:gd name="connsiteX3-251" fmla="*/ 1687409 w 1690502"/>
              <a:gd name="connsiteY3-252" fmla="*/ 939673 h 946844"/>
              <a:gd name="connsiteX4-253" fmla="*/ 783571 w 1690502"/>
              <a:gd name="connsiteY4-254" fmla="*/ 859139 h 946844"/>
              <a:gd name="connsiteX5-255" fmla="*/ 229318 w 1690502"/>
              <a:gd name="connsiteY5-256" fmla="*/ 409684 h 946844"/>
              <a:gd name="connsiteX6-257" fmla="*/ 24272 w 1690502"/>
              <a:gd name="connsiteY6-258" fmla="*/ 65294 h 946844"/>
              <a:gd name="connsiteX7-259" fmla="*/ 53688 w 1690502"/>
              <a:gd name="connsiteY7-260" fmla="*/ 26712 h 946844"/>
              <a:gd name="connsiteX0-261" fmla="*/ 54284 w 1691088"/>
              <a:gd name="connsiteY0-262" fmla="*/ 25585 h 945717"/>
              <a:gd name="connsiteX1-263" fmla="*/ 480297 w 1691088"/>
              <a:gd name="connsiteY1-264" fmla="*/ 350238 h 945717"/>
              <a:gd name="connsiteX2-265" fmla="*/ 1058339 w 1691088"/>
              <a:gd name="connsiteY2-266" fmla="*/ 690998 h 945717"/>
              <a:gd name="connsiteX3-267" fmla="*/ 1688005 w 1691088"/>
              <a:gd name="connsiteY3-268" fmla="*/ 938546 h 945717"/>
              <a:gd name="connsiteX4-269" fmla="*/ 784167 w 1691088"/>
              <a:gd name="connsiteY4-270" fmla="*/ 858012 h 945717"/>
              <a:gd name="connsiteX5-271" fmla="*/ 229914 w 1691088"/>
              <a:gd name="connsiteY5-272" fmla="*/ 408557 h 945717"/>
              <a:gd name="connsiteX6-273" fmla="*/ 24868 w 1691088"/>
              <a:gd name="connsiteY6-274" fmla="*/ 64167 h 945717"/>
              <a:gd name="connsiteX7-275" fmla="*/ 54284 w 1691088"/>
              <a:gd name="connsiteY7-276" fmla="*/ 25585 h 945717"/>
              <a:gd name="connsiteX0-277" fmla="*/ 54284 w 1691443"/>
              <a:gd name="connsiteY0-278" fmla="*/ 25585 h 946181"/>
              <a:gd name="connsiteX1-279" fmla="*/ 480297 w 1691443"/>
              <a:gd name="connsiteY1-280" fmla="*/ 350238 h 946181"/>
              <a:gd name="connsiteX2-281" fmla="*/ 1071110 w 1691443"/>
              <a:gd name="connsiteY2-282" fmla="*/ 683335 h 946181"/>
              <a:gd name="connsiteX3-283" fmla="*/ 1688005 w 1691443"/>
              <a:gd name="connsiteY3-284" fmla="*/ 938546 h 946181"/>
              <a:gd name="connsiteX4-285" fmla="*/ 784167 w 1691443"/>
              <a:gd name="connsiteY4-286" fmla="*/ 858012 h 946181"/>
              <a:gd name="connsiteX5-287" fmla="*/ 229914 w 1691443"/>
              <a:gd name="connsiteY5-288" fmla="*/ 408557 h 946181"/>
              <a:gd name="connsiteX6-289" fmla="*/ 24868 w 1691443"/>
              <a:gd name="connsiteY6-290" fmla="*/ 64167 h 946181"/>
              <a:gd name="connsiteX7-291" fmla="*/ 54284 w 1691443"/>
              <a:gd name="connsiteY7-292" fmla="*/ 25585 h 9461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11" y="connsiteY7-212"/>
              </a:cxn>
            </a:cxnLst>
            <a:rect l="l" t="t" r="r" b="b"/>
            <a:pathLst>
              <a:path w="1691443" h="946181">
                <a:moveTo>
                  <a:pt x="54284" y="25585"/>
                </a:moveTo>
                <a:cubicBezTo>
                  <a:pt x="130189" y="73264"/>
                  <a:pt x="310826" y="240613"/>
                  <a:pt x="480297" y="350238"/>
                </a:cubicBezTo>
                <a:cubicBezTo>
                  <a:pt x="649768" y="459863"/>
                  <a:pt x="869825" y="585284"/>
                  <a:pt x="1071110" y="683335"/>
                </a:cubicBezTo>
                <a:cubicBezTo>
                  <a:pt x="1272395" y="781386"/>
                  <a:pt x="1735829" y="909433"/>
                  <a:pt x="1688005" y="938546"/>
                </a:cubicBezTo>
                <a:cubicBezTo>
                  <a:pt x="1640181" y="967659"/>
                  <a:pt x="988869" y="907605"/>
                  <a:pt x="784167" y="858012"/>
                </a:cubicBezTo>
                <a:cubicBezTo>
                  <a:pt x="579465" y="808419"/>
                  <a:pt x="305380" y="504254"/>
                  <a:pt x="229914" y="408557"/>
                </a:cubicBezTo>
                <a:cubicBezTo>
                  <a:pt x="154448" y="312860"/>
                  <a:pt x="54140" y="127996"/>
                  <a:pt x="24868" y="64167"/>
                </a:cubicBezTo>
                <a:cubicBezTo>
                  <a:pt x="-4404" y="338"/>
                  <a:pt x="-21621" y="-22094"/>
                  <a:pt x="54284" y="25585"/>
                </a:cubicBezTo>
                <a:close/>
              </a:path>
            </a:pathLst>
          </a:custGeom>
          <a:gradFill>
            <a:gsLst>
              <a:gs pos="19000">
                <a:srgbClr val="ACC9DC"/>
              </a:gs>
              <a:gs pos="90000">
                <a:srgbClr val="4A557E"/>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11064057" y="4585167"/>
            <a:ext cx="421429" cy="249346"/>
          </a:xfrm>
          <a:custGeom>
            <a:avLst/>
            <a:gdLst>
              <a:gd name="connsiteX0" fmla="*/ 344815 w 613005"/>
              <a:gd name="connsiteY0" fmla="*/ 91951 h 362695"/>
              <a:gd name="connsiteX1" fmla="*/ 58746 w 613005"/>
              <a:gd name="connsiteY1" fmla="*/ 158359 h 362695"/>
              <a:gd name="connsiteX2" fmla="*/ 0 w 613005"/>
              <a:gd name="connsiteY2" fmla="*/ 0 h 362695"/>
              <a:gd name="connsiteX3" fmla="*/ 365249 w 613005"/>
              <a:gd name="connsiteY3" fmla="*/ 40867 h 362695"/>
              <a:gd name="connsiteX4" fmla="*/ 613005 w 613005"/>
              <a:gd name="connsiteY4" fmla="*/ 311611 h 362695"/>
              <a:gd name="connsiteX5" fmla="*/ 367803 w 613005"/>
              <a:gd name="connsiteY5" fmla="*/ 362695 h 362695"/>
              <a:gd name="connsiteX6" fmla="*/ 344815 w 613005"/>
              <a:gd name="connsiteY6" fmla="*/ 91951 h 36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005" h="362695">
                <a:moveTo>
                  <a:pt x="344815" y="91951"/>
                </a:moveTo>
                <a:lnTo>
                  <a:pt x="58746" y="158359"/>
                </a:lnTo>
                <a:lnTo>
                  <a:pt x="0" y="0"/>
                </a:lnTo>
                <a:lnTo>
                  <a:pt x="365249" y="40867"/>
                </a:lnTo>
                <a:lnTo>
                  <a:pt x="613005" y="311611"/>
                </a:lnTo>
                <a:lnTo>
                  <a:pt x="367803" y="362695"/>
                </a:lnTo>
                <a:lnTo>
                  <a:pt x="344815" y="91951"/>
                </a:lnTo>
                <a:close/>
              </a:path>
            </a:pathLst>
          </a:custGeom>
          <a:solidFill>
            <a:srgbClr val="ACC9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p:cNvSpPr/>
          <p:nvPr/>
        </p:nvSpPr>
        <p:spPr>
          <a:xfrm rot="17875187">
            <a:off x="12405731" y="4583850"/>
            <a:ext cx="376680" cy="216410"/>
          </a:xfrm>
          <a:custGeom>
            <a:avLst/>
            <a:gdLst>
              <a:gd name="connsiteX0" fmla="*/ 344815 w 613005"/>
              <a:gd name="connsiteY0" fmla="*/ 91951 h 362695"/>
              <a:gd name="connsiteX1" fmla="*/ 58746 w 613005"/>
              <a:gd name="connsiteY1" fmla="*/ 158359 h 362695"/>
              <a:gd name="connsiteX2" fmla="*/ 0 w 613005"/>
              <a:gd name="connsiteY2" fmla="*/ 0 h 362695"/>
              <a:gd name="connsiteX3" fmla="*/ 365249 w 613005"/>
              <a:gd name="connsiteY3" fmla="*/ 40867 h 362695"/>
              <a:gd name="connsiteX4" fmla="*/ 613005 w 613005"/>
              <a:gd name="connsiteY4" fmla="*/ 311611 h 362695"/>
              <a:gd name="connsiteX5" fmla="*/ 367803 w 613005"/>
              <a:gd name="connsiteY5" fmla="*/ 362695 h 362695"/>
              <a:gd name="connsiteX6" fmla="*/ 344815 w 613005"/>
              <a:gd name="connsiteY6" fmla="*/ 91951 h 362695"/>
              <a:gd name="connsiteX0-1" fmla="*/ 344815 w 613005"/>
              <a:gd name="connsiteY0-2" fmla="*/ 91951 h 352183"/>
              <a:gd name="connsiteX1-3" fmla="*/ 58746 w 613005"/>
              <a:gd name="connsiteY1-4" fmla="*/ 158359 h 352183"/>
              <a:gd name="connsiteX2-5" fmla="*/ 0 w 613005"/>
              <a:gd name="connsiteY2-6" fmla="*/ 0 h 352183"/>
              <a:gd name="connsiteX3-7" fmla="*/ 365249 w 613005"/>
              <a:gd name="connsiteY3-8" fmla="*/ 40867 h 352183"/>
              <a:gd name="connsiteX4-9" fmla="*/ 613005 w 613005"/>
              <a:gd name="connsiteY4-10" fmla="*/ 311611 h 352183"/>
              <a:gd name="connsiteX5-11" fmla="*/ 425827 w 613005"/>
              <a:gd name="connsiteY5-12" fmla="*/ 352183 h 352183"/>
              <a:gd name="connsiteX6-13" fmla="*/ 344815 w 613005"/>
              <a:gd name="connsiteY6-14" fmla="*/ 91951 h 3521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13005" h="352183">
                <a:moveTo>
                  <a:pt x="344815" y="91951"/>
                </a:moveTo>
                <a:lnTo>
                  <a:pt x="58746" y="158359"/>
                </a:lnTo>
                <a:lnTo>
                  <a:pt x="0" y="0"/>
                </a:lnTo>
                <a:lnTo>
                  <a:pt x="365249" y="40867"/>
                </a:lnTo>
                <a:lnTo>
                  <a:pt x="613005" y="311611"/>
                </a:lnTo>
                <a:lnTo>
                  <a:pt x="425827" y="352183"/>
                </a:lnTo>
                <a:lnTo>
                  <a:pt x="344815" y="91951"/>
                </a:lnTo>
                <a:close/>
              </a:path>
            </a:pathLst>
          </a:custGeom>
          <a:solidFill>
            <a:srgbClr val="ACC9D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p:cNvSpPr/>
          <p:nvPr/>
        </p:nvSpPr>
        <p:spPr>
          <a:xfrm rot="13427836">
            <a:off x="9545395" y="5416026"/>
            <a:ext cx="613005" cy="362695"/>
          </a:xfrm>
          <a:custGeom>
            <a:avLst/>
            <a:gdLst>
              <a:gd name="connsiteX0" fmla="*/ 344815 w 613005"/>
              <a:gd name="connsiteY0" fmla="*/ 91951 h 362695"/>
              <a:gd name="connsiteX1" fmla="*/ 58746 w 613005"/>
              <a:gd name="connsiteY1" fmla="*/ 158359 h 362695"/>
              <a:gd name="connsiteX2" fmla="*/ 0 w 613005"/>
              <a:gd name="connsiteY2" fmla="*/ 0 h 362695"/>
              <a:gd name="connsiteX3" fmla="*/ 365249 w 613005"/>
              <a:gd name="connsiteY3" fmla="*/ 40867 h 362695"/>
              <a:gd name="connsiteX4" fmla="*/ 613005 w 613005"/>
              <a:gd name="connsiteY4" fmla="*/ 311611 h 362695"/>
              <a:gd name="connsiteX5" fmla="*/ 367803 w 613005"/>
              <a:gd name="connsiteY5" fmla="*/ 362695 h 362695"/>
              <a:gd name="connsiteX6" fmla="*/ 344815 w 613005"/>
              <a:gd name="connsiteY6" fmla="*/ 91951 h 36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005" h="362695">
                <a:moveTo>
                  <a:pt x="344815" y="91951"/>
                </a:moveTo>
                <a:lnTo>
                  <a:pt x="58746" y="158359"/>
                </a:lnTo>
                <a:lnTo>
                  <a:pt x="0" y="0"/>
                </a:lnTo>
                <a:lnTo>
                  <a:pt x="365249" y="40867"/>
                </a:lnTo>
                <a:lnTo>
                  <a:pt x="613005" y="311611"/>
                </a:lnTo>
                <a:lnTo>
                  <a:pt x="367803" y="362695"/>
                </a:lnTo>
                <a:lnTo>
                  <a:pt x="344815" y="91951"/>
                </a:lnTo>
                <a:close/>
              </a:path>
            </a:pathLst>
          </a:custGeom>
          <a:solidFill>
            <a:srgbClr val="4A55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p:cNvSpPr/>
          <p:nvPr/>
        </p:nvSpPr>
        <p:spPr>
          <a:xfrm rot="4154920">
            <a:off x="13911156" y="5443653"/>
            <a:ext cx="613005" cy="362695"/>
          </a:xfrm>
          <a:custGeom>
            <a:avLst/>
            <a:gdLst>
              <a:gd name="connsiteX0" fmla="*/ 344815 w 613005"/>
              <a:gd name="connsiteY0" fmla="*/ 91951 h 362695"/>
              <a:gd name="connsiteX1" fmla="*/ 58746 w 613005"/>
              <a:gd name="connsiteY1" fmla="*/ 158359 h 362695"/>
              <a:gd name="connsiteX2" fmla="*/ 0 w 613005"/>
              <a:gd name="connsiteY2" fmla="*/ 0 h 362695"/>
              <a:gd name="connsiteX3" fmla="*/ 365249 w 613005"/>
              <a:gd name="connsiteY3" fmla="*/ 40867 h 362695"/>
              <a:gd name="connsiteX4" fmla="*/ 613005 w 613005"/>
              <a:gd name="connsiteY4" fmla="*/ 311611 h 362695"/>
              <a:gd name="connsiteX5" fmla="*/ 367803 w 613005"/>
              <a:gd name="connsiteY5" fmla="*/ 362695 h 362695"/>
              <a:gd name="connsiteX6" fmla="*/ 344815 w 613005"/>
              <a:gd name="connsiteY6" fmla="*/ 91951 h 36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005" h="362695">
                <a:moveTo>
                  <a:pt x="344815" y="91951"/>
                </a:moveTo>
                <a:lnTo>
                  <a:pt x="58746" y="158359"/>
                </a:lnTo>
                <a:lnTo>
                  <a:pt x="0" y="0"/>
                </a:lnTo>
                <a:lnTo>
                  <a:pt x="365249" y="40867"/>
                </a:lnTo>
                <a:lnTo>
                  <a:pt x="613005" y="311611"/>
                </a:lnTo>
                <a:lnTo>
                  <a:pt x="367803" y="362695"/>
                </a:lnTo>
                <a:lnTo>
                  <a:pt x="344815" y="91951"/>
                </a:lnTo>
                <a:close/>
              </a:path>
            </a:pathLst>
          </a:custGeom>
          <a:solidFill>
            <a:srgbClr val="4A55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rotWithShape="1">
          <a:blip r:embed="rId6" cstate="print">
            <a:extLst>
              <a:ext uri="{28A0092B-C50C-407E-A947-70E740481C1C}">
                <a14:useLocalDpi xmlns:a14="http://schemas.microsoft.com/office/drawing/2010/main" xmlns="" val="0"/>
              </a:ext>
            </a:extLst>
          </a:blip>
          <a:srcRect l="13307" r="12151"/>
          <a:stretch>
            <a:fillRect/>
          </a:stretch>
        </p:blipFill>
        <p:spPr>
          <a:xfrm>
            <a:off x="9660320" y="5982648"/>
            <a:ext cx="4693855" cy="4197981"/>
          </a:xfrm>
          <a:prstGeom prst="rect">
            <a:avLst/>
          </a:prstGeom>
        </p:spPr>
      </p:pic>
      <p:sp>
        <p:nvSpPr>
          <p:cNvPr id="47" name="矩形 46"/>
          <p:cNvSpPr/>
          <p:nvPr/>
        </p:nvSpPr>
        <p:spPr>
          <a:xfrm>
            <a:off x="9641455" y="5982647"/>
            <a:ext cx="4712719" cy="4269106"/>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山城家园流线组织图"/>
          <p:cNvPicPr>
            <a:picLocks noChangeAspect="1"/>
          </p:cNvPicPr>
          <p:nvPr/>
        </p:nvPicPr>
        <p:blipFill>
          <a:blip r:embed="rId2" cstate="print"/>
          <a:stretch>
            <a:fillRect/>
          </a:stretch>
        </p:blipFill>
        <p:spPr>
          <a:xfrm>
            <a:off x="0" y="-41910"/>
            <a:ext cx="15118080" cy="10775315"/>
          </a:xfrm>
          <a:prstGeom prst="rect">
            <a:avLst/>
          </a:prstGeom>
        </p:spPr>
      </p:pic>
      <p:sp>
        <p:nvSpPr>
          <p:cNvPr id="13" name="文本框 12"/>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7025" y="655955"/>
            <a:ext cx="5010785" cy="683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TextBox 102"/>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07—2 </a:t>
            </a:r>
            <a:r>
              <a:rPr lang="zh-CN" altLang="en-US" sz="2000" b="1" dirty="0">
                <a:latin typeface="微软雅黑" panose="020B0503020204020204" pitchFamily="34" charset="-122"/>
                <a:ea typeface="微软雅黑" panose="020B0503020204020204" pitchFamily="34" charset="-122"/>
              </a:rPr>
              <a:t>游线规划</a:t>
            </a:r>
          </a:p>
        </p:txBody>
      </p:sp>
      <p:sp>
        <p:nvSpPr>
          <p:cNvPr id="9" name="矩形 8"/>
          <p:cNvSpPr/>
          <p:nvPr/>
        </p:nvSpPr>
        <p:spPr>
          <a:xfrm>
            <a:off x="307655" y="877365"/>
            <a:ext cx="6649623" cy="829945"/>
          </a:xfrm>
          <a:prstGeom prst="rect">
            <a:avLst/>
          </a:prstGeom>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山城家园流线组织</a:t>
            </a:r>
            <a:r>
              <a:rPr lang="zh-CN" altLang="zh-CN" sz="2400" b="1" dirty="0">
                <a:solidFill>
                  <a:srgbClr val="AC5454"/>
                </a:solidFill>
                <a:latin typeface="微软雅黑" panose="020B0503020204020204" pitchFamily="34" charset="-122"/>
                <a:ea typeface="微软雅黑" panose="020B0503020204020204" pitchFamily="34" charset="-122"/>
              </a:rPr>
              <a:t>图</a:t>
            </a:r>
            <a:endParaRPr lang="en-US" altLang="zh-CN" sz="2400" b="1" dirty="0">
              <a:solidFill>
                <a:srgbClr val="AC5454"/>
              </a:solidFill>
              <a:latin typeface="微软雅黑" panose="020B0503020204020204" pitchFamily="34" charset="-122"/>
              <a:ea typeface="微软雅黑" panose="020B0503020204020204" pitchFamily="34" charset="-122"/>
            </a:endParaRPr>
          </a:p>
          <a:p>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rcRect l="8967" t="4490" r="10622" b="8973"/>
          <a:stretch>
            <a:fillRect/>
          </a:stretch>
        </p:blipFill>
        <p:spPr>
          <a:xfrm>
            <a:off x="10083800" y="2035175"/>
            <a:ext cx="4566920" cy="6975475"/>
          </a:xfrm>
          <a:prstGeom prst="rect">
            <a:avLst/>
          </a:prstGeom>
          <a:ln>
            <a:solidFill>
              <a:schemeClr val="tx1"/>
            </a:solidFill>
          </a:ln>
        </p:spPr>
      </p:pic>
      <p:sp>
        <p:nvSpPr>
          <p:cNvPr id="13" name="文本框 12"/>
          <p:cNvSpPr txBox="1"/>
          <p:nvPr/>
        </p:nvSpPr>
        <p:spPr>
          <a:xfrm>
            <a:off x="7866725" y="334471"/>
            <a:ext cx="7079673" cy="396583"/>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0"/>
          <p:cNvSpPr txBox="1"/>
          <p:nvPr/>
        </p:nvSpPr>
        <p:spPr>
          <a:xfrm>
            <a:off x="562779" y="2603413"/>
            <a:ext cx="9127235" cy="2120902"/>
          </a:xfrm>
          <a:prstGeom prst="rect">
            <a:avLst/>
          </a:prstGeom>
          <a:noFill/>
        </p:spPr>
        <p:txBody>
          <a:bodyPr wrap="square" rtlCol="0">
            <a:spAutoFit/>
          </a:bodyPr>
          <a:lstStyle/>
          <a:p>
            <a:pPr>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车道的净宽度和净空高度均不应小于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4.0m</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转弯半径应满足消防车转弯的要求；</a:t>
            </a:r>
          </a:p>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消防车道与建筑之间不应设置妨碍消防车操作的树木、架空管线等障碍物；</a:t>
            </a:r>
          </a:p>
          <a:p>
            <a:pPr>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消防车道靠建筑外墙一侧的边缘距离建筑外墙不宜小于</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5m</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消防车道的坡度不宜大于</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4735387" y="8847935"/>
            <a:ext cx="358322" cy="1626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13794" y="2165896"/>
            <a:ext cx="7304506"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sz="1800" b="1" dirty="0">
                <a:solidFill>
                  <a:srgbClr val="7C2220"/>
                </a:solidFill>
                <a:latin typeface="微软雅黑" panose="020B0503020204020204" pitchFamily="34" charset="-122"/>
                <a:ea typeface="微软雅黑" panose="020B0503020204020204" pitchFamily="34" charset="-122"/>
              </a:rPr>
              <a:t>消防车道应符合下列要求</a:t>
            </a:r>
            <a:r>
              <a:rPr lang="en-US" altLang="zh-CN" sz="1800" b="1" dirty="0">
                <a:solidFill>
                  <a:srgbClr val="7C2220"/>
                </a:solidFill>
                <a:latin typeface="微软雅黑" panose="020B0503020204020204" pitchFamily="34" charset="-122"/>
                <a:ea typeface="微软雅黑" panose="020B0503020204020204" pitchFamily="34" charset="-122"/>
              </a:rPr>
              <a:t>(1</a:t>
            </a:r>
            <a:r>
              <a:rPr lang="zh-CN" altLang="en-US" sz="1800" b="1" dirty="0">
                <a:solidFill>
                  <a:srgbClr val="7C2220"/>
                </a:solidFill>
                <a:latin typeface="微软雅黑" panose="020B0503020204020204" pitchFamily="34" charset="-122"/>
                <a:ea typeface="微软雅黑" panose="020B0503020204020204" pitchFamily="34" charset="-122"/>
              </a:rPr>
              <a:t>、</a:t>
            </a:r>
            <a:r>
              <a:rPr lang="en-US" altLang="zh-CN" sz="1800" b="1" dirty="0">
                <a:solidFill>
                  <a:srgbClr val="7C2220"/>
                </a:solidFill>
                <a:latin typeface="微软雅黑" panose="020B0503020204020204" pitchFamily="34" charset="-122"/>
                <a:ea typeface="微软雅黑" panose="020B0503020204020204" pitchFamily="34" charset="-122"/>
              </a:rPr>
              <a:t>2</a:t>
            </a:r>
            <a:r>
              <a:rPr lang="zh-CN" altLang="en-US" sz="1800" b="1" dirty="0">
                <a:solidFill>
                  <a:srgbClr val="7C2220"/>
                </a:solidFill>
                <a:latin typeface="微软雅黑" panose="020B0503020204020204" pitchFamily="34" charset="-122"/>
                <a:ea typeface="微软雅黑" panose="020B0503020204020204" pitchFamily="34" charset="-122"/>
              </a:rPr>
              <a:t>、</a:t>
            </a:r>
            <a:r>
              <a:rPr lang="en-US" altLang="zh-CN" sz="1800" b="1" dirty="0">
                <a:solidFill>
                  <a:srgbClr val="7C2220"/>
                </a:solidFill>
                <a:latin typeface="微软雅黑" panose="020B0503020204020204" pitchFamily="34" charset="-122"/>
                <a:ea typeface="微软雅黑" panose="020B0503020204020204" pitchFamily="34" charset="-122"/>
              </a:rPr>
              <a:t>3</a:t>
            </a:r>
            <a:r>
              <a:rPr lang="zh-CN" altLang="en-US" sz="1800" b="1" dirty="0">
                <a:solidFill>
                  <a:srgbClr val="7C2220"/>
                </a:solidFill>
                <a:latin typeface="微软雅黑" panose="020B0503020204020204" pitchFamily="34" charset="-122"/>
                <a:ea typeface="微软雅黑" panose="020B0503020204020204" pitchFamily="34" charset="-122"/>
              </a:rPr>
              <a:t>、</a:t>
            </a:r>
            <a:r>
              <a:rPr lang="en-US" altLang="zh-CN" sz="1800" b="1" dirty="0">
                <a:solidFill>
                  <a:srgbClr val="7C2220"/>
                </a:solidFill>
                <a:latin typeface="微软雅黑" panose="020B0503020204020204" pitchFamily="34" charset="-122"/>
                <a:ea typeface="微软雅黑" panose="020B0503020204020204" pitchFamily="34" charset="-122"/>
              </a:rPr>
              <a:t>7</a:t>
            </a:r>
            <a:r>
              <a:rPr lang="zh-CN" altLang="en-US" sz="1800" b="1" dirty="0">
                <a:solidFill>
                  <a:srgbClr val="7C2220"/>
                </a:solidFill>
                <a:latin typeface="微软雅黑" panose="020B0503020204020204" pitchFamily="34" charset="-122"/>
                <a:ea typeface="微软雅黑" panose="020B0503020204020204" pitchFamily="34" charset="-122"/>
              </a:rPr>
              <a:t>为强制性条文</a:t>
            </a:r>
            <a:r>
              <a:rPr lang="en-US" altLang="zh-CN" sz="1800" b="1" dirty="0">
                <a:solidFill>
                  <a:srgbClr val="7C2220"/>
                </a:solidFill>
                <a:latin typeface="微软雅黑" panose="020B0503020204020204" pitchFamily="34" charset="-122"/>
                <a:ea typeface="微软雅黑" panose="020B0503020204020204" pitchFamily="34" charset="-122"/>
              </a:rPr>
              <a:t>)</a:t>
            </a:r>
            <a:r>
              <a:rPr lang="zh-CN" altLang="en-US" sz="1800" b="1" dirty="0">
                <a:solidFill>
                  <a:srgbClr val="7C2220"/>
                </a:solidFill>
                <a:latin typeface="微软雅黑" panose="020B0503020204020204" pitchFamily="34" charset="-122"/>
                <a:ea typeface="微软雅黑" panose="020B0503020204020204" pitchFamily="34" charset="-122"/>
              </a:rPr>
              <a:t>：</a:t>
            </a:r>
          </a:p>
        </p:txBody>
      </p:sp>
      <p:sp>
        <p:nvSpPr>
          <p:cNvPr id="29" name="TextBox 28"/>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07—3 </a:t>
            </a:r>
            <a:r>
              <a:rPr lang="zh-CN" altLang="en-US" sz="2000" b="1" dirty="0">
                <a:latin typeface="微软雅黑" panose="020B0503020204020204" pitchFamily="34" charset="-122"/>
                <a:ea typeface="微软雅黑" panose="020B0503020204020204" pitchFamily="34" charset="-122"/>
              </a:rPr>
              <a:t>消防规划</a:t>
            </a:r>
          </a:p>
        </p:txBody>
      </p:sp>
      <p:sp>
        <p:nvSpPr>
          <p:cNvPr id="21" name="文本框 20"/>
          <p:cNvSpPr txBox="1"/>
          <p:nvPr/>
        </p:nvSpPr>
        <p:spPr>
          <a:xfrm>
            <a:off x="513794" y="5643333"/>
            <a:ext cx="7304506"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sz="1800" b="1" dirty="0">
                <a:solidFill>
                  <a:srgbClr val="7C2220"/>
                </a:solidFill>
                <a:latin typeface="微软雅黑" panose="020B0503020204020204" pitchFamily="34" charset="-122"/>
                <a:ea typeface="微软雅黑" panose="020B0503020204020204" pitchFamily="34" charset="-122"/>
              </a:rPr>
              <a:t>救援场地和入口</a:t>
            </a:r>
            <a:r>
              <a:rPr lang="en-US" altLang="zh-CN" sz="1800" b="1" dirty="0">
                <a:solidFill>
                  <a:srgbClr val="7C2220"/>
                </a:solidFill>
                <a:latin typeface="微软雅黑" panose="020B0503020204020204" pitchFamily="34" charset="-122"/>
                <a:ea typeface="微软雅黑" panose="020B0503020204020204" pitchFamily="34" charset="-122"/>
              </a:rPr>
              <a:t>:</a:t>
            </a:r>
            <a:endParaRPr lang="zh-CN" altLang="en-US" sz="1800" b="1" dirty="0">
              <a:solidFill>
                <a:srgbClr val="7C2220"/>
              </a:solidFill>
              <a:latin typeface="微软雅黑" panose="020B0503020204020204" pitchFamily="34" charset="-122"/>
              <a:ea typeface="微软雅黑" panose="020B0503020204020204" pitchFamily="34" charset="-122"/>
            </a:endParaRPr>
          </a:p>
        </p:txBody>
      </p:sp>
      <p:sp>
        <p:nvSpPr>
          <p:cNvPr id="31" name="文本框 20"/>
          <p:cNvSpPr txBox="1"/>
          <p:nvPr/>
        </p:nvSpPr>
        <p:spPr>
          <a:xfrm>
            <a:off x="800537" y="6023323"/>
            <a:ext cx="9983033" cy="1705403"/>
          </a:xfrm>
          <a:prstGeom prst="rect">
            <a:avLst/>
          </a:prstGeom>
          <a:noFill/>
        </p:spPr>
        <p:txBody>
          <a:bodyPr wrap="square" rtlCol="0">
            <a:spAutoFit/>
          </a:bodyPr>
          <a:lstStyle/>
          <a:p>
            <a:pPr>
              <a:lnSpc>
                <a:spcPct val="15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建筑高度不大于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50m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的建筑，连续布置消防车登高操作场地确有困难时，可间隔布置，</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但间隔距离不宜大于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30m</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，且消防车登高操作场地的总长度仍应符合上述规定。     </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转弯半径应满足消防车转弯的要求</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对于建筑高度不大于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50m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的建筑，消防登高面的长度和宽度分别不应小于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15m </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10m</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20"/>
          <p:cNvSpPr txBox="1"/>
          <p:nvPr/>
        </p:nvSpPr>
        <p:spPr>
          <a:xfrm>
            <a:off x="822308" y="8148619"/>
            <a:ext cx="9170778" cy="458908"/>
          </a:xfrm>
          <a:prstGeom prst="rect">
            <a:avLst/>
          </a:prstGeom>
          <a:noFill/>
        </p:spPr>
        <p:txBody>
          <a:bodyPr wrap="square" rtlCol="0">
            <a:spAutoFit/>
          </a:bodyPr>
          <a:lstStyle/>
          <a:p>
            <a:pPr>
              <a:lnSpc>
                <a:spcPct val="150000"/>
              </a:lnSpc>
            </a:pP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我国普通消防车的转弯半径为</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9m</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，登高车的转弯半径为</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12m</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13794" y="7830875"/>
            <a:ext cx="7304506"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sz="1800" b="1" dirty="0">
                <a:solidFill>
                  <a:srgbClr val="7C2220"/>
                </a:solidFill>
                <a:latin typeface="微软雅黑" panose="020B0503020204020204" pitchFamily="34" charset="-122"/>
                <a:ea typeface="微软雅黑" panose="020B0503020204020204" pitchFamily="34" charset="-122"/>
              </a:rPr>
              <a:t>转弯半径</a:t>
            </a:r>
            <a:r>
              <a:rPr lang="en-US" altLang="zh-CN" sz="1800" b="1" dirty="0">
                <a:solidFill>
                  <a:srgbClr val="7C2220"/>
                </a:solidFill>
                <a:latin typeface="微软雅黑" panose="020B0503020204020204" pitchFamily="34" charset="-122"/>
                <a:ea typeface="微软雅黑" panose="020B0503020204020204" pitchFamily="34" charset="-122"/>
              </a:rPr>
              <a:t>:</a:t>
            </a:r>
            <a:endParaRPr lang="zh-CN" altLang="en-US" sz="1800" b="1" dirty="0">
              <a:solidFill>
                <a:srgbClr val="7C2220"/>
              </a:solidFill>
              <a:latin typeface="微软雅黑" panose="020B0503020204020204" pitchFamily="34" charset="-122"/>
              <a:ea typeface="微软雅黑" panose="020B0503020204020204" pitchFamily="34" charset="-122"/>
            </a:endParaRPr>
          </a:p>
        </p:txBody>
      </p:sp>
      <p:sp>
        <p:nvSpPr>
          <p:cNvPr id="37" name="文本框 20"/>
          <p:cNvSpPr txBox="1"/>
          <p:nvPr/>
        </p:nvSpPr>
        <p:spPr>
          <a:xfrm>
            <a:off x="822308" y="4695456"/>
            <a:ext cx="8103978" cy="1289905"/>
          </a:xfrm>
          <a:prstGeom prst="rect">
            <a:avLst/>
          </a:prstGeom>
          <a:noFill/>
        </p:spPr>
        <p:txBody>
          <a:bodyPr wrap="square" rtlCol="0">
            <a:spAutoFit/>
          </a:bodyPr>
          <a:lstStyle/>
          <a:p>
            <a:pPr>
              <a:lnSpc>
                <a:spcPct val="150000"/>
              </a:lnSpc>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zh-CN" sz="1800" dirty="0">
                <a:solidFill>
                  <a:schemeClr val="tx1">
                    <a:lumMod val="75000"/>
                    <a:lumOff val="25000"/>
                  </a:schemeClr>
                </a:solidFill>
                <a:latin typeface="微软雅黑" panose="020B0503020204020204" pitchFamily="34" charset="-122"/>
                <a:ea typeface="微软雅黑" panose="020B0503020204020204" pitchFamily="34" charset="-122"/>
              </a:rPr>
              <a:t>环形消防车道至少应有两处与其他车道连通</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尽头式消防车道应设置回车道或回车场，回车场的面积不应小于</a:t>
            </a:r>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12mX12m;</a:t>
            </a:r>
          </a:p>
          <a:p>
            <a:pPr>
              <a:lnSpc>
                <a:spcPct val="150000"/>
              </a:lnSpc>
            </a:pP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13715" y="1636395"/>
            <a:ext cx="5127625" cy="398780"/>
          </a:xfrm>
          <a:prstGeom prst="rect">
            <a:avLst/>
          </a:prstGeom>
          <a:noFill/>
        </p:spPr>
        <p:txBody>
          <a:bodyPr wrap="none" rtlCol="0" anchor="t">
            <a:spAutoFit/>
          </a:bodyPr>
          <a:lstStyle/>
          <a:p>
            <a:r>
              <a:rPr lang="zh-CN" altLang="en-US" sz="2000" b="1" dirty="0">
                <a:solidFill>
                  <a:srgbClr val="AC5454"/>
                </a:solidFill>
                <a:latin typeface="微软雅黑" panose="020B0503020204020204" pitchFamily="34" charset="-122"/>
                <a:ea typeface="微软雅黑" panose="020B0503020204020204" pitchFamily="34" charset="-122"/>
                <a:sym typeface="+mn-ea"/>
              </a:rPr>
              <a:t>参照</a:t>
            </a:r>
            <a:r>
              <a:rPr lang="zh-CN" altLang="zh-CN" sz="2000" b="1" dirty="0">
                <a:solidFill>
                  <a:srgbClr val="AC5454"/>
                </a:solidFill>
                <a:latin typeface="微软雅黑" panose="020B0503020204020204" pitchFamily="34" charset="-122"/>
                <a:ea typeface="微软雅黑" panose="020B0503020204020204" pitchFamily="34" charset="-122"/>
                <a:sym typeface="+mn-ea"/>
              </a:rPr>
              <a:t>《建筑设计防火规范》</a:t>
            </a:r>
            <a:r>
              <a:rPr lang="en-US" altLang="zh-CN" sz="2000" b="1" dirty="0">
                <a:solidFill>
                  <a:srgbClr val="AC5454"/>
                </a:solidFill>
                <a:latin typeface="微软雅黑" panose="020B0503020204020204" pitchFamily="34" charset="-122"/>
                <a:ea typeface="微软雅黑" panose="020B0503020204020204" pitchFamily="34" charset="-122"/>
                <a:sym typeface="+mn-ea"/>
              </a:rPr>
              <a:t>GB0016—2014</a:t>
            </a:r>
            <a:endParaRPr lang="zh-CN" altLang="en-US" sz="2000"/>
          </a:p>
        </p:txBody>
      </p:sp>
      <p:sp>
        <p:nvSpPr>
          <p:cNvPr id="3" name="矩形 2"/>
          <p:cNvSpPr/>
          <p:nvPr/>
        </p:nvSpPr>
        <p:spPr>
          <a:xfrm>
            <a:off x="307655" y="877365"/>
            <a:ext cx="6836095" cy="461665"/>
          </a:xfrm>
          <a:prstGeom prst="rect">
            <a:avLst/>
          </a:prstGeom>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消防规范要求</a:t>
            </a:r>
            <a:endParaRPr lang="en-US"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E:\各届重庆花博会\主入口消防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7121" y="1417999"/>
            <a:ext cx="10730262" cy="87395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4652645" y="5020310"/>
            <a:ext cx="1771015" cy="662305"/>
          </a:xfrm>
          <a:prstGeom prst="rect">
            <a:avLst/>
          </a:prstGeom>
          <a:solidFill>
            <a:srgbClr val="0070C0">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箭头连接符 15"/>
          <p:cNvCxnSpPr/>
          <p:nvPr/>
        </p:nvCxnSpPr>
        <p:spPr>
          <a:xfrm flipH="1" flipV="1">
            <a:off x="1253490" y="5349240"/>
            <a:ext cx="381635" cy="53721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18" name="文本框 17"/>
          <p:cNvSpPr txBox="1"/>
          <p:nvPr/>
        </p:nvSpPr>
        <p:spPr>
          <a:xfrm rot="3180000">
            <a:off x="972185" y="5827395"/>
            <a:ext cx="1823085" cy="275590"/>
          </a:xfrm>
          <a:prstGeom prst="rect">
            <a:avLst/>
          </a:prstGeom>
          <a:noFill/>
        </p:spPr>
        <p:txBody>
          <a:bodyPr wrap="square" rtlCol="0">
            <a:spAutoFit/>
          </a:bodyPr>
          <a:lstStyle/>
          <a:p>
            <a:r>
              <a:rPr lang="en-US" altLang="zh-CN" sz="1200">
                <a:latin typeface="微软雅黑" panose="020B0503020204020204" pitchFamily="34" charset="-122"/>
                <a:ea typeface="微软雅黑" panose="020B0503020204020204" pitchFamily="34" charset="-122"/>
              </a:rPr>
              <a:t>R=12m</a:t>
            </a:r>
          </a:p>
        </p:txBody>
      </p:sp>
      <p:cxnSp>
        <p:nvCxnSpPr>
          <p:cNvPr id="19" name="直接箭头连接符 18"/>
          <p:cNvCxnSpPr/>
          <p:nvPr/>
        </p:nvCxnSpPr>
        <p:spPr>
          <a:xfrm flipH="1" flipV="1">
            <a:off x="1564640" y="3031490"/>
            <a:ext cx="311150" cy="35306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22" name="文本框 21"/>
          <p:cNvSpPr txBox="1"/>
          <p:nvPr/>
        </p:nvSpPr>
        <p:spPr>
          <a:xfrm rot="2880000">
            <a:off x="1370965" y="3459480"/>
            <a:ext cx="1823085" cy="275590"/>
          </a:xfrm>
          <a:prstGeom prst="rect">
            <a:avLst/>
          </a:prstGeom>
          <a:noFill/>
        </p:spPr>
        <p:txBody>
          <a:bodyPr wrap="square" rtlCol="0">
            <a:spAutoFit/>
          </a:bodyPr>
          <a:lstStyle/>
          <a:p>
            <a:r>
              <a:rPr lang="en-US" altLang="zh-CN" sz="1200">
                <a:latin typeface="微软雅黑" panose="020B0503020204020204" pitchFamily="34" charset="-122"/>
                <a:ea typeface="微软雅黑" panose="020B0503020204020204" pitchFamily="34" charset="-122"/>
              </a:rPr>
              <a:t>R=12m</a:t>
            </a:r>
          </a:p>
        </p:txBody>
      </p:sp>
      <p:cxnSp>
        <p:nvCxnSpPr>
          <p:cNvPr id="24" name="直接箭头连接符 23"/>
          <p:cNvCxnSpPr/>
          <p:nvPr/>
        </p:nvCxnSpPr>
        <p:spPr>
          <a:xfrm flipH="1" flipV="1">
            <a:off x="5084445" y="5871845"/>
            <a:ext cx="353060" cy="46672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25" name="文本框 24"/>
          <p:cNvSpPr txBox="1"/>
          <p:nvPr/>
        </p:nvSpPr>
        <p:spPr>
          <a:xfrm rot="3060000">
            <a:off x="4829810" y="6353810"/>
            <a:ext cx="1823085" cy="275590"/>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rPr>
              <a:t>R=12m</a:t>
            </a:r>
          </a:p>
        </p:txBody>
      </p:sp>
      <p:sp>
        <p:nvSpPr>
          <p:cNvPr id="9" name="文本框 8"/>
          <p:cNvSpPr txBox="1"/>
          <p:nvPr/>
        </p:nvSpPr>
        <p:spPr>
          <a:xfrm>
            <a:off x="4787900" y="5067300"/>
            <a:ext cx="1567815" cy="583565"/>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消防登高面</a:t>
            </a:r>
          </a:p>
          <a:p>
            <a:pPr algn="ctr"/>
            <a:r>
              <a:rPr lang="en-US" altLang="zh-CN" sz="1600" b="1" dirty="0">
                <a:latin typeface="微软雅黑" panose="020B0503020204020204" pitchFamily="34" charset="-122"/>
                <a:ea typeface="微软雅黑" panose="020B0503020204020204" pitchFamily="34" charset="-122"/>
              </a:rPr>
              <a:t>39.8mx15m</a:t>
            </a:r>
          </a:p>
        </p:txBody>
      </p:sp>
      <p:cxnSp>
        <p:nvCxnSpPr>
          <p:cNvPr id="34" name="直接箭头连接符 33"/>
          <p:cNvCxnSpPr/>
          <p:nvPr/>
        </p:nvCxnSpPr>
        <p:spPr>
          <a:xfrm>
            <a:off x="5690870" y="7209790"/>
            <a:ext cx="391160" cy="48006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36" name="文本框 35"/>
          <p:cNvSpPr txBox="1"/>
          <p:nvPr/>
        </p:nvSpPr>
        <p:spPr>
          <a:xfrm rot="3060000">
            <a:off x="5384800" y="7636510"/>
            <a:ext cx="1823085" cy="275590"/>
          </a:xfrm>
          <a:prstGeom prst="rect">
            <a:avLst/>
          </a:prstGeom>
          <a:noFill/>
        </p:spPr>
        <p:txBody>
          <a:bodyPr wrap="square" rtlCol="0">
            <a:spAutoFit/>
          </a:bodyPr>
          <a:lstStyle/>
          <a:p>
            <a:r>
              <a:rPr lang="en-US" altLang="zh-CN" sz="1200" dirty="0">
                <a:latin typeface="微软雅黑" panose="020B0503020204020204" pitchFamily="34" charset="-122"/>
                <a:ea typeface="微软雅黑" panose="020B0503020204020204" pitchFamily="34" charset="-122"/>
              </a:rPr>
              <a:t>R=12m</a:t>
            </a:r>
          </a:p>
        </p:txBody>
      </p:sp>
      <p:grpSp>
        <p:nvGrpSpPr>
          <p:cNvPr id="11" name="组合 10"/>
          <p:cNvGrpSpPr/>
          <p:nvPr/>
        </p:nvGrpSpPr>
        <p:grpSpPr>
          <a:xfrm>
            <a:off x="11272854" y="9395462"/>
            <a:ext cx="2902068" cy="1051016"/>
            <a:chOff x="11184046" y="9395462"/>
            <a:chExt cx="2902068" cy="1051016"/>
          </a:xfrm>
        </p:grpSpPr>
        <p:grpSp>
          <p:nvGrpSpPr>
            <p:cNvPr id="4" name="组合 3"/>
            <p:cNvGrpSpPr/>
            <p:nvPr/>
          </p:nvGrpSpPr>
          <p:grpSpPr>
            <a:xfrm>
              <a:off x="11184046" y="9495012"/>
              <a:ext cx="885825" cy="862330"/>
              <a:chOff x="11006137" y="8167371"/>
              <a:chExt cx="885825" cy="862330"/>
            </a:xfrm>
          </p:grpSpPr>
          <p:sp>
            <p:nvSpPr>
              <p:cNvPr id="15" name="矩形 14"/>
              <p:cNvSpPr/>
              <p:nvPr/>
            </p:nvSpPr>
            <p:spPr>
              <a:xfrm>
                <a:off x="11024718" y="8167371"/>
                <a:ext cx="849782" cy="341630"/>
              </a:xfrm>
              <a:prstGeom prst="rect">
                <a:avLst/>
              </a:prstGeom>
              <a:solidFill>
                <a:srgbClr val="0070C0">
                  <a:alpha val="28000"/>
                </a:srgbClr>
              </a:solidFill>
              <a:ln w="22225">
                <a:solidFill>
                  <a:srgbClr val="A83A3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024718" y="8688071"/>
                <a:ext cx="849782" cy="341630"/>
              </a:xfrm>
              <a:prstGeom prst="rect">
                <a:avLst/>
              </a:prstGeom>
              <a:noFill/>
              <a:ln w="22225">
                <a:solidFill>
                  <a:srgbClr val="A83A3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006137" y="8704102"/>
                <a:ext cx="885825" cy="313691"/>
              </a:xfrm>
              <a:prstGeom prst="rect">
                <a:avLst/>
              </a:prstGeom>
              <a:solidFill>
                <a:srgbClr val="DFC9CB"/>
              </a:solidFill>
              <a:ln w="222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20"/>
            <p:cNvSpPr txBox="1"/>
            <p:nvPr/>
          </p:nvSpPr>
          <p:spPr>
            <a:xfrm>
              <a:off x="12069871" y="9395462"/>
              <a:ext cx="2016243" cy="506730"/>
            </a:xfrm>
            <a:prstGeom prst="rect">
              <a:avLst/>
            </a:prstGeom>
            <a:noFill/>
          </p:spPr>
          <p:txBody>
            <a:bodyPr wrap="square" rtlCol="0">
              <a:spAutoFit/>
            </a:bodyPr>
            <a:lstStyle/>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消防登高面</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0"/>
            <p:cNvSpPr txBox="1"/>
            <p:nvPr/>
          </p:nvSpPr>
          <p:spPr>
            <a:xfrm>
              <a:off x="12069871" y="9939748"/>
              <a:ext cx="2016243" cy="506730"/>
            </a:xfrm>
            <a:prstGeom prst="rect">
              <a:avLst/>
            </a:prstGeom>
            <a:noFill/>
          </p:spPr>
          <p:txBody>
            <a:bodyPr wrap="square" rtlCol="0">
              <a:spAutoFit/>
            </a:bodyPr>
            <a:lstStyle/>
            <a:p>
              <a:pPr>
                <a:lnSpc>
                  <a:spcPct val="150000"/>
                </a:lnSpc>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消防通道</a:t>
              </a:r>
              <a:endPar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 name="文本框 20"/>
          <p:cNvSpPr txBox="1"/>
          <p:nvPr/>
        </p:nvSpPr>
        <p:spPr>
          <a:xfrm>
            <a:off x="11272538" y="2875278"/>
            <a:ext cx="3619514" cy="3322955"/>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消防车从主入口进入</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主广场形成环形消防车道</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消防登高面满足规范要求（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15m×10m</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转弯半径满足规范要求</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（消防车转弯半径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9m</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866725" y="334471"/>
            <a:ext cx="7079673" cy="423545"/>
          </a:xfrm>
          <a:prstGeom prst="rect">
            <a:avLst/>
          </a:prstGeom>
          <a:noFill/>
        </p:spPr>
        <p:txBody>
          <a:bodyPr wrap="square" rtlCol="0">
            <a:spAutoFit/>
          </a:bodyPr>
          <a:lstStyle/>
          <a:p>
            <a:pPr algn="r">
              <a:lnSpc>
                <a:spcPct val="120000"/>
              </a:lnSpc>
            </a:pPr>
            <a:r>
              <a:rPr lang="zh-CN" altLang="en-US" sz="1800" b="1"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第三届长江上游城市花卉艺术博览会规划</a:t>
            </a:r>
          </a:p>
        </p:txBody>
      </p:sp>
      <p:sp>
        <p:nvSpPr>
          <p:cNvPr id="33" name="矩形 32"/>
          <p:cNvSpPr/>
          <p:nvPr/>
        </p:nvSpPr>
        <p:spPr>
          <a:xfrm>
            <a:off x="14948218"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6664"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231701" y="389965"/>
            <a:ext cx="4261560" cy="39878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07—3 </a:t>
            </a:r>
            <a:r>
              <a:rPr lang="zh-CN" altLang="en-US" sz="2000" b="1" dirty="0">
                <a:latin typeface="微软雅黑" panose="020B0503020204020204" pitchFamily="34" charset="-122"/>
                <a:ea typeface="微软雅黑" panose="020B0503020204020204" pitchFamily="34" charset="-122"/>
              </a:rPr>
              <a:t>消防规划</a:t>
            </a:r>
          </a:p>
        </p:txBody>
      </p:sp>
      <p:sp>
        <p:nvSpPr>
          <p:cNvPr id="41" name="等腰三角形 40"/>
          <p:cNvSpPr/>
          <p:nvPr/>
        </p:nvSpPr>
        <p:spPr>
          <a:xfrm>
            <a:off x="5397159" y="10082942"/>
            <a:ext cx="498764" cy="18334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20"/>
          <p:cNvSpPr txBox="1"/>
          <p:nvPr/>
        </p:nvSpPr>
        <p:spPr>
          <a:xfrm>
            <a:off x="5197123" y="10071463"/>
            <a:ext cx="824574" cy="523220"/>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主入口</a:t>
            </a:r>
          </a:p>
        </p:txBody>
      </p:sp>
      <p:sp>
        <p:nvSpPr>
          <p:cNvPr id="45" name="等腰三角形 44"/>
          <p:cNvSpPr/>
          <p:nvPr/>
        </p:nvSpPr>
        <p:spPr>
          <a:xfrm>
            <a:off x="10580269" y="10069534"/>
            <a:ext cx="498764" cy="18334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20"/>
          <p:cNvSpPr txBox="1"/>
          <p:nvPr/>
        </p:nvSpPr>
        <p:spPr>
          <a:xfrm>
            <a:off x="10274712" y="10097589"/>
            <a:ext cx="1246811" cy="523220"/>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车行入口</a:t>
            </a:r>
          </a:p>
        </p:txBody>
      </p:sp>
      <p:sp>
        <p:nvSpPr>
          <p:cNvPr id="49" name="等腰三角形 48"/>
          <p:cNvSpPr/>
          <p:nvPr/>
        </p:nvSpPr>
        <p:spPr>
          <a:xfrm rot="5400000">
            <a:off x="123610" y="8254709"/>
            <a:ext cx="498764" cy="18334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20"/>
          <p:cNvSpPr txBox="1"/>
          <p:nvPr/>
        </p:nvSpPr>
        <p:spPr>
          <a:xfrm rot="5400000">
            <a:off x="71143" y="8316577"/>
            <a:ext cx="1246811" cy="523220"/>
          </a:xfrm>
          <a:prstGeom prst="rect">
            <a:avLst/>
          </a:prstGeom>
          <a:noFill/>
        </p:spPr>
        <p:txBody>
          <a:bodyPr wrap="square" rtlCol="0">
            <a:spAutoFit/>
          </a:bodyPr>
          <a:lstStyle/>
          <a:p>
            <a:pPr>
              <a:lnSpc>
                <a:spcPct val="200000"/>
              </a:lnSpc>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车行入口</a:t>
            </a:r>
          </a:p>
        </p:txBody>
      </p:sp>
      <p:sp>
        <p:nvSpPr>
          <p:cNvPr id="5" name="矩形 4"/>
          <p:cNvSpPr/>
          <p:nvPr/>
        </p:nvSpPr>
        <p:spPr>
          <a:xfrm>
            <a:off x="307656" y="877366"/>
            <a:ext cx="5010808" cy="460375"/>
          </a:xfrm>
          <a:prstGeom prst="rect">
            <a:avLst/>
          </a:prstGeom>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rPr>
              <a:t>综合主展核消防</a:t>
            </a:r>
            <a:r>
              <a:rPr lang="zh-CN" altLang="en-US" sz="2400" b="1">
                <a:solidFill>
                  <a:srgbClr val="AC5454"/>
                </a:solidFill>
                <a:latin typeface="微软雅黑" panose="020B0503020204020204" pitchFamily="34" charset="-122"/>
                <a:ea typeface="微软雅黑" panose="020B0503020204020204" pitchFamily="34" charset="-122"/>
              </a:rPr>
              <a:t>规划</a:t>
            </a:r>
            <a:r>
              <a:rPr lang="zh-CN" altLang="en-US" sz="2400" b="1" smtClean="0">
                <a:solidFill>
                  <a:srgbClr val="AC5454"/>
                </a:solidFill>
                <a:latin typeface="微软雅黑" panose="020B0503020204020204" pitchFamily="34" charset="-122"/>
                <a:ea typeface="微软雅黑" panose="020B0503020204020204" pitchFamily="34" charset="-122"/>
              </a:rPr>
              <a:t>方案</a:t>
            </a:r>
            <a:endParaRPr lang="zh-CN" altLang="zh-CN" sz="2400" b="1" dirty="0">
              <a:solidFill>
                <a:srgbClr val="AC545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22568" y="1566150"/>
            <a:ext cx="6028690" cy="5100863"/>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10344" y="8064408"/>
            <a:ext cx="3741579" cy="2487752"/>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r="29763" b="47729"/>
          <a:stretch>
            <a:fillRect/>
          </a:stretch>
        </p:blipFill>
        <p:spPr>
          <a:xfrm>
            <a:off x="9914757" y="8064409"/>
            <a:ext cx="5204593" cy="2487752"/>
          </a:xfrm>
          <a:prstGeom prst="rect">
            <a:avLst/>
          </a:prstGeom>
        </p:spPr>
      </p:pic>
      <p:sp>
        <p:nvSpPr>
          <p:cNvPr id="51" name="矩形 50"/>
          <p:cNvSpPr/>
          <p:nvPr/>
        </p:nvSpPr>
        <p:spPr>
          <a:xfrm>
            <a:off x="6110344" y="1592389"/>
            <a:ext cx="9009006" cy="169301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71450" y="6644601"/>
            <a:ext cx="5084395" cy="707886"/>
          </a:xfrm>
          <a:prstGeom prst="rect">
            <a:avLst/>
          </a:prstGeom>
          <a:noFill/>
        </p:spPr>
        <p:txBody>
          <a:bodyPr wrap="square" rtlCol="0">
            <a:spAutoFit/>
          </a:bodyPr>
          <a:lstStyle/>
          <a:p>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40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多点互动</a:t>
            </a:r>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369403" y="7272203"/>
            <a:ext cx="5505453" cy="565604"/>
          </a:xfrm>
          <a:prstGeom prst="rect">
            <a:avLst/>
          </a:prstGeom>
          <a:noFill/>
        </p:spPr>
        <p:txBody>
          <a:bodyPr wrap="square" rtlCol="0">
            <a:spAutoFit/>
          </a:bodyPr>
          <a:lstStyle/>
          <a:p>
            <a:pPr>
              <a:lnSpc>
                <a:spcPct val="120000"/>
              </a:lnSpc>
            </a:pPr>
            <a:r>
              <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园区展示与互动点位</a:t>
            </a:r>
            <a:endPar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 name="组合 11"/>
          <p:cNvGrpSpPr/>
          <p:nvPr/>
        </p:nvGrpSpPr>
        <p:grpSpPr>
          <a:xfrm>
            <a:off x="983580" y="2627372"/>
            <a:ext cx="5090476" cy="2524510"/>
            <a:chOff x="983580" y="1960622"/>
            <a:chExt cx="5090476" cy="2524510"/>
          </a:xfrm>
        </p:grpSpPr>
        <p:sp>
          <p:nvSpPr>
            <p:cNvPr id="28" name="文本框 27"/>
            <p:cNvSpPr txBox="1"/>
            <p:nvPr/>
          </p:nvSpPr>
          <p:spPr>
            <a:xfrm>
              <a:off x="2906926" y="3130528"/>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荟萃园展区</a:t>
              </a:r>
            </a:p>
            <a:p>
              <a:endParaRPr lang="zh-CN" altLang="en-US" sz="1200" dirty="0">
                <a:ln w="3175" cap="rnd" cmpd="dbl">
                  <a:solidFill>
                    <a:schemeClr val="bg1"/>
                  </a:solidFill>
                  <a:prstDash val="solid"/>
                </a:ln>
                <a:solidFill>
                  <a:srgbClr val="58666F"/>
                </a:solidFill>
              </a:endParaRPr>
            </a:p>
          </p:txBody>
        </p:sp>
        <p:sp>
          <p:nvSpPr>
            <p:cNvPr id="33" name="文本框 32"/>
            <p:cNvSpPr txBox="1"/>
            <p:nvPr/>
          </p:nvSpPr>
          <p:spPr>
            <a:xfrm>
              <a:off x="1377557" y="316962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endParaRPr lang="zh-CN" altLang="en-US" sz="1200" dirty="0">
                <a:ln w="3175" cap="rnd" cmpd="dbl">
                  <a:solidFill>
                    <a:schemeClr val="bg1"/>
                  </a:solidFill>
                  <a:prstDash val="solid"/>
                </a:ln>
                <a:solidFill>
                  <a:srgbClr val="58666F"/>
                </a:solidFill>
              </a:endParaRPr>
            </a:p>
          </p:txBody>
        </p:sp>
        <p:sp>
          <p:nvSpPr>
            <p:cNvPr id="30" name="文本框 29"/>
            <p:cNvSpPr txBox="1"/>
            <p:nvPr/>
          </p:nvSpPr>
          <p:spPr>
            <a:xfrm>
              <a:off x="2335355" y="1960622"/>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巴渝园展区</a:t>
              </a:r>
            </a:p>
            <a:p>
              <a:endParaRPr lang="zh-CN" altLang="en-US" sz="1200" dirty="0">
                <a:ln w="3175" cap="rnd" cmpd="dbl">
                  <a:solidFill>
                    <a:schemeClr val="bg1"/>
                  </a:solidFill>
                  <a:prstDash val="solid"/>
                </a:ln>
                <a:solidFill>
                  <a:srgbClr val="58666F"/>
                </a:solidFill>
              </a:endParaRPr>
            </a:p>
          </p:txBody>
        </p:sp>
        <p:sp>
          <p:nvSpPr>
            <p:cNvPr id="38" name="文本框 37"/>
            <p:cNvSpPr txBox="1"/>
            <p:nvPr/>
          </p:nvSpPr>
          <p:spPr>
            <a:xfrm>
              <a:off x="3796976" y="3163973"/>
              <a:ext cx="100297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青山茅庐</a:t>
              </a:r>
              <a:endParaRPr lang="zh-CN" altLang="en-US" sz="1200" dirty="0">
                <a:ln w="3175" cap="rnd" cmpd="dbl">
                  <a:solidFill>
                    <a:schemeClr val="bg1"/>
                  </a:solidFill>
                  <a:prstDash val="solid"/>
                </a:ln>
                <a:solidFill>
                  <a:srgbClr val="58666F"/>
                </a:solidFill>
              </a:endParaRPr>
            </a:p>
          </p:txBody>
        </p:sp>
        <p:sp>
          <p:nvSpPr>
            <p:cNvPr id="40" name="文本框 39"/>
            <p:cNvSpPr txBox="1"/>
            <p:nvPr/>
          </p:nvSpPr>
          <p:spPr>
            <a:xfrm>
              <a:off x="4872254" y="2944148"/>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东入口景观区</a:t>
              </a:r>
            </a:p>
          </p:txBody>
        </p:sp>
        <p:sp>
          <p:nvSpPr>
            <p:cNvPr id="41" name="文本框 40"/>
            <p:cNvSpPr txBox="1"/>
            <p:nvPr/>
          </p:nvSpPr>
          <p:spPr>
            <a:xfrm>
              <a:off x="4028593" y="2362031"/>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运动休闲区</a:t>
              </a:r>
            </a:p>
          </p:txBody>
        </p:sp>
        <p:sp>
          <p:nvSpPr>
            <p:cNvPr id="42" name="文本框 41"/>
            <p:cNvSpPr txBox="1"/>
            <p:nvPr/>
          </p:nvSpPr>
          <p:spPr>
            <a:xfrm>
              <a:off x="4849456" y="3683190"/>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江南园林展区</a:t>
              </a:r>
            </a:p>
          </p:txBody>
        </p:sp>
        <p:sp>
          <p:nvSpPr>
            <p:cNvPr id="43" name="文本框 42"/>
            <p:cNvSpPr txBox="1"/>
            <p:nvPr/>
          </p:nvSpPr>
          <p:spPr>
            <a:xfrm>
              <a:off x="4199047" y="4208133"/>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西部园林展区</a:t>
              </a:r>
            </a:p>
          </p:txBody>
        </p:sp>
        <p:sp>
          <p:nvSpPr>
            <p:cNvPr id="44" name="文本框 43"/>
            <p:cNvSpPr txBox="1"/>
            <p:nvPr/>
          </p:nvSpPr>
          <p:spPr>
            <a:xfrm>
              <a:off x="2996179" y="3987965"/>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p>
          </p:txBody>
        </p:sp>
        <p:sp>
          <p:nvSpPr>
            <p:cNvPr id="45" name="文本框 44"/>
            <p:cNvSpPr txBox="1"/>
            <p:nvPr/>
          </p:nvSpPr>
          <p:spPr>
            <a:xfrm>
              <a:off x="983580" y="246703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卧龙石景区</a:t>
              </a:r>
            </a:p>
          </p:txBody>
        </p:sp>
        <p:sp>
          <p:nvSpPr>
            <p:cNvPr id="46" name="文本框 45"/>
            <p:cNvSpPr txBox="1"/>
            <p:nvPr/>
          </p:nvSpPr>
          <p:spPr>
            <a:xfrm>
              <a:off x="2984250" y="2199440"/>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云顶拦胜景区</a:t>
              </a:r>
            </a:p>
          </p:txBody>
        </p:sp>
        <p:sp>
          <p:nvSpPr>
            <p:cNvPr id="47" name="文本框 46"/>
            <p:cNvSpPr txBox="1"/>
            <p:nvPr/>
          </p:nvSpPr>
          <p:spPr>
            <a:xfrm>
              <a:off x="2469904" y="2864207"/>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悠园景区</a:t>
              </a:r>
            </a:p>
          </p:txBody>
        </p:sp>
      </p:grpSp>
      <p:sp>
        <p:nvSpPr>
          <p:cNvPr id="62" name="矩形 61"/>
          <p:cNvSpPr/>
          <p:nvPr/>
        </p:nvSpPr>
        <p:spPr>
          <a:xfrm>
            <a:off x="6090442" y="898184"/>
            <a:ext cx="9028908" cy="589926"/>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文本框 20"/>
          <p:cNvSpPr txBox="1"/>
          <p:nvPr/>
        </p:nvSpPr>
        <p:spPr>
          <a:xfrm>
            <a:off x="6436658" y="640959"/>
            <a:ext cx="8509739" cy="954107"/>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岭南园林、西部园林、江南园林、巴渝园展区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自然教育嘉年华</a:t>
            </a:r>
          </a:p>
        </p:txBody>
      </p:sp>
      <p:sp>
        <p:nvSpPr>
          <p:cNvPr id="77" name="文本框 20"/>
          <p:cNvSpPr txBox="1"/>
          <p:nvPr/>
        </p:nvSpPr>
        <p:spPr>
          <a:xfrm>
            <a:off x="369403" y="8563043"/>
            <a:ext cx="5505452" cy="1422954"/>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在园博园原有各展园的基础上增加互动活动与花博会主题设施置入，增强人们的互动交往，让市民享受惬意、休闲，打造健康休闲之所。</a:t>
            </a:r>
          </a:p>
        </p:txBody>
      </p:sp>
      <p:sp>
        <p:nvSpPr>
          <p:cNvPr id="48" name="文本框 20"/>
          <p:cNvSpPr txBox="1"/>
          <p:nvPr/>
        </p:nvSpPr>
        <p:spPr>
          <a:xfrm>
            <a:off x="6090441" y="1566150"/>
            <a:ext cx="6156993" cy="128990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根据展园特点，对特有花卉进行展示解说</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花卉分类科普展示</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花卉音乐节</a:t>
            </a:r>
          </a:p>
        </p:txBody>
      </p:sp>
      <p:sp>
        <p:nvSpPr>
          <p:cNvPr id="36" name="TextBox 35"/>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07—4 </a:t>
            </a:r>
            <a:r>
              <a:rPr lang="zh-CN" altLang="en-US" sz="2000" b="1" dirty="0">
                <a:latin typeface="微软雅黑" panose="020B0503020204020204" pitchFamily="34" charset="-122"/>
                <a:ea typeface="微软雅黑" panose="020B0503020204020204" pitchFamily="34" charset="-122"/>
              </a:rPr>
              <a:t>活动策划</a:t>
            </a:r>
          </a:p>
        </p:txBody>
      </p:sp>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88140" y="3446619"/>
            <a:ext cx="9031210" cy="4576352"/>
          </a:xfrm>
          <a:prstGeom prst="rect">
            <a:avLst/>
          </a:prstGeom>
        </p:spPr>
      </p:pic>
      <p:sp>
        <p:nvSpPr>
          <p:cNvPr id="50" name="文本框 20"/>
          <p:cNvSpPr txBox="1"/>
          <p:nvPr/>
        </p:nvSpPr>
        <p:spPr>
          <a:xfrm>
            <a:off x="1125456" y="5985429"/>
            <a:ext cx="4932747" cy="497957"/>
          </a:xfrm>
          <a:prstGeom prst="rect">
            <a:avLst/>
          </a:prstGeom>
          <a:noFill/>
        </p:spPr>
        <p:txBody>
          <a:bodyPr wrap="square" rtlCol="0">
            <a:spAutoFit/>
          </a:bodyPr>
          <a:lstStyle/>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加强游人与园区互动联系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 name="矩形 3"/>
          <p:cNvSpPr/>
          <p:nvPr/>
        </p:nvSpPr>
        <p:spPr>
          <a:xfrm>
            <a:off x="393065" y="1009015"/>
            <a:ext cx="516445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多点互动</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活动策划</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097544" y="1620084"/>
            <a:ext cx="9028908" cy="1819573"/>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090442" y="898184"/>
            <a:ext cx="9028908" cy="589926"/>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文本框 20"/>
          <p:cNvSpPr txBox="1"/>
          <p:nvPr/>
        </p:nvSpPr>
        <p:spPr>
          <a:xfrm>
            <a:off x="7066362" y="641255"/>
            <a:ext cx="7905680" cy="1685911"/>
          </a:xfrm>
          <a:prstGeom prst="rect">
            <a:avLst/>
          </a:prstGeom>
          <a:noFill/>
        </p:spPr>
        <p:txBody>
          <a:bodyPr wrap="square" rtlCol="0">
            <a:spAutoFit/>
          </a:bodyPr>
          <a:lstStyle/>
          <a:p>
            <a:pPr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卧龙石、云顶拦胜、悠园、入口景观区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文化艺术体验活动</a:t>
            </a:r>
          </a:p>
          <a:p>
            <a:pPr algn="r">
              <a:lnSpc>
                <a:spcPct val="200000"/>
              </a:lnSpc>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7" name="文本框 20"/>
          <p:cNvSpPr txBox="1"/>
          <p:nvPr/>
        </p:nvSpPr>
        <p:spPr>
          <a:xfrm>
            <a:off x="369403" y="8563043"/>
            <a:ext cx="5505452" cy="1422954"/>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在园博园原有各展园的基础上增加互动活动与花博会主题设施置入，增强人们的互动交往，让市民享受惬意、休闲，打造健康休闲之所。</a:t>
            </a:r>
          </a:p>
        </p:txBody>
      </p:sp>
      <p:sp>
        <p:nvSpPr>
          <p:cNvPr id="52" name="文本框 20"/>
          <p:cNvSpPr txBox="1"/>
          <p:nvPr/>
        </p:nvSpPr>
        <p:spPr>
          <a:xfrm>
            <a:off x="6083710" y="1620084"/>
            <a:ext cx="2621215" cy="170540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插花表演</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双城特色花境展示</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手工盆栽</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DIY</a:t>
            </a: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花展艺术作品解析</a:t>
            </a: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r="45789"/>
          <a:stretch>
            <a:fillRect/>
          </a:stretch>
        </p:blipFill>
        <p:spPr>
          <a:xfrm>
            <a:off x="12034933" y="3608821"/>
            <a:ext cx="3168995" cy="3891038"/>
          </a:xfrm>
          <a:prstGeom prst="rect">
            <a:avLst/>
          </a:prstGeom>
        </p:spPr>
      </p:pic>
      <p:sp>
        <p:nvSpPr>
          <p:cNvPr id="48" name="TextBox 47"/>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07—4 </a:t>
            </a:r>
            <a:r>
              <a:rPr lang="zh-CN" altLang="en-US" sz="2000" b="1" dirty="0">
                <a:latin typeface="微软雅黑" panose="020B0503020204020204" pitchFamily="34" charset="-122"/>
                <a:ea typeface="微软雅黑" panose="020B0503020204020204" pitchFamily="34" charset="-122"/>
              </a:rPr>
              <a:t>活动策划</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00737" y="3591912"/>
            <a:ext cx="5861920" cy="390794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58582" y="7573162"/>
            <a:ext cx="4505121" cy="3003414"/>
          </a:xfrm>
          <a:prstGeom prst="rect">
            <a:avLst/>
          </a:prstGeom>
        </p:spPr>
      </p:pic>
      <p:pic>
        <p:nvPicPr>
          <p:cNvPr id="49" name="图片 4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99775" y="7573162"/>
            <a:ext cx="4505121" cy="2995426"/>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a:xfrm>
            <a:off x="-21399" y="1557290"/>
            <a:ext cx="6028690" cy="5100863"/>
          </a:xfrm>
          <a:prstGeom prst="rect">
            <a:avLst/>
          </a:prstGeom>
        </p:spPr>
      </p:pic>
      <p:sp>
        <p:nvSpPr>
          <p:cNvPr id="23" name="文本框 22"/>
          <p:cNvSpPr txBox="1"/>
          <p:nvPr/>
        </p:nvSpPr>
        <p:spPr>
          <a:xfrm>
            <a:off x="171450" y="6644601"/>
            <a:ext cx="5084395" cy="707886"/>
          </a:xfrm>
          <a:prstGeom prst="rect">
            <a:avLst/>
          </a:prstGeom>
          <a:noFill/>
        </p:spPr>
        <p:txBody>
          <a:bodyPr wrap="square" rtlCol="0">
            <a:spAutoFit/>
          </a:bodyPr>
          <a:lstStyle/>
          <a:p>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40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多点互动</a:t>
            </a:r>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369403" y="7272203"/>
            <a:ext cx="5505453" cy="565604"/>
          </a:xfrm>
          <a:prstGeom prst="rect">
            <a:avLst/>
          </a:prstGeom>
          <a:noFill/>
        </p:spPr>
        <p:txBody>
          <a:bodyPr wrap="square" rtlCol="0">
            <a:spAutoFit/>
          </a:bodyPr>
          <a:lstStyle/>
          <a:p>
            <a:pPr>
              <a:lnSpc>
                <a:spcPct val="120000"/>
              </a:lnSpc>
            </a:pPr>
            <a:r>
              <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园区展示与互动点位</a:t>
            </a:r>
            <a:endPar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 name="组合 11"/>
          <p:cNvGrpSpPr/>
          <p:nvPr/>
        </p:nvGrpSpPr>
        <p:grpSpPr>
          <a:xfrm>
            <a:off x="983580" y="2627372"/>
            <a:ext cx="5090476" cy="2524510"/>
            <a:chOff x="983580" y="1960622"/>
            <a:chExt cx="5090476" cy="2524510"/>
          </a:xfrm>
        </p:grpSpPr>
        <p:sp>
          <p:nvSpPr>
            <p:cNvPr id="28" name="文本框 27"/>
            <p:cNvSpPr txBox="1"/>
            <p:nvPr/>
          </p:nvSpPr>
          <p:spPr>
            <a:xfrm>
              <a:off x="2906926" y="3130528"/>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荟萃园展区</a:t>
              </a:r>
            </a:p>
            <a:p>
              <a:endParaRPr lang="zh-CN" altLang="en-US" sz="1200" dirty="0">
                <a:ln w="3175" cap="rnd" cmpd="dbl">
                  <a:solidFill>
                    <a:schemeClr val="bg1"/>
                  </a:solidFill>
                  <a:prstDash val="solid"/>
                </a:ln>
                <a:solidFill>
                  <a:srgbClr val="58666F"/>
                </a:solidFill>
              </a:endParaRPr>
            </a:p>
          </p:txBody>
        </p:sp>
        <p:sp>
          <p:nvSpPr>
            <p:cNvPr id="33" name="文本框 32"/>
            <p:cNvSpPr txBox="1"/>
            <p:nvPr/>
          </p:nvSpPr>
          <p:spPr>
            <a:xfrm>
              <a:off x="1377557" y="316962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endParaRPr lang="zh-CN" altLang="en-US" sz="1200" dirty="0">
                <a:ln w="3175" cap="rnd" cmpd="dbl">
                  <a:solidFill>
                    <a:schemeClr val="bg1"/>
                  </a:solidFill>
                  <a:prstDash val="solid"/>
                </a:ln>
                <a:solidFill>
                  <a:srgbClr val="58666F"/>
                </a:solidFill>
              </a:endParaRPr>
            </a:p>
          </p:txBody>
        </p:sp>
        <p:sp>
          <p:nvSpPr>
            <p:cNvPr id="30" name="文本框 29"/>
            <p:cNvSpPr txBox="1"/>
            <p:nvPr/>
          </p:nvSpPr>
          <p:spPr>
            <a:xfrm>
              <a:off x="2335355" y="1960622"/>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巴渝园展区</a:t>
              </a:r>
            </a:p>
            <a:p>
              <a:endParaRPr lang="zh-CN" altLang="en-US" sz="1200" dirty="0">
                <a:ln w="3175" cap="rnd" cmpd="dbl">
                  <a:solidFill>
                    <a:schemeClr val="bg1"/>
                  </a:solidFill>
                  <a:prstDash val="solid"/>
                </a:ln>
                <a:solidFill>
                  <a:srgbClr val="58666F"/>
                </a:solidFill>
              </a:endParaRPr>
            </a:p>
          </p:txBody>
        </p:sp>
        <p:sp>
          <p:nvSpPr>
            <p:cNvPr id="38" name="文本框 37"/>
            <p:cNvSpPr txBox="1"/>
            <p:nvPr/>
          </p:nvSpPr>
          <p:spPr>
            <a:xfrm>
              <a:off x="3796976" y="3163973"/>
              <a:ext cx="100297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青山茅庐</a:t>
              </a:r>
              <a:endParaRPr lang="zh-CN" altLang="en-US" sz="1200" dirty="0">
                <a:ln w="3175" cap="rnd" cmpd="dbl">
                  <a:solidFill>
                    <a:schemeClr val="bg1"/>
                  </a:solidFill>
                  <a:prstDash val="solid"/>
                </a:ln>
                <a:solidFill>
                  <a:srgbClr val="58666F"/>
                </a:solidFill>
              </a:endParaRPr>
            </a:p>
          </p:txBody>
        </p:sp>
        <p:sp>
          <p:nvSpPr>
            <p:cNvPr id="40" name="文本框 39"/>
            <p:cNvSpPr txBox="1"/>
            <p:nvPr/>
          </p:nvSpPr>
          <p:spPr>
            <a:xfrm>
              <a:off x="4872254" y="2944148"/>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东入口景观区</a:t>
              </a:r>
            </a:p>
          </p:txBody>
        </p:sp>
        <p:sp>
          <p:nvSpPr>
            <p:cNvPr id="41" name="文本框 40"/>
            <p:cNvSpPr txBox="1"/>
            <p:nvPr/>
          </p:nvSpPr>
          <p:spPr>
            <a:xfrm>
              <a:off x="4028593" y="2362031"/>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运动休闲区</a:t>
              </a:r>
            </a:p>
          </p:txBody>
        </p:sp>
        <p:sp>
          <p:nvSpPr>
            <p:cNvPr id="42" name="文本框 41"/>
            <p:cNvSpPr txBox="1"/>
            <p:nvPr/>
          </p:nvSpPr>
          <p:spPr>
            <a:xfrm>
              <a:off x="4849456" y="3683190"/>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江南园林展区</a:t>
              </a:r>
            </a:p>
          </p:txBody>
        </p:sp>
        <p:sp>
          <p:nvSpPr>
            <p:cNvPr id="43" name="文本框 42"/>
            <p:cNvSpPr txBox="1"/>
            <p:nvPr/>
          </p:nvSpPr>
          <p:spPr>
            <a:xfrm>
              <a:off x="4199047" y="4208133"/>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西部园林展区</a:t>
              </a:r>
            </a:p>
          </p:txBody>
        </p:sp>
        <p:sp>
          <p:nvSpPr>
            <p:cNvPr id="44" name="文本框 43"/>
            <p:cNvSpPr txBox="1"/>
            <p:nvPr/>
          </p:nvSpPr>
          <p:spPr>
            <a:xfrm>
              <a:off x="2996179" y="3987965"/>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p>
          </p:txBody>
        </p:sp>
        <p:sp>
          <p:nvSpPr>
            <p:cNvPr id="45" name="文本框 44"/>
            <p:cNvSpPr txBox="1"/>
            <p:nvPr/>
          </p:nvSpPr>
          <p:spPr>
            <a:xfrm>
              <a:off x="983580" y="246703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卧龙石景区</a:t>
              </a:r>
            </a:p>
          </p:txBody>
        </p:sp>
        <p:sp>
          <p:nvSpPr>
            <p:cNvPr id="46" name="文本框 45"/>
            <p:cNvSpPr txBox="1"/>
            <p:nvPr/>
          </p:nvSpPr>
          <p:spPr>
            <a:xfrm>
              <a:off x="2984250" y="2199440"/>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云顶拦胜景区</a:t>
              </a:r>
            </a:p>
          </p:txBody>
        </p:sp>
        <p:sp>
          <p:nvSpPr>
            <p:cNvPr id="47" name="文本框 46"/>
            <p:cNvSpPr txBox="1"/>
            <p:nvPr/>
          </p:nvSpPr>
          <p:spPr>
            <a:xfrm>
              <a:off x="2469904" y="2864207"/>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悠园景区</a:t>
              </a:r>
            </a:p>
          </p:txBody>
        </p:sp>
      </p:grpSp>
      <p:sp>
        <p:nvSpPr>
          <p:cNvPr id="5" name="文本框 20"/>
          <p:cNvSpPr txBox="1"/>
          <p:nvPr/>
        </p:nvSpPr>
        <p:spPr>
          <a:xfrm>
            <a:off x="1125456" y="5985429"/>
            <a:ext cx="4932747" cy="497957"/>
          </a:xfrm>
          <a:prstGeom prst="rect">
            <a:avLst/>
          </a:prstGeom>
          <a:noFill/>
        </p:spPr>
        <p:txBody>
          <a:bodyPr wrap="square" rtlCol="0">
            <a:spAutoFit/>
          </a:bodyPr>
          <a:lstStyle/>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加强游人与园区互动联系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7" name="矩形 6"/>
          <p:cNvSpPr/>
          <p:nvPr/>
        </p:nvSpPr>
        <p:spPr>
          <a:xfrm>
            <a:off x="393065" y="1009015"/>
            <a:ext cx="516445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多点互动</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活动策划</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3065" y="1050925"/>
            <a:ext cx="176212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往届回顾</a:t>
            </a:r>
          </a:p>
        </p:txBody>
      </p:sp>
      <p:sp>
        <p:nvSpPr>
          <p:cNvPr id="20" name="文本框 19"/>
          <p:cNvSpPr txBox="1"/>
          <p:nvPr/>
        </p:nvSpPr>
        <p:spPr>
          <a:xfrm>
            <a:off x="393065" y="2339975"/>
            <a:ext cx="6455410" cy="460375"/>
          </a:xfrm>
          <a:prstGeom prst="rect">
            <a:avLst/>
          </a:prstGeom>
          <a:solidFill>
            <a:schemeClr val="bg1">
              <a:lumMod val="85000"/>
            </a:schemeClr>
          </a:solidFill>
        </p:spPr>
        <p:txBody>
          <a:bodyPr wrap="square" rtlCol="0">
            <a:spAutoFit/>
          </a:bodyPr>
          <a:lstStyle/>
          <a:p>
            <a:r>
              <a:rPr lang="zh-CN" altLang="en-US" sz="2400" b="1">
                <a:solidFill>
                  <a:schemeClr val="tx1"/>
                </a:solidFill>
                <a:latin typeface="微软雅黑" panose="020B0503020204020204" pitchFamily="34" charset="-122"/>
                <a:ea typeface="微软雅黑" panose="020B0503020204020204" pitchFamily="34" charset="-122"/>
              </a:rPr>
              <a:t>展、城融合布局</a:t>
            </a:r>
            <a:r>
              <a:rPr lang="en-US" altLang="zh-CN" sz="2400">
                <a:solidFill>
                  <a:schemeClr val="tx1"/>
                </a:solidFill>
                <a:latin typeface="微软雅黑" panose="020B0503020204020204" pitchFamily="34" charset="-122"/>
                <a:ea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rPr>
              <a:t> </a:t>
            </a:r>
            <a:r>
              <a:rPr lang="zh-CN" altLang="en-US" sz="1800">
                <a:solidFill>
                  <a:schemeClr val="tx1"/>
                </a:solidFill>
                <a:latin typeface="微软雅黑" panose="020B0503020204020204" pitchFamily="34" charset="-122"/>
                <a:ea typeface="微软雅黑" panose="020B0503020204020204" pitchFamily="34" charset="-122"/>
                <a:sym typeface="+mn-ea"/>
              </a:rPr>
              <a:t>观展、赏景、享休闲</a:t>
            </a:r>
            <a:endParaRPr lang="zh-CN" altLang="en-US" sz="1800" b="1">
              <a:solidFill>
                <a:schemeClr val="tx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01 </a:t>
            </a:r>
            <a:r>
              <a:rPr lang="zh-CN" altLang="en-US" sz="2000" b="1" dirty="0">
                <a:latin typeface="微软雅黑" panose="020B0503020204020204" pitchFamily="34" charset="-122"/>
                <a:ea typeface="微软雅黑" panose="020B0503020204020204" pitchFamily="34" charset="-122"/>
              </a:rPr>
              <a:t>规划背景</a:t>
            </a:r>
          </a:p>
        </p:txBody>
      </p:sp>
      <p:sp>
        <p:nvSpPr>
          <p:cNvPr id="5" name="矩形 4"/>
          <p:cNvSpPr/>
          <p:nvPr/>
        </p:nvSpPr>
        <p:spPr>
          <a:xfrm>
            <a:off x="5157470" y="1672590"/>
            <a:ext cx="4807585" cy="460375"/>
          </a:xfrm>
          <a:prstGeom prst="rect">
            <a:avLst/>
          </a:prstGeom>
          <a:noFill/>
          <a:ln>
            <a:noFill/>
          </a:ln>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zh-CN" altLang="en-US" sz="2400" b="1" dirty="0">
                <a:latin typeface="微软雅黑" panose="020B0503020204020204" pitchFamily="34" charset="-122"/>
                <a:ea typeface="微软雅黑" panose="020B0503020204020204" pitchFamily="34" charset="-122"/>
                <a:sym typeface="方正兰亭黑_GBK" pitchFamily="2" charset="-122"/>
              </a:rPr>
              <a:t>第二届长江城市花卉艺术博览会</a:t>
            </a:r>
            <a:endParaRPr lang="zh-CN" altLang="en-US" sz="2400" b="1" dirty="0">
              <a:solidFill>
                <a:schemeClr val="tx1"/>
              </a:solidFill>
              <a:latin typeface="微软雅黑" panose="020B0503020204020204" pitchFamily="34" charset="-122"/>
              <a:ea typeface="微软雅黑" panose="020B0503020204020204" pitchFamily="34" charset="-122"/>
              <a:sym typeface="方正兰亭黑_GBK" pitchFamily="2" charset="-122"/>
            </a:endParaRPr>
          </a:p>
        </p:txBody>
      </p:sp>
      <p:sp>
        <p:nvSpPr>
          <p:cNvPr id="2" name="文本框 1"/>
          <p:cNvSpPr txBox="1"/>
          <p:nvPr/>
        </p:nvSpPr>
        <p:spPr>
          <a:xfrm>
            <a:off x="393065" y="5232400"/>
            <a:ext cx="6455410" cy="460375"/>
          </a:xfrm>
          <a:prstGeom prst="rect">
            <a:avLst/>
          </a:prstGeom>
          <a:solidFill>
            <a:schemeClr val="bg1">
              <a:lumMod val="85000"/>
            </a:schemeClr>
          </a:solidFill>
          <a:ln>
            <a:noFill/>
          </a:ln>
        </p:spPr>
        <p:txBody>
          <a:bodyPr wrap="none" rtlCol="0" anchor="t">
            <a:spAutoFit/>
          </a:bodyPr>
          <a:lstStyle/>
          <a:p>
            <a:pPr algn="l"/>
            <a:r>
              <a:rPr lang="zh-CN" altLang="en-US" sz="2400" b="1" dirty="0">
                <a:latin typeface="微软雅黑" panose="020B0503020204020204" pitchFamily="34" charset="-122"/>
                <a:ea typeface="微软雅黑" panose="020B0503020204020204" pitchFamily="34" charset="-122"/>
                <a:sym typeface="+mn-ea"/>
              </a:rPr>
              <a:t>四大主题、十大展园</a:t>
            </a:r>
            <a:r>
              <a:rPr lang="en-US" altLang="zh-CN" sz="2400" dirty="0">
                <a:latin typeface="微软雅黑" panose="020B0503020204020204" pitchFamily="34" charset="-122"/>
                <a:ea typeface="微软雅黑" panose="020B0503020204020204" pitchFamily="34" charset="-122"/>
                <a:sym typeface="+mn-ea"/>
              </a:rPr>
              <a:t>—</a:t>
            </a:r>
            <a:r>
              <a:rPr lang="en-US" altLang="zh-CN" sz="1800" dirty="0">
                <a:latin typeface="微软雅黑" panose="020B0503020204020204" pitchFamily="34" charset="-122"/>
                <a:ea typeface="微软雅黑" panose="020B0503020204020204" pitchFamily="34" charset="-122"/>
                <a:sym typeface="+mn-ea"/>
              </a:rPr>
              <a:t>展现“城市花园”美好生活场景</a:t>
            </a:r>
          </a:p>
        </p:txBody>
      </p:sp>
      <p:sp>
        <p:nvSpPr>
          <p:cNvPr id="3" name="文本框 2"/>
          <p:cNvSpPr txBox="1"/>
          <p:nvPr/>
        </p:nvSpPr>
        <p:spPr>
          <a:xfrm>
            <a:off x="387985" y="2883535"/>
            <a:ext cx="6403340" cy="2214880"/>
          </a:xfrm>
          <a:prstGeom prst="rect">
            <a:avLst/>
          </a:prstGeom>
          <a:noFill/>
        </p:spPr>
        <p:txBody>
          <a:bodyPr wrap="square" rtlCol="0" anchor="t">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“一院一园一带一街”空间布局</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“一院”主展</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sym typeface="+mn-ea"/>
              </a:rPr>
              <a:t>大剧院中央展示区</a:t>
            </a: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“一园”主销</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中央公园花样消费区</a:t>
            </a: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“一街、一带”</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以城市花街串联中央广场、北滨路、鎏嘉码头，打造步移景异的“江岸生活休闲带”。</a:t>
            </a:r>
          </a:p>
        </p:txBody>
      </p:sp>
      <p:sp>
        <p:nvSpPr>
          <p:cNvPr id="4" name="文本框 3"/>
          <p:cNvSpPr txBox="1"/>
          <p:nvPr/>
        </p:nvSpPr>
        <p:spPr>
          <a:xfrm>
            <a:off x="387985" y="5728970"/>
            <a:ext cx="7393940" cy="1753235"/>
          </a:xfrm>
          <a:prstGeom prst="rect">
            <a:avLst/>
          </a:prstGeom>
          <a:noFill/>
        </p:spPr>
        <p:txBody>
          <a:bodyPr wrap="square" rtlCol="0" anchor="t">
            <a:spAutoFit/>
          </a:bodyPr>
          <a:lstStyle/>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“祝福祖国”</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：迎宾花镜</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“致敬未来”</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：大师花园、智能花园、江北花园、未来花园</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“美好城市”</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：山水重庆、乡愁花园、梦想家园</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fontAlgn="auto">
              <a:lnSpc>
                <a:spcPct val="150000"/>
              </a:lnSpc>
              <a:buFont typeface="Wingdings" panose="05000000000000000000" charset="0"/>
              <a:buChar char="l"/>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“花样生活”</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：匠心花园、植物传奇、花享市集</a:t>
            </a:r>
          </a:p>
        </p:txBody>
      </p:sp>
      <p:sp>
        <p:nvSpPr>
          <p:cNvPr id="29" name="矩形 28"/>
          <p:cNvSpPr/>
          <p:nvPr/>
        </p:nvSpPr>
        <p:spPr>
          <a:xfrm>
            <a:off x="387985" y="7562215"/>
            <a:ext cx="6460490" cy="460375"/>
          </a:xfrm>
          <a:prstGeom prst="rect">
            <a:avLst/>
          </a:prstGeom>
          <a:solidFill>
            <a:schemeClr val="bg1">
              <a:lumMod val="85000"/>
            </a:schemeClr>
          </a:solidFill>
        </p:spPr>
        <p:txBody>
          <a:bodyPr wrap="square">
            <a:spAutoFit/>
          </a:bodyPr>
          <a:lstStyle/>
          <a:p>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展、会、赛、活</a:t>
            </a: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四位一体的立体呈现</a:t>
            </a:r>
          </a:p>
        </p:txBody>
      </p:sp>
      <p:grpSp>
        <p:nvGrpSpPr>
          <p:cNvPr id="31" name="组合 30"/>
          <p:cNvGrpSpPr/>
          <p:nvPr/>
        </p:nvGrpSpPr>
        <p:grpSpPr>
          <a:xfrm>
            <a:off x="461645" y="8086090"/>
            <a:ext cx="5873750" cy="1999614"/>
            <a:chOff x="1389548" y="13669923"/>
            <a:chExt cx="8604595" cy="1999702"/>
          </a:xfrm>
        </p:grpSpPr>
        <p:sp>
          <p:nvSpPr>
            <p:cNvPr id="32" name="文本框 31"/>
            <p:cNvSpPr txBox="1"/>
            <p:nvPr/>
          </p:nvSpPr>
          <p:spPr>
            <a:xfrm>
              <a:off x="1389548" y="13669923"/>
              <a:ext cx="589280" cy="521993"/>
            </a:xfrm>
            <a:prstGeom prst="rect">
              <a:avLst/>
            </a:prstGeom>
            <a:noFill/>
          </p:spPr>
          <p:txBody>
            <a:bodyPr wrap="square" rtlCol="0">
              <a:spAutoFit/>
            </a:bodyPr>
            <a:lstStyle/>
            <a:p>
              <a:r>
                <a:rPr lang="zh-CN" altLang="en-US" sz="28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展</a:t>
              </a:r>
            </a:p>
          </p:txBody>
        </p:sp>
        <p:sp>
          <p:nvSpPr>
            <p:cNvPr id="33" name="文本框 32"/>
            <p:cNvSpPr txBox="1"/>
            <p:nvPr/>
          </p:nvSpPr>
          <p:spPr>
            <a:xfrm>
              <a:off x="2180240" y="13770257"/>
              <a:ext cx="7812972"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展“花卉·文化·艺术”盛宴</a:t>
              </a:r>
            </a:p>
          </p:txBody>
        </p:sp>
        <p:sp>
          <p:nvSpPr>
            <p:cNvPr id="34" name="文本框 33"/>
            <p:cNvSpPr txBox="1"/>
            <p:nvPr/>
          </p:nvSpPr>
          <p:spPr>
            <a:xfrm>
              <a:off x="1389548" y="14114655"/>
              <a:ext cx="589280" cy="521993"/>
            </a:xfrm>
            <a:prstGeom prst="rect">
              <a:avLst/>
            </a:prstGeom>
            <a:noFill/>
          </p:spPr>
          <p:txBody>
            <a:bodyPr wrap="square" rtlCol="0">
              <a:spAutoFit/>
            </a:bodyPr>
            <a:lstStyle/>
            <a:p>
              <a:r>
                <a:rPr lang="zh-CN" altLang="en-US" sz="28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会</a:t>
              </a:r>
            </a:p>
          </p:txBody>
        </p:sp>
        <p:sp>
          <p:nvSpPr>
            <p:cNvPr id="35" name="文本框 34"/>
            <p:cNvSpPr txBox="1"/>
            <p:nvPr/>
          </p:nvSpPr>
          <p:spPr>
            <a:xfrm>
              <a:off x="2132799" y="14250339"/>
              <a:ext cx="7860414"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高端会议，共议城市品质提升之道</a:t>
              </a:r>
            </a:p>
          </p:txBody>
        </p:sp>
        <p:sp>
          <p:nvSpPr>
            <p:cNvPr id="36" name="文本框 35"/>
            <p:cNvSpPr txBox="1"/>
            <p:nvPr/>
          </p:nvSpPr>
          <p:spPr>
            <a:xfrm>
              <a:off x="1389548" y="14618444"/>
              <a:ext cx="589280" cy="521993"/>
            </a:xfrm>
            <a:prstGeom prst="rect">
              <a:avLst/>
            </a:prstGeom>
            <a:noFill/>
          </p:spPr>
          <p:txBody>
            <a:bodyPr wrap="square" rtlCol="0">
              <a:spAutoFit/>
            </a:bodyPr>
            <a:lstStyle/>
            <a:p>
              <a:r>
                <a:rPr lang="zh-CN" altLang="en-US" sz="28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赛</a:t>
              </a:r>
            </a:p>
          </p:txBody>
        </p:sp>
        <p:sp>
          <p:nvSpPr>
            <p:cNvPr id="37" name="文本框 36"/>
            <p:cNvSpPr txBox="1"/>
            <p:nvPr/>
          </p:nvSpPr>
          <p:spPr>
            <a:xfrm>
              <a:off x="2132799" y="14733595"/>
              <a:ext cx="7861344"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赛“花博文化、花博体验、花博快乐”</a:t>
              </a:r>
            </a:p>
          </p:txBody>
        </p:sp>
        <p:sp>
          <p:nvSpPr>
            <p:cNvPr id="38" name="文本框 37"/>
            <p:cNvSpPr txBox="1"/>
            <p:nvPr/>
          </p:nvSpPr>
          <p:spPr>
            <a:xfrm>
              <a:off x="1389548" y="15147632"/>
              <a:ext cx="2684634" cy="521993"/>
            </a:xfrm>
            <a:prstGeom prst="rect">
              <a:avLst/>
            </a:prstGeom>
            <a:noFill/>
          </p:spPr>
          <p:txBody>
            <a:bodyPr wrap="square" rtlCol="0">
              <a:spAutoFit/>
            </a:bodyPr>
            <a:lstStyle/>
            <a:p>
              <a:r>
                <a:rPr lang="zh-CN" altLang="en-US" sz="28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a:t>
              </a:r>
            </a:p>
          </p:txBody>
        </p:sp>
        <p:sp>
          <p:nvSpPr>
            <p:cNvPr id="39" name="文本框 38"/>
            <p:cNvSpPr txBox="1"/>
            <p:nvPr/>
          </p:nvSpPr>
          <p:spPr>
            <a:xfrm>
              <a:off x="2121636" y="15224471"/>
              <a:ext cx="7870646" cy="368316"/>
            </a:xfrm>
            <a:prstGeom prst="rect">
              <a:avLst/>
            </a:prstGeom>
            <a:noFill/>
            <a:ln>
              <a:solidFill>
                <a:schemeClr val="tx1"/>
              </a:solidFill>
            </a:ln>
          </p:spPr>
          <p:txBody>
            <a:bodyPr wrap="square" rtlCol="0">
              <a:spAutoFit/>
            </a:bodyPr>
            <a:lstStyle/>
            <a:p>
              <a:r>
                <a:rPr lang="zh-CN" altLang="en-US" sz="1800" dirty="0">
                  <a:solidFill>
                    <a:schemeClr val="tx1"/>
                  </a:solidFill>
                  <a:latin typeface="微软雅黑" panose="020B0503020204020204" pitchFamily="34" charset="-122"/>
                  <a:ea typeface="微软雅黑" panose="020B0503020204020204" pitchFamily="34" charset="-122"/>
                </a:rPr>
                <a:t>联合媒体、联动商圈，邀请市民参与各类主题活动</a:t>
              </a:r>
            </a:p>
          </p:txBody>
        </p:sp>
      </p:grpSp>
      <p:pic>
        <p:nvPicPr>
          <p:cNvPr id="40" name="图片 39"/>
          <p:cNvPicPr>
            <a:picLocks noChangeAspect="1"/>
          </p:cNvPicPr>
          <p:nvPr/>
        </p:nvPicPr>
        <p:blipFill>
          <a:blip r:embed="rId2" cstate="print">
            <a:lum bright="12000" contrast="18000"/>
          </a:blip>
          <a:stretch>
            <a:fillRect/>
          </a:stretch>
        </p:blipFill>
        <p:spPr>
          <a:xfrm>
            <a:off x="10713720" y="2343150"/>
            <a:ext cx="4121785" cy="2354580"/>
          </a:xfrm>
          <a:prstGeom prst="rect">
            <a:avLst/>
          </a:prstGeom>
        </p:spPr>
      </p:pic>
      <p:pic>
        <p:nvPicPr>
          <p:cNvPr id="41" name="图片 40"/>
          <p:cNvPicPr>
            <a:picLocks noChangeAspect="1"/>
          </p:cNvPicPr>
          <p:nvPr/>
        </p:nvPicPr>
        <p:blipFill>
          <a:blip r:embed="rId3" cstate="print"/>
          <a:srcRect l="2374" r="1574"/>
          <a:stretch>
            <a:fillRect/>
          </a:stretch>
        </p:blipFill>
        <p:spPr>
          <a:xfrm>
            <a:off x="6988810" y="4804410"/>
            <a:ext cx="4892040" cy="3395345"/>
          </a:xfrm>
          <a:prstGeom prst="rect">
            <a:avLst/>
          </a:prstGeom>
        </p:spPr>
      </p:pic>
      <p:pic>
        <p:nvPicPr>
          <p:cNvPr id="42" name="图片 41"/>
          <p:cNvPicPr>
            <a:picLocks noChangeAspect="1"/>
          </p:cNvPicPr>
          <p:nvPr/>
        </p:nvPicPr>
        <p:blipFill>
          <a:blip r:embed="rId4" cstate="print">
            <a:lum bright="6000"/>
          </a:blip>
          <a:srcRect l="23017" r="3592" b="33845"/>
          <a:stretch>
            <a:fillRect/>
          </a:stretch>
        </p:blipFill>
        <p:spPr>
          <a:xfrm>
            <a:off x="6988810" y="8303895"/>
            <a:ext cx="4126865" cy="2078990"/>
          </a:xfrm>
          <a:prstGeom prst="rect">
            <a:avLst/>
          </a:prstGeom>
        </p:spPr>
      </p:pic>
      <p:pic>
        <p:nvPicPr>
          <p:cNvPr id="43" name="图片 42"/>
          <p:cNvPicPr>
            <a:picLocks noChangeAspect="1"/>
          </p:cNvPicPr>
          <p:nvPr/>
        </p:nvPicPr>
        <p:blipFill>
          <a:blip r:embed="rId5" cstate="print"/>
          <a:stretch>
            <a:fillRect/>
          </a:stretch>
        </p:blipFill>
        <p:spPr>
          <a:xfrm>
            <a:off x="6988810" y="2315845"/>
            <a:ext cx="3585845" cy="2381885"/>
          </a:xfrm>
          <a:prstGeom prst="rect">
            <a:avLst/>
          </a:prstGeom>
        </p:spPr>
      </p:pic>
      <p:pic>
        <p:nvPicPr>
          <p:cNvPr id="44" name="图片 43"/>
          <p:cNvPicPr>
            <a:picLocks noChangeAspect="1"/>
          </p:cNvPicPr>
          <p:nvPr/>
        </p:nvPicPr>
        <p:blipFill>
          <a:blip r:embed="rId6" cstate="print"/>
          <a:srcRect l="547" t="8585" b="5171"/>
          <a:stretch>
            <a:fillRect/>
          </a:stretch>
        </p:blipFill>
        <p:spPr>
          <a:xfrm>
            <a:off x="11235055" y="8304530"/>
            <a:ext cx="3587750" cy="2078355"/>
          </a:xfrm>
          <a:prstGeom prst="rect">
            <a:avLst/>
          </a:prstGeom>
        </p:spPr>
      </p:pic>
      <p:pic>
        <p:nvPicPr>
          <p:cNvPr id="45" name="图片 44" descr="IMG_20191102_142251"/>
          <p:cNvPicPr>
            <a:picLocks noChangeAspect="1"/>
          </p:cNvPicPr>
          <p:nvPr/>
        </p:nvPicPr>
        <p:blipFill>
          <a:blip r:embed="rId7" cstate="print">
            <a:lum bright="18000" contrast="18000"/>
          </a:blip>
          <a:srcRect l="35803" t="5123" r="5388" b="-5123"/>
          <a:stretch>
            <a:fillRect/>
          </a:stretch>
        </p:blipFill>
        <p:spPr>
          <a:xfrm>
            <a:off x="12021820" y="4804410"/>
            <a:ext cx="2813685" cy="3552825"/>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6028460" cy="10691813"/>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r="35791"/>
          <a:stretch>
            <a:fillRect/>
          </a:stretch>
        </p:blipFill>
        <p:spPr>
          <a:xfrm>
            <a:off x="6074191" y="3872682"/>
            <a:ext cx="5988128" cy="6659308"/>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xmlns="" val="0"/>
              </a:ext>
            </a:extLst>
          </a:blip>
          <a:srcRect t="26250" r="59259" b="7694"/>
          <a:stretch>
            <a:fillRect/>
          </a:stretch>
        </p:blipFill>
        <p:spPr>
          <a:xfrm>
            <a:off x="12110364" y="3859547"/>
            <a:ext cx="3099128" cy="3341008"/>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xmlns="" val="0"/>
              </a:ext>
            </a:extLst>
          </a:blip>
          <a:srcRect l="2247" t="3922" r="2703"/>
          <a:stretch>
            <a:fillRect/>
          </a:stretch>
        </p:blipFill>
        <p:spPr>
          <a:xfrm>
            <a:off x="12120014" y="7260607"/>
            <a:ext cx="3013416" cy="3271384"/>
          </a:xfrm>
          <a:prstGeom prst="rect">
            <a:avLst/>
          </a:prstGeom>
        </p:spPr>
      </p:pic>
      <p:sp>
        <p:nvSpPr>
          <p:cNvPr id="49" name="矩形 48"/>
          <p:cNvSpPr/>
          <p:nvPr/>
        </p:nvSpPr>
        <p:spPr>
          <a:xfrm>
            <a:off x="6104522" y="1554669"/>
            <a:ext cx="9028908" cy="2244826"/>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947900" y="441150"/>
            <a:ext cx="171450" cy="2190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6982" y="441150"/>
            <a:ext cx="268432" cy="219075"/>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090442" y="898184"/>
            <a:ext cx="9028908" cy="589926"/>
          </a:xfrm>
          <a:prstGeom prst="rect">
            <a:avLst/>
          </a:prstGeom>
          <a:solidFill>
            <a:srgbClr val="BC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文本框 20"/>
          <p:cNvSpPr txBox="1"/>
          <p:nvPr/>
        </p:nvSpPr>
        <p:spPr>
          <a:xfrm>
            <a:off x="7118283" y="651538"/>
            <a:ext cx="7905680" cy="824136"/>
          </a:xfrm>
          <a:prstGeom prst="rect">
            <a:avLst/>
          </a:prstGeom>
          <a:noFill/>
        </p:spPr>
        <p:txBody>
          <a:bodyPr wrap="square" rtlCol="0">
            <a:spAutoFit/>
          </a:bodyPr>
          <a:lstStyle/>
          <a:p>
            <a:pPr lvl="0" algn="r">
              <a:lnSpc>
                <a:spcPct val="200000"/>
              </a:lnSpc>
            </a:pPr>
            <a:r>
              <a:rPr lang="zh-CN" altLang="en-US" sz="1800" b="1" dirty="0">
                <a:solidFill>
                  <a:schemeClr val="bg1"/>
                </a:solidFill>
                <a:latin typeface="微软雅黑" panose="020B0503020204020204" pitchFamily="34" charset="-122"/>
                <a:ea typeface="微软雅黑" panose="020B0503020204020204" pitchFamily="34" charset="-122"/>
              </a:rPr>
              <a:t>运动休闲区</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zh-CN" sz="2800" b="1" dirty="0">
                <a:solidFill>
                  <a:schemeClr val="bg1"/>
                </a:solidFill>
                <a:latin typeface="微软雅黑" panose="020B0503020204020204" pitchFamily="34" charset="-122"/>
                <a:ea typeface="微软雅黑" panose="020B0503020204020204" pitchFamily="34" charset="-122"/>
              </a:rPr>
              <a:t>环保艺术</a:t>
            </a:r>
            <a:r>
              <a:rPr lang="zh-CN" altLang="en-US" sz="2800" b="1" dirty="0">
                <a:solidFill>
                  <a:schemeClr val="bg1"/>
                </a:solidFill>
                <a:latin typeface="微软雅黑" panose="020B0503020204020204" pitchFamily="34" charset="-122"/>
                <a:ea typeface="微软雅黑" panose="020B0503020204020204" pitchFamily="34" charset="-122"/>
              </a:rPr>
              <a:t>、健康理念</a:t>
            </a:r>
            <a:r>
              <a:rPr lang="zh-CN" altLang="zh-CN" sz="2800" b="1" dirty="0">
                <a:solidFill>
                  <a:schemeClr val="bg1"/>
                </a:solidFill>
                <a:latin typeface="微软雅黑" panose="020B0503020204020204" pitchFamily="34" charset="-122"/>
                <a:ea typeface="微软雅黑" panose="020B0503020204020204" pitchFamily="34" charset="-122"/>
              </a:rPr>
              <a:t>作品</a:t>
            </a:r>
            <a:r>
              <a:rPr lang="zh-CN" altLang="en-US" sz="2800" b="1" dirty="0">
                <a:solidFill>
                  <a:schemeClr val="bg1"/>
                </a:solidFill>
                <a:latin typeface="微软雅黑" panose="020B0503020204020204" pitchFamily="34" charset="-122"/>
                <a:ea typeface="微软雅黑" panose="020B0503020204020204" pitchFamily="34" charset="-122"/>
              </a:rPr>
              <a:t>展示</a:t>
            </a:r>
          </a:p>
        </p:txBody>
      </p:sp>
      <p:sp>
        <p:nvSpPr>
          <p:cNvPr id="77" name="文本框 20"/>
          <p:cNvSpPr txBox="1"/>
          <p:nvPr/>
        </p:nvSpPr>
        <p:spPr>
          <a:xfrm>
            <a:off x="369403" y="8563043"/>
            <a:ext cx="5505452" cy="1422954"/>
          </a:xfrm>
          <a:prstGeom prst="rect">
            <a:avLst/>
          </a:prstGeom>
          <a:noFill/>
        </p:spPr>
        <p:txBody>
          <a:bodyPr wrap="square" rtlCol="0">
            <a:spAutoFit/>
          </a:bodyPr>
          <a:lstStyle/>
          <a:p>
            <a:pPr indent="4572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在园博园原有各展园的基础上增加互动活动与花博会主题设施置入，增强人们的互动交往，让市民享受惬意、休闲，打造健康休闲之所。</a:t>
            </a:r>
          </a:p>
        </p:txBody>
      </p:sp>
      <p:sp>
        <p:nvSpPr>
          <p:cNvPr id="53" name="文本框 20"/>
          <p:cNvSpPr txBox="1"/>
          <p:nvPr/>
        </p:nvSpPr>
        <p:spPr>
          <a:xfrm>
            <a:off x="6090442" y="1554669"/>
            <a:ext cx="4729958" cy="170540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家庭或园林废弃物</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DIY</a:t>
            </a:r>
          </a:p>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植物堆肥知识讲座</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rPr>
              <a:t>环保知识讲座</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活动</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植物标本制作活动</a:t>
            </a:r>
          </a:p>
        </p:txBody>
      </p:sp>
      <p:sp>
        <p:nvSpPr>
          <p:cNvPr id="48" name="TextBox 47"/>
          <p:cNvSpPr txBox="1"/>
          <p:nvPr/>
        </p:nvSpPr>
        <p:spPr>
          <a:xfrm>
            <a:off x="231701" y="389965"/>
            <a:ext cx="4261560" cy="400110"/>
          </a:xfrm>
          <a:prstGeom prst="rect">
            <a:avLst/>
          </a:prstGeom>
          <a:noFill/>
        </p:spPr>
        <p:txBody>
          <a:bodyPr wrap="square" rtlCol="0">
            <a:spAutoFit/>
          </a:bodyPr>
          <a:lstStyle/>
          <a:p>
            <a:r>
              <a:rPr lang="en-US" altLang="zh-CN" sz="2000" b="1" dirty="0">
                <a:latin typeface="微软雅黑" panose="020B0503020204020204" pitchFamily="34" charset="-122"/>
                <a:ea typeface="微软雅黑" panose="020B0503020204020204" pitchFamily="34" charset="-122"/>
              </a:rPr>
              <a:t>07—4 </a:t>
            </a:r>
            <a:r>
              <a:rPr lang="zh-CN" altLang="en-US" sz="2000" b="1" dirty="0">
                <a:latin typeface="微软雅黑" panose="020B0503020204020204" pitchFamily="34" charset="-122"/>
                <a:ea typeface="微软雅黑" panose="020B0503020204020204" pitchFamily="34" charset="-122"/>
              </a:rPr>
              <a:t>活动策划</a:t>
            </a:r>
          </a:p>
        </p:txBody>
      </p:sp>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a:xfrm>
            <a:off x="-18166" y="1547526"/>
            <a:ext cx="6028690" cy="5100863"/>
          </a:xfrm>
          <a:prstGeom prst="rect">
            <a:avLst/>
          </a:prstGeom>
        </p:spPr>
      </p:pic>
      <p:sp>
        <p:nvSpPr>
          <p:cNvPr id="23" name="文本框 22"/>
          <p:cNvSpPr txBox="1"/>
          <p:nvPr/>
        </p:nvSpPr>
        <p:spPr>
          <a:xfrm>
            <a:off x="171450" y="6644601"/>
            <a:ext cx="5084395" cy="707886"/>
          </a:xfrm>
          <a:prstGeom prst="rect">
            <a:avLst/>
          </a:prstGeom>
          <a:noFill/>
        </p:spPr>
        <p:txBody>
          <a:bodyPr wrap="square" rtlCol="0">
            <a:spAutoFit/>
          </a:bodyPr>
          <a:lstStyle/>
          <a:p>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40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多点互动</a:t>
            </a:r>
            <a:r>
              <a:rPr lang="zh-CN" altLang="en-US" sz="2800" b="1" dirty="0">
                <a:solidFill>
                  <a:srgbClr val="BC767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24" name="文本框 20"/>
          <p:cNvSpPr txBox="1"/>
          <p:nvPr/>
        </p:nvSpPr>
        <p:spPr>
          <a:xfrm>
            <a:off x="369403" y="7272203"/>
            <a:ext cx="5505453" cy="565604"/>
          </a:xfrm>
          <a:prstGeom prst="rect">
            <a:avLst/>
          </a:prstGeom>
          <a:noFill/>
        </p:spPr>
        <p:txBody>
          <a:bodyPr wrap="square" rtlCol="0">
            <a:spAutoFit/>
          </a:bodyPr>
          <a:lstStyle/>
          <a:p>
            <a:pPr>
              <a:lnSpc>
                <a:spcPct val="120000"/>
              </a:lnSpc>
            </a:pPr>
            <a:r>
              <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园区展示与互动点位</a:t>
            </a:r>
            <a:endParaRPr lang="en-US" altLang="zh-CN" sz="2800" b="1"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 name="组合 11"/>
          <p:cNvGrpSpPr/>
          <p:nvPr/>
        </p:nvGrpSpPr>
        <p:grpSpPr>
          <a:xfrm>
            <a:off x="983580" y="2627372"/>
            <a:ext cx="5090476" cy="2524510"/>
            <a:chOff x="983580" y="1960622"/>
            <a:chExt cx="5090476" cy="2524510"/>
          </a:xfrm>
        </p:grpSpPr>
        <p:sp>
          <p:nvSpPr>
            <p:cNvPr id="28" name="文本框 27"/>
            <p:cNvSpPr txBox="1"/>
            <p:nvPr/>
          </p:nvSpPr>
          <p:spPr>
            <a:xfrm>
              <a:off x="2906926" y="3130528"/>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荟萃园展区</a:t>
              </a:r>
            </a:p>
            <a:p>
              <a:endParaRPr lang="zh-CN" altLang="en-US" sz="1200" dirty="0">
                <a:ln w="3175" cap="rnd" cmpd="dbl">
                  <a:solidFill>
                    <a:schemeClr val="bg1"/>
                  </a:solidFill>
                  <a:prstDash val="solid"/>
                </a:ln>
                <a:solidFill>
                  <a:srgbClr val="58666F"/>
                </a:solidFill>
              </a:endParaRPr>
            </a:p>
          </p:txBody>
        </p:sp>
        <p:sp>
          <p:nvSpPr>
            <p:cNvPr id="33" name="文本框 32"/>
            <p:cNvSpPr txBox="1"/>
            <p:nvPr/>
          </p:nvSpPr>
          <p:spPr>
            <a:xfrm>
              <a:off x="1377557" y="316962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endParaRPr lang="zh-CN" altLang="en-US" sz="1200" dirty="0">
                <a:ln w="3175" cap="rnd" cmpd="dbl">
                  <a:solidFill>
                    <a:schemeClr val="bg1"/>
                  </a:solidFill>
                  <a:prstDash val="solid"/>
                </a:ln>
                <a:solidFill>
                  <a:srgbClr val="58666F"/>
                </a:solidFill>
              </a:endParaRPr>
            </a:p>
          </p:txBody>
        </p:sp>
        <p:sp>
          <p:nvSpPr>
            <p:cNvPr id="30" name="文本框 29"/>
            <p:cNvSpPr txBox="1"/>
            <p:nvPr/>
          </p:nvSpPr>
          <p:spPr>
            <a:xfrm>
              <a:off x="2335355" y="1960622"/>
              <a:ext cx="1002972" cy="461665"/>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巴渝园展区</a:t>
              </a:r>
            </a:p>
            <a:p>
              <a:endParaRPr lang="zh-CN" altLang="en-US" sz="1200" dirty="0">
                <a:ln w="3175" cap="rnd" cmpd="dbl">
                  <a:solidFill>
                    <a:schemeClr val="bg1"/>
                  </a:solidFill>
                  <a:prstDash val="solid"/>
                </a:ln>
                <a:solidFill>
                  <a:srgbClr val="58666F"/>
                </a:solidFill>
              </a:endParaRPr>
            </a:p>
          </p:txBody>
        </p:sp>
        <p:sp>
          <p:nvSpPr>
            <p:cNvPr id="38" name="文本框 37"/>
            <p:cNvSpPr txBox="1"/>
            <p:nvPr/>
          </p:nvSpPr>
          <p:spPr>
            <a:xfrm>
              <a:off x="3796976" y="3163973"/>
              <a:ext cx="100297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青山茅庐</a:t>
              </a:r>
              <a:endParaRPr lang="zh-CN" altLang="en-US" sz="1200" dirty="0">
                <a:ln w="3175" cap="rnd" cmpd="dbl">
                  <a:solidFill>
                    <a:schemeClr val="bg1"/>
                  </a:solidFill>
                  <a:prstDash val="solid"/>
                </a:ln>
                <a:solidFill>
                  <a:srgbClr val="58666F"/>
                </a:solidFill>
              </a:endParaRPr>
            </a:p>
          </p:txBody>
        </p:sp>
        <p:sp>
          <p:nvSpPr>
            <p:cNvPr id="40" name="文本框 39"/>
            <p:cNvSpPr txBox="1"/>
            <p:nvPr/>
          </p:nvSpPr>
          <p:spPr>
            <a:xfrm>
              <a:off x="4872254" y="2944148"/>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东入口景观区</a:t>
              </a:r>
            </a:p>
          </p:txBody>
        </p:sp>
        <p:sp>
          <p:nvSpPr>
            <p:cNvPr id="41" name="文本框 40"/>
            <p:cNvSpPr txBox="1"/>
            <p:nvPr/>
          </p:nvSpPr>
          <p:spPr>
            <a:xfrm>
              <a:off x="4028593" y="2362031"/>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运动休闲区</a:t>
              </a:r>
            </a:p>
          </p:txBody>
        </p:sp>
        <p:sp>
          <p:nvSpPr>
            <p:cNvPr id="42" name="文本框 41"/>
            <p:cNvSpPr txBox="1"/>
            <p:nvPr/>
          </p:nvSpPr>
          <p:spPr>
            <a:xfrm>
              <a:off x="4849456" y="3683190"/>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江南园林展区</a:t>
              </a:r>
            </a:p>
          </p:txBody>
        </p:sp>
        <p:sp>
          <p:nvSpPr>
            <p:cNvPr id="43" name="文本框 42"/>
            <p:cNvSpPr txBox="1"/>
            <p:nvPr/>
          </p:nvSpPr>
          <p:spPr>
            <a:xfrm>
              <a:off x="4199047" y="4208133"/>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西部园林展区</a:t>
              </a:r>
            </a:p>
          </p:txBody>
        </p:sp>
        <p:sp>
          <p:nvSpPr>
            <p:cNvPr id="44" name="文本框 43"/>
            <p:cNvSpPr txBox="1"/>
            <p:nvPr/>
          </p:nvSpPr>
          <p:spPr>
            <a:xfrm>
              <a:off x="2996179" y="3987965"/>
              <a:ext cx="1201802"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岭南园林展区</a:t>
              </a:r>
            </a:p>
          </p:txBody>
        </p:sp>
        <p:sp>
          <p:nvSpPr>
            <p:cNvPr id="45" name="文本框 44"/>
            <p:cNvSpPr txBox="1"/>
            <p:nvPr/>
          </p:nvSpPr>
          <p:spPr>
            <a:xfrm>
              <a:off x="983580" y="2467030"/>
              <a:ext cx="1109917"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卧龙石景区</a:t>
              </a:r>
            </a:p>
          </p:txBody>
        </p:sp>
        <p:sp>
          <p:nvSpPr>
            <p:cNvPr id="46" name="文本框 45"/>
            <p:cNvSpPr txBox="1"/>
            <p:nvPr/>
          </p:nvSpPr>
          <p:spPr>
            <a:xfrm>
              <a:off x="2984250" y="2199440"/>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云顶拦胜景区</a:t>
              </a:r>
            </a:p>
          </p:txBody>
        </p:sp>
        <p:sp>
          <p:nvSpPr>
            <p:cNvPr id="47" name="文本框 46"/>
            <p:cNvSpPr txBox="1"/>
            <p:nvPr/>
          </p:nvSpPr>
          <p:spPr>
            <a:xfrm>
              <a:off x="2469904" y="2864207"/>
              <a:ext cx="1225660" cy="276999"/>
            </a:xfrm>
            <a:prstGeom prst="rect">
              <a:avLst/>
            </a:prstGeom>
            <a:noFill/>
            <a:ln>
              <a:noFill/>
            </a:ln>
          </p:spPr>
          <p:txBody>
            <a:bodyPr wrap="square" rtlCol="0">
              <a:spAutoFit/>
            </a:bodyPr>
            <a:lstStyle/>
            <a:p>
              <a:r>
                <a:rPr lang="zh-CN" altLang="en-US" sz="1200" b="1" dirty="0">
                  <a:ln w="3175" cap="rnd" cmpd="dbl">
                    <a:solidFill>
                      <a:schemeClr val="bg1"/>
                    </a:solidFill>
                    <a:prstDash val="solid"/>
                  </a:ln>
                  <a:solidFill>
                    <a:srgbClr val="58666F"/>
                  </a:solidFill>
                  <a:latin typeface="微软雅黑" panose="020B0503020204020204" pitchFamily="34" charset="-122"/>
                  <a:ea typeface="微软雅黑" panose="020B0503020204020204" pitchFamily="34" charset="-122"/>
                </a:rPr>
                <a:t>悠园景区</a:t>
              </a:r>
            </a:p>
          </p:txBody>
        </p:sp>
      </p:grpSp>
      <p:sp>
        <p:nvSpPr>
          <p:cNvPr id="50" name="文本框 20"/>
          <p:cNvSpPr txBox="1"/>
          <p:nvPr/>
        </p:nvSpPr>
        <p:spPr>
          <a:xfrm>
            <a:off x="1125456" y="5985429"/>
            <a:ext cx="4932747" cy="497957"/>
          </a:xfrm>
          <a:prstGeom prst="rect">
            <a:avLst/>
          </a:prstGeom>
          <a:noFill/>
        </p:spPr>
        <p:txBody>
          <a:bodyPr wrap="square" rtlCol="0">
            <a:spAutoFit/>
          </a:bodyPr>
          <a:lstStyle/>
          <a:p>
            <a:pPr algn="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加强游人与园区互动联系</a:t>
            </a: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4" name="矩形 3"/>
          <p:cNvSpPr/>
          <p:nvPr/>
        </p:nvSpPr>
        <p:spPr>
          <a:xfrm>
            <a:off x="393065" y="1009015"/>
            <a:ext cx="5164455" cy="460375"/>
          </a:xfrm>
          <a:prstGeom prst="rect">
            <a:avLst/>
          </a:prstGeom>
          <a:noFill/>
          <a:extLst>
            <a:ext uri="{909E8E84-426E-40DD-AFC4-6F175D3DCCD1}">
              <a14:hiddenFill xmlns:a14="http://schemas.microsoft.com/office/drawing/2010/main" xmlns="">
                <a:solidFill>
                  <a:schemeClr val="tx1">
                    <a:lumMod val="75000"/>
                    <a:lumOff val="25000"/>
                  </a:schemeClr>
                </a:solidFill>
              </a14:hiddenFill>
            </a:ext>
          </a:extLst>
        </p:spPr>
        <p:txBody>
          <a:bodyPr wrap="square">
            <a:spAutoFit/>
          </a:bodyPr>
          <a:lstStyle/>
          <a:p>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多点互动</a:t>
            </a:r>
            <a:r>
              <a:rPr lang="en-US" altLang="zh-CN"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a:t>
            </a:r>
            <a:r>
              <a:rPr lang="zh-CN" altLang="en-US" sz="2400" b="1" dirty="0">
                <a:solidFill>
                  <a:srgbClr val="AC5454"/>
                </a:solidFill>
                <a:latin typeface="微软雅黑" panose="020B0503020204020204" pitchFamily="34" charset="-122"/>
                <a:ea typeface="微软雅黑" panose="020B0503020204020204" pitchFamily="34" charset="-122"/>
                <a:sym typeface="方正兰亭黑_GBK" pitchFamily="2" charset="-122"/>
              </a:rPr>
              <a:t>活动策划</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Users\admin\Desktop\Sunset Magazine - Living in the Wes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
            <a:ext cx="15119349" cy="1069181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548677" y="7822252"/>
            <a:ext cx="14132173" cy="1597009"/>
          </a:xfrm>
          <a:prstGeom prst="rect">
            <a:avLst/>
          </a:prstGeom>
          <a:solidFill>
            <a:srgbClr val="0D0D0D">
              <a:alpha val="61000"/>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353340" y="8020591"/>
            <a:ext cx="5970520" cy="1200329"/>
          </a:xfrm>
          <a:prstGeom prst="rect">
            <a:avLst/>
          </a:prstGeom>
        </p:spPr>
        <p:txBody>
          <a:bodyPr wrap="square">
            <a:spAutoFit/>
          </a:bodyPr>
          <a:lstStyle/>
          <a:p>
            <a:pPr>
              <a:defRPr/>
            </a:pPr>
            <a:r>
              <a:rPr lang="en-US" altLang="zh-CN" sz="7200" b="1" spc="300" dirty="0">
                <a:solidFill>
                  <a:schemeClr val="bg1">
                    <a:lumMod val="95000"/>
                  </a:schemeClr>
                </a:solidFill>
                <a:cs typeface="+mn-ea"/>
                <a:sym typeface="+mn-lt"/>
              </a:rPr>
              <a:t>2020</a:t>
            </a:r>
            <a:endParaRPr lang="zh-CN" altLang="en-US" sz="7200" b="1" spc="300" dirty="0">
              <a:solidFill>
                <a:schemeClr val="bg1">
                  <a:lumMod val="95000"/>
                </a:schemeClr>
              </a:solidFill>
              <a:cs typeface="+mn-ea"/>
              <a:sym typeface="+mn-lt"/>
            </a:endParaRPr>
          </a:p>
        </p:txBody>
      </p:sp>
      <p:sp>
        <p:nvSpPr>
          <p:cNvPr id="16" name="TextBox 7"/>
          <p:cNvSpPr txBox="1">
            <a:spLocks noChangeArrowheads="1"/>
          </p:cNvSpPr>
          <p:nvPr/>
        </p:nvSpPr>
        <p:spPr bwMode="auto">
          <a:xfrm>
            <a:off x="659681" y="8269981"/>
            <a:ext cx="11379919" cy="769441"/>
          </a:xfrm>
          <a:prstGeom prst="rect">
            <a:avLst/>
          </a:prstGeom>
          <a:noFill/>
          <a:ln w="9525">
            <a:noFill/>
            <a:miter lim="800000"/>
          </a:ln>
        </p:spPr>
        <p:txBody>
          <a:bodyPr wrap="squar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第三届长江上游城市花卉艺术博览会规划</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2228793" y="8198187"/>
            <a:ext cx="0" cy="904933"/>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admin\Desktop\%9L$0}I6H))ZQE)}13CC)UD.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726"/>
          <a:stretch>
            <a:fillRect/>
          </a:stretch>
        </p:blipFill>
        <p:spPr bwMode="auto">
          <a:xfrm>
            <a:off x="0" y="-1"/>
            <a:ext cx="15119350" cy="1069181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4289612" y="3509682"/>
            <a:ext cx="7194176" cy="3469342"/>
          </a:xfrm>
          <a:prstGeom prst="rect">
            <a:avLst/>
          </a:prstGeom>
          <a:solidFill>
            <a:srgbClr val="0D0D0D">
              <a:alpha val="61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960369" y="5002306"/>
            <a:ext cx="6334305" cy="1107996"/>
          </a:xfrm>
          <a:prstGeom prst="rect">
            <a:avLst/>
          </a:prstGeom>
          <a:noFill/>
        </p:spPr>
        <p:txBody>
          <a:bodyPr wrap="squar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项目选址</a:t>
            </a:r>
          </a:p>
        </p:txBody>
      </p:sp>
      <p:sp>
        <p:nvSpPr>
          <p:cNvPr id="3" name="TextBox 2"/>
          <p:cNvSpPr txBox="1"/>
          <p:nvPr/>
        </p:nvSpPr>
        <p:spPr>
          <a:xfrm>
            <a:off x="7409329" y="3886200"/>
            <a:ext cx="1129553" cy="1015663"/>
          </a:xfrm>
          <a:prstGeom prst="rect">
            <a:avLst/>
          </a:prstGeom>
          <a:noFill/>
        </p:spPr>
        <p:txBody>
          <a:bodyPr wrap="square" rtlCol="0">
            <a:spAutoFit/>
          </a:bodyPr>
          <a:lstStyle/>
          <a:p>
            <a:r>
              <a:rPr lang="en-US" altLang="zh-CN" sz="6000" u="sng" dirty="0">
                <a:solidFill>
                  <a:schemeClr val="bg1"/>
                </a:solidFill>
                <a:effectLst>
                  <a:outerShdw blurRad="38100" dist="38100" dir="2700000" algn="tl">
                    <a:srgbClr val="000000">
                      <a:alpha val="43137"/>
                    </a:srgbClr>
                  </a:outerShdw>
                </a:effectLst>
              </a:rPr>
              <a:t>02</a:t>
            </a:r>
            <a:endParaRPr lang="zh-CN" altLang="en-US" sz="6000" u="sng"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5360,&quot;width&quot;:1225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5360,&quot;width&quot;:12255}"/>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5360,&quot;width&quot;:12255}"/>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4ecab714-c366-48ab-968f-e34ecd5d5d4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ce6e16c3-8766-47e0-946d-71bc4627d1b7}"/>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8083970a-ebcb-4846-89c2-7b190580c305}"/>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661dce15-e16c-4ac2-b854-eff7b019574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a:dk1>
        <a:sysClr val="windowText" lastClr="000000"/>
      </a:dk1>
      <a:lt1>
        <a:sysClr val="window" lastClr="FFFFFF"/>
      </a:lt1>
      <a:dk2>
        <a:srgbClr val="44546A"/>
      </a:dk2>
      <a:lt2>
        <a:srgbClr val="E7E6E6"/>
      </a:lt2>
      <a:accent1>
        <a:srgbClr val="1045C9"/>
      </a:accent1>
      <a:accent2>
        <a:srgbClr val="002A51"/>
      </a:accent2>
      <a:accent3>
        <a:srgbClr val="ED7D31"/>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1">
      <a:dk1>
        <a:srgbClr val="333333"/>
      </a:dk1>
      <a:lt1>
        <a:srgbClr val="FFFFFF"/>
      </a:lt1>
      <a:dk2>
        <a:srgbClr val="333333"/>
      </a:dk2>
      <a:lt2>
        <a:srgbClr val="FFFFFF"/>
      </a:lt2>
      <a:accent1>
        <a:srgbClr val="1D69A3"/>
      </a:accent1>
      <a:accent2>
        <a:srgbClr val="84CBC3"/>
      </a:accent2>
      <a:accent3>
        <a:srgbClr val="F8D158"/>
      </a:accent3>
      <a:accent4>
        <a:srgbClr val="F57365"/>
      </a:accent4>
      <a:accent5>
        <a:srgbClr val="7FC9EC"/>
      </a:accent5>
      <a:accent6>
        <a:srgbClr val="8689D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微软雅黑">
  <a:themeElements>
    <a:clrScheme name="自定义 17">
      <a:dk1>
        <a:sysClr val="windowText" lastClr="000000"/>
      </a:dk1>
      <a:lt1>
        <a:sysClr val="window" lastClr="FFFFFF"/>
      </a:lt1>
      <a:dk2>
        <a:srgbClr val="44546A"/>
      </a:dk2>
      <a:lt2>
        <a:srgbClr val="E7E6E6"/>
      </a:lt2>
      <a:accent1>
        <a:srgbClr val="3D9600"/>
      </a:accent1>
      <a:accent2>
        <a:srgbClr val="7FC44C"/>
      </a:accent2>
      <a:accent3>
        <a:srgbClr val="3D9600"/>
      </a:accent3>
      <a:accent4>
        <a:srgbClr val="7FC44C"/>
      </a:accent4>
      <a:accent5>
        <a:srgbClr val="3D9600"/>
      </a:accent5>
      <a:accent6>
        <a:srgbClr val="7FC44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13896</Words>
  <Application>Microsoft Office PowerPoint</Application>
  <PresentationFormat>自定义</PresentationFormat>
  <Paragraphs>1076</Paragraphs>
  <Slides>81</Slides>
  <Notes>19</Notes>
  <HiddenSlides>0</HiddenSlides>
  <MMClips>0</MMClips>
  <ScaleCrop>false</ScaleCrop>
  <HeadingPairs>
    <vt:vector size="4" baseType="variant">
      <vt:variant>
        <vt:lpstr>主题</vt:lpstr>
      </vt:variant>
      <vt:variant>
        <vt:i4>7</vt:i4>
      </vt:variant>
      <vt:variant>
        <vt:lpstr>幻灯片标题</vt:lpstr>
      </vt:variant>
      <vt:variant>
        <vt:i4>81</vt:i4>
      </vt:variant>
    </vt:vector>
  </HeadingPairs>
  <TitlesOfParts>
    <vt:vector size="88" baseType="lpstr">
      <vt:lpstr>Office 主题</vt:lpstr>
      <vt:lpstr>1_Office 主题</vt:lpstr>
      <vt:lpstr>2_Office 主题</vt:lpstr>
      <vt:lpstr>2_Office 主题​​</vt:lpstr>
      <vt:lpstr>微软雅黑</vt:lpstr>
      <vt:lpstr>3_Office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362</cp:revision>
  <dcterms:created xsi:type="dcterms:W3CDTF">2017-05-08T15:45:00Z</dcterms:created>
  <dcterms:modified xsi:type="dcterms:W3CDTF">2020-09-08T09:05:10Z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